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309" r:id="rId6"/>
    <p:sldId id="312" r:id="rId7"/>
    <p:sldId id="300" r:id="rId8"/>
    <p:sldId id="311" r:id="rId9"/>
    <p:sldId id="315" r:id="rId10"/>
    <p:sldId id="288" r:id="rId11"/>
    <p:sldId id="313" r:id="rId12"/>
    <p:sldId id="260" r:id="rId13"/>
    <p:sldId id="296" r:id="rId14"/>
    <p:sldId id="310" r:id="rId15"/>
    <p:sldId id="271" r:id="rId16"/>
    <p:sldId id="314" r:id="rId17"/>
    <p:sldId id="298" r:id="rId18"/>
    <p:sldId id="304" r:id="rId19"/>
    <p:sldId id="286" r:id="rId20"/>
    <p:sldId id="273" r:id="rId21"/>
    <p:sldId id="316" r:id="rId2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5418D7BB-DA26-4035-BB71-7D8A3DECA3B7}">
          <p14:sldIdLst>
            <p14:sldId id="256"/>
            <p14:sldId id="257"/>
            <p14:sldId id="258"/>
            <p14:sldId id="259"/>
            <p14:sldId id="309"/>
            <p14:sldId id="312"/>
            <p14:sldId id="300"/>
            <p14:sldId id="311"/>
            <p14:sldId id="315"/>
            <p14:sldId id="288"/>
            <p14:sldId id="313"/>
            <p14:sldId id="260"/>
            <p14:sldId id="296"/>
            <p14:sldId id="310"/>
            <p14:sldId id="271"/>
            <p14:sldId id="314"/>
            <p14:sldId id="298"/>
            <p14:sldId id="304"/>
            <p14:sldId id="286"/>
            <p14:sldId id="273"/>
            <p14:sldId id="31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vertBarState="maximized">
    <p:restoredLeft sz="15099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96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D4C17-5EAC-4181-8EE7-0A25EF2EAF4E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B340D-B263-44EF-9ECF-144D61DAD9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115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B56F3-9610-42B7-987E-31C26401E0A4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66CC1-D864-484B-B693-B782190C46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5533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7728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Are we getting better </a:t>
            </a:r>
            <a:r>
              <a:rPr lang="en-US" b="1" dirty="0" smtClean="0"/>
              <a:t>at measuring the </a:t>
            </a:r>
            <a:r>
              <a:rPr lang="en-US" b="1" dirty="0"/>
              <a:t>wrong things</a:t>
            </a:r>
            <a:r>
              <a:rPr lang="en-US" b="1" dirty="0" smtClean="0"/>
              <a:t>?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915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u="sng" dirty="0"/>
              <a:t>incremental innovation </a:t>
            </a:r>
            <a:r>
              <a:rPr lang="en-US" dirty="0"/>
              <a:t>is an improvement in the cost or functionality of a </a:t>
            </a:r>
            <a:r>
              <a:rPr lang="en-US" dirty="0" smtClean="0"/>
              <a:t>product or service in </a:t>
            </a:r>
            <a:r>
              <a:rPr lang="en-US" dirty="0"/>
              <a:t>an existing market</a:t>
            </a:r>
            <a:r>
              <a:rPr lang="en-US" dirty="0" smtClean="0"/>
              <a:t>. </a:t>
            </a:r>
            <a:r>
              <a:rPr lang="en-US" dirty="0"/>
              <a:t>Incremental innovation does not conform to the classic and somewhat naïve linear model of innovation that takes an invention from the R&amp;D center and brings it to market. Incremental innovation is about staying competitive </a:t>
            </a:r>
            <a:r>
              <a:rPr lang="en-US" dirty="0" smtClean="0"/>
              <a:t>&amp; </a:t>
            </a:r>
            <a:r>
              <a:rPr lang="en-US" dirty="0"/>
              <a:t>responding to signals from the market </a:t>
            </a:r>
            <a:r>
              <a:rPr lang="en-US" dirty="0" smtClean="0"/>
              <a:t>place; </a:t>
            </a:r>
            <a:r>
              <a:rPr lang="en-US" dirty="0"/>
              <a:t>learning by trial </a:t>
            </a:r>
            <a:r>
              <a:rPr lang="en-US" dirty="0" smtClean="0"/>
              <a:t>&amp; </a:t>
            </a:r>
            <a:r>
              <a:rPr lang="en-US" dirty="0"/>
              <a:t>error. </a:t>
            </a:r>
            <a:endParaRPr lang="en-US" dirty="0" smtClean="0"/>
          </a:p>
          <a:p>
            <a:r>
              <a:rPr lang="en-US" dirty="0"/>
              <a:t>A </a:t>
            </a:r>
            <a:r>
              <a:rPr lang="en-US" u="sng" dirty="0"/>
              <a:t>radical innovation </a:t>
            </a:r>
            <a:r>
              <a:rPr lang="en-US" dirty="0"/>
              <a:t>establishes its own market, and generally displaces an existing </a:t>
            </a:r>
            <a:r>
              <a:rPr lang="en-US" dirty="0" smtClean="0"/>
              <a:t>one</a:t>
            </a:r>
          </a:p>
          <a:p>
            <a:r>
              <a:rPr lang="en-US" u="sng" dirty="0"/>
              <a:t>Integrated </a:t>
            </a:r>
            <a:r>
              <a:rPr lang="en-US" u="sng" dirty="0" err="1"/>
              <a:t>innovation</a:t>
            </a:r>
            <a:r>
              <a:rPr lang="en-US" u="sng" baseline="30000" dirty="0" err="1"/>
              <a:t>TM</a:t>
            </a:r>
            <a:r>
              <a:rPr lang="en-US" u="sng" dirty="0"/>
              <a:t> </a:t>
            </a:r>
            <a:r>
              <a:rPr lang="en-US" dirty="0"/>
              <a:t>is the coordinated application of scientific/technological, social and business innovation to develop solutions to complex challenges. This approach </a:t>
            </a:r>
            <a:r>
              <a:rPr lang="en-US" dirty="0" smtClean="0"/>
              <a:t>highlights </a:t>
            </a:r>
            <a:r>
              <a:rPr lang="en-US" dirty="0"/>
              <a:t>the powerful synergies that can be realized by aligning all three to address a single </a:t>
            </a:r>
            <a:r>
              <a:rPr lang="en-US" dirty="0" smtClean="0"/>
              <a:t>challenge</a:t>
            </a:r>
          </a:p>
          <a:p>
            <a:r>
              <a:rPr lang="en-US" u="sng" dirty="0" smtClean="0"/>
              <a:t>Open </a:t>
            </a:r>
            <a:r>
              <a:rPr lang="en-US" u="sng" dirty="0"/>
              <a:t>innovation </a:t>
            </a:r>
            <a:r>
              <a:rPr lang="en-US" dirty="0" smtClean="0"/>
              <a:t>involves deploying </a:t>
            </a:r>
            <a:r>
              <a:rPr lang="en-US" dirty="0"/>
              <a:t>outside (as well as in-house) pathways to the </a:t>
            </a:r>
            <a:r>
              <a:rPr lang="en-US" dirty="0" smtClean="0"/>
              <a:t>market . Such a strategy </a:t>
            </a:r>
            <a:r>
              <a:rPr lang="en-US" dirty="0"/>
              <a:t>utilizes technology alliances, joint development, and technology licensing agreements that may alter traditional internal research and development (R&amp;D) </a:t>
            </a:r>
            <a:r>
              <a:rPr lang="en-US" dirty="0" smtClean="0"/>
              <a:t>activities</a:t>
            </a:r>
          </a:p>
          <a:p>
            <a:r>
              <a:rPr lang="en-US" u="sng" dirty="0" smtClean="0"/>
              <a:t>Informal innovation </a:t>
            </a:r>
            <a:r>
              <a:rPr lang="en-US" dirty="0" smtClean="0"/>
              <a:t>is unplanned and often hidden</a:t>
            </a:r>
            <a:endParaRPr lang="en-US" dirty="0"/>
          </a:p>
          <a:p>
            <a:r>
              <a:rPr lang="en-US" u="sng" dirty="0"/>
              <a:t>Social innovation</a:t>
            </a:r>
            <a:r>
              <a:rPr lang="en-US" dirty="0"/>
              <a:t> refers to innovative activities and services that are motivated by the goal of meeting a social need and that are predominantly diffused through organizations whose primary purposes are social </a:t>
            </a:r>
          </a:p>
          <a:p>
            <a:r>
              <a:rPr lang="en-US" u="sng" dirty="0"/>
              <a:t>Design</a:t>
            </a:r>
            <a:r>
              <a:rPr lang="en-US" dirty="0"/>
              <a:t> has become the differentiator in the digital era, a period when technology and the expression of human needs and comfort through excellent design are tightly intertwined.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13355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indicators of impact differ with its </a:t>
            </a:r>
            <a:r>
              <a:rPr lang="en-US" dirty="0" smtClean="0"/>
              <a:t>meaning and </a:t>
            </a:r>
            <a:r>
              <a:rPr lang="en-US" dirty="0"/>
              <a:t>domains, and the principle of inclusivity </a:t>
            </a:r>
            <a:r>
              <a:rPr lang="en-US" dirty="0" smtClean="0"/>
              <a:t>remains critical </a:t>
            </a:r>
            <a:r>
              <a:rPr lang="en-US" dirty="0"/>
              <a:t>— indicators of impact need to be </a:t>
            </a:r>
            <a:r>
              <a:rPr lang="en-US" dirty="0" smtClean="0"/>
              <a:t>as broadly </a:t>
            </a:r>
            <a:r>
              <a:rPr lang="en-US" dirty="0"/>
              <a:t>conceived as its definition and domains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Impact varies over time and can change, </a:t>
            </a:r>
            <a:r>
              <a:rPr lang="en-US" dirty="0" smtClean="0"/>
              <a:t>positively or </a:t>
            </a:r>
            <a:r>
              <a:rPr lang="en-US" dirty="0"/>
              <a:t>negatively, at the one-point snapshot whenever </a:t>
            </a:r>
            <a:r>
              <a:rPr lang="en-US" dirty="0" smtClean="0"/>
              <a:t>it is </a:t>
            </a:r>
            <a:r>
              <a:rPr lang="en-US" dirty="0"/>
              <a:t>measured. Impact is conditional, even serendipitous;</a:t>
            </a:r>
          </a:p>
          <a:p>
            <a:r>
              <a:rPr lang="en-US" dirty="0"/>
              <a:t>allocating resources to it thus remains </a:t>
            </a:r>
            <a:r>
              <a:rPr lang="en-US" dirty="0" smtClean="0"/>
              <a:t>highly problematic.</a:t>
            </a:r>
          </a:p>
          <a:p>
            <a:endParaRPr lang="en-US" dirty="0"/>
          </a:p>
          <a:p>
            <a:r>
              <a:rPr lang="en-US" dirty="0"/>
              <a:t>There are also the problems of negative and </a:t>
            </a:r>
            <a:r>
              <a:rPr lang="en-US" dirty="0" smtClean="0"/>
              <a:t>disguised impact</a:t>
            </a:r>
            <a:r>
              <a:rPr lang="en-US" dirty="0"/>
              <a:t>. Negative impact can be described </a:t>
            </a:r>
            <a:r>
              <a:rPr lang="en-US" dirty="0" smtClean="0"/>
              <a:t>as research </a:t>
            </a:r>
            <a:r>
              <a:rPr lang="en-US" dirty="0"/>
              <a:t>which is rejected, not because it is </a:t>
            </a:r>
            <a:r>
              <a:rPr lang="en-US" dirty="0" smtClean="0"/>
              <a:t>wrong but </a:t>
            </a:r>
            <a:r>
              <a:rPr lang="en-US" dirty="0"/>
              <a:t>for its counter-intuitiveness or its opposition </a:t>
            </a:r>
            <a:r>
              <a:rPr lang="en-US" dirty="0" smtClean="0"/>
              <a:t>to current </a:t>
            </a:r>
            <a:r>
              <a:rPr lang="en-US" dirty="0"/>
              <a:t>policy, government objectives and the like</a:t>
            </a:r>
            <a:r>
              <a:rPr lang="en-US" dirty="0" smtClean="0"/>
              <a:t>. Social </a:t>
            </a:r>
            <a:r>
              <a:rPr lang="en-US" dirty="0"/>
              <a:t>science research is more likely to be </a:t>
            </a:r>
            <a:r>
              <a:rPr lang="en-US" dirty="0" smtClean="0"/>
              <a:t>sensitive and </a:t>
            </a:r>
            <a:r>
              <a:rPr lang="en-US" dirty="0"/>
              <a:t>the politics of social science research </a:t>
            </a:r>
            <a:r>
              <a:rPr lang="en-US" dirty="0" smtClean="0"/>
              <a:t>increases the </a:t>
            </a:r>
            <a:r>
              <a:rPr lang="en-US" dirty="0"/>
              <a:t>prospect of negative impact. Disguised </a:t>
            </a:r>
            <a:r>
              <a:rPr lang="en-US" dirty="0" smtClean="0"/>
              <a:t>impact arises </a:t>
            </a:r>
            <a:r>
              <a:rPr lang="en-US" dirty="0"/>
              <a:t>when research impacts are hidden and </a:t>
            </a:r>
            <a:r>
              <a:rPr lang="en-US" dirty="0" err="1"/>
              <a:t>unrecognised</a:t>
            </a:r>
            <a:r>
              <a:rPr lang="en-US" dirty="0" smtClean="0"/>
              <a:t>. This </a:t>
            </a:r>
            <a:r>
              <a:rPr lang="en-US" dirty="0"/>
              <a:t>may in part be a failure of </a:t>
            </a:r>
            <a:r>
              <a:rPr lang="en-US" dirty="0" smtClean="0"/>
              <a:t>researchers to </a:t>
            </a:r>
            <a:r>
              <a:rPr lang="en-US" dirty="0"/>
              <a:t>declare or be aware of it but mostly it is the </a:t>
            </a:r>
            <a:r>
              <a:rPr lang="en-US" dirty="0" smtClean="0"/>
              <a:t>consequence of </a:t>
            </a:r>
            <a:r>
              <a:rPr lang="en-US" dirty="0"/>
              <a:t>policy-makers, the press, civil </a:t>
            </a:r>
            <a:r>
              <a:rPr lang="en-US" dirty="0" smtClean="0"/>
              <a:t>society and </a:t>
            </a:r>
            <a:r>
              <a:rPr lang="en-US" dirty="0"/>
              <a:t>the rest being ignorant of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484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1597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636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5621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42085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8230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80357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Performance Measurement (PM) systems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Concept and logic essential – need very careful thought, or PM system may backfire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Don’t expect too much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mixed quantitative &amp; qualitative data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the occasional in-depth study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Keep your eye on the ultimate users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576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3250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3933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549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360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5129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6402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6210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These </a:t>
            </a:r>
            <a:r>
              <a:rPr lang="en-US" sz="1400" dirty="0"/>
              <a:t>go from easiest to hardest to measure, &amp; roughly earliest to last (often decades later)</a:t>
            </a:r>
          </a:p>
          <a:p>
            <a:pPr lvl="1"/>
            <a:r>
              <a:rPr lang="en-US" sz="1400" dirty="0"/>
              <a:t>Unfortunately, often go from smallest to largest impacts too </a:t>
            </a:r>
            <a:endParaRPr lang="en-US" sz="1400" dirty="0">
              <a:solidFill>
                <a:schemeClr val="folHlin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6833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2741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6CC1-D864-484B-B693-B782190C46C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922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68040E-7CE1-41D6-806E-4A42950DBBCA}" type="datetimeFigureOut">
              <a:rPr lang="en-US" smtClean="0"/>
              <a:pPr/>
              <a:t>12/4/2011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2C19C7-B1CB-4786-B1CC-489886A01C6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jehalli@telus.ne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Measuring the Innovation Return on S&amp;T Investments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7854696" cy="1676400"/>
          </a:xfrm>
        </p:spPr>
        <p:txBody>
          <a:bodyPr>
            <a:normAutofit/>
          </a:bodyPr>
          <a:lstStyle/>
          <a:p>
            <a:endParaRPr lang="en-US" sz="3200" dirty="0">
              <a:latin typeface="+mj-lt"/>
            </a:endParaRPr>
          </a:p>
          <a:p>
            <a:r>
              <a:rPr lang="en-US" sz="3200" dirty="0" smtClean="0">
                <a:latin typeface="+mj-lt"/>
              </a:rPr>
              <a:t>Janet E. </a:t>
            </a:r>
            <a:r>
              <a:rPr lang="en-US" sz="3200" dirty="0" err="1" smtClean="0">
                <a:latin typeface="+mj-lt"/>
              </a:rPr>
              <a:t>Halliwell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5708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innovation?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Doing new things in new ways</a:t>
            </a:r>
          </a:p>
          <a:p>
            <a:pPr marL="0" indent="0" algn="r">
              <a:buNone/>
            </a:pPr>
            <a:r>
              <a:rPr lang="en-US" dirty="0" smtClean="0"/>
              <a:t>Tom Jenkins</a:t>
            </a:r>
          </a:p>
          <a:p>
            <a:endParaRPr lang="en-US" dirty="0" smtClean="0"/>
          </a:p>
          <a:p>
            <a:r>
              <a:rPr lang="en-US" dirty="0" smtClean="0"/>
              <a:t>“Innovation</a:t>
            </a:r>
            <a:r>
              <a:rPr lang="en-US" dirty="0"/>
              <a:t>” is (or should be) a very broad </a:t>
            </a:r>
            <a:r>
              <a:rPr lang="en-US" dirty="0" smtClean="0"/>
              <a:t>term, BUT …</a:t>
            </a:r>
          </a:p>
          <a:p>
            <a:pPr lvl="1"/>
            <a:r>
              <a:rPr lang="en-US" dirty="0"/>
              <a:t>Many studies focus only on the easiest metrics to </a:t>
            </a:r>
            <a:r>
              <a:rPr lang="en-US" dirty="0" smtClean="0"/>
              <a:t>measure – not innovation relevant issues</a:t>
            </a:r>
          </a:p>
          <a:p>
            <a:pPr lvl="1"/>
            <a:r>
              <a:rPr lang="en-US" dirty="0" smtClean="0"/>
              <a:t>Or</a:t>
            </a:r>
            <a:r>
              <a:rPr lang="en-US" dirty="0"/>
              <a:t>, they focus exclusively on industrial </a:t>
            </a:r>
            <a:r>
              <a:rPr lang="en-US" dirty="0" smtClean="0"/>
              <a:t>impacts such as sales of new products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So ….</a:t>
            </a:r>
          </a:p>
          <a:p>
            <a:pPr lvl="1"/>
            <a:r>
              <a:rPr lang="en-US" dirty="0" smtClean="0"/>
              <a:t>Encourage </a:t>
            </a:r>
            <a:r>
              <a:rPr lang="en-US" dirty="0"/>
              <a:t>other routes </a:t>
            </a:r>
            <a:r>
              <a:rPr lang="en-US" dirty="0" smtClean="0"/>
              <a:t>and types </a:t>
            </a:r>
            <a:r>
              <a:rPr lang="en-US" dirty="0"/>
              <a:t>of impacts</a:t>
            </a:r>
          </a:p>
          <a:p>
            <a:pPr lvl="1"/>
            <a:r>
              <a:rPr lang="en-US" dirty="0"/>
              <a:t>Attempt to measure them, including cost savings</a:t>
            </a:r>
          </a:p>
          <a:p>
            <a:pPr lvl="1"/>
            <a:r>
              <a:rPr lang="en-US" dirty="0"/>
              <a:t>Encourage “end-goal” thinking</a:t>
            </a:r>
            <a:endParaRPr lang="en-CA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6827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remember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Innovation comes in many different guises, e.g.</a:t>
            </a:r>
            <a:endParaRPr lang="en-US" dirty="0"/>
          </a:p>
          <a:p>
            <a:r>
              <a:rPr lang="en-US" dirty="0"/>
              <a:t>Incremental innovation</a:t>
            </a:r>
          </a:p>
          <a:p>
            <a:r>
              <a:rPr lang="en-US" dirty="0"/>
              <a:t>Integrated innovation</a:t>
            </a:r>
          </a:p>
          <a:p>
            <a:r>
              <a:rPr lang="en-US" dirty="0"/>
              <a:t>Open innovation</a:t>
            </a:r>
          </a:p>
          <a:p>
            <a:r>
              <a:rPr lang="en-US" dirty="0"/>
              <a:t>Informal innovation</a:t>
            </a:r>
          </a:p>
          <a:p>
            <a:r>
              <a:rPr lang="en-US" dirty="0"/>
              <a:t>Social innovation</a:t>
            </a:r>
          </a:p>
          <a:p>
            <a:r>
              <a:rPr lang="en-US" dirty="0"/>
              <a:t>Design as </a:t>
            </a:r>
            <a:r>
              <a:rPr lang="en-US" dirty="0" smtClean="0"/>
              <a:t>innovation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Consider measurement in the innovation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202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macro level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Measurement is important – but NOT just any measurement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Need to ground measurement in a strong </a:t>
            </a:r>
            <a:r>
              <a:rPr lang="en-US" u="sng" dirty="0"/>
              <a:t>conceptual framework </a:t>
            </a:r>
            <a:r>
              <a:rPr lang="en-US" dirty="0" smtClean="0"/>
              <a:t>connecting activities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ultimate goals, intended uses, </a:t>
            </a:r>
            <a:r>
              <a:rPr lang="en-US" dirty="0" smtClean="0"/>
              <a:t>and both targeted users (logic models)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Then look at </a:t>
            </a:r>
            <a:r>
              <a:rPr lang="en-US" u="sng" dirty="0" smtClean="0"/>
              <a:t>relationships </a:t>
            </a:r>
            <a:r>
              <a:rPr lang="en-US" dirty="0" smtClean="0"/>
              <a:t>of outcomes and impacts </a:t>
            </a:r>
            <a:r>
              <a:rPr lang="en-US" u="sng" dirty="0" smtClean="0"/>
              <a:t>with innovation </a:t>
            </a:r>
            <a:r>
              <a:rPr lang="en-US" dirty="0" smtClean="0"/>
              <a:t>in your sector or sphere of activity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Measurement </a:t>
            </a:r>
            <a:r>
              <a:rPr lang="en-US" dirty="0"/>
              <a:t>is </a:t>
            </a:r>
            <a:r>
              <a:rPr lang="en-US" u="sng" dirty="0"/>
              <a:t>BOTH qualitative and </a:t>
            </a:r>
            <a:r>
              <a:rPr lang="en-US" u="sng" dirty="0" smtClean="0"/>
              <a:t>quantitative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Proper </a:t>
            </a:r>
            <a:r>
              <a:rPr lang="en-US" dirty="0"/>
              <a:t>measurement often takes </a:t>
            </a:r>
            <a:r>
              <a:rPr lang="en-US" u="sng" dirty="0"/>
              <a:t>deliberate effort and time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0430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quantitative and qualitative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i="1" u="sng" dirty="0" smtClean="0"/>
              <a:t>Quantitative</a:t>
            </a:r>
            <a:r>
              <a:rPr lang="en-CA" dirty="0" smtClean="0"/>
              <a:t> </a:t>
            </a:r>
            <a:r>
              <a:rPr lang="en-CA" dirty="0"/>
              <a:t>for understanding reach, scope, &amp; importance of </a:t>
            </a:r>
            <a:r>
              <a:rPr lang="en-CA" dirty="0" smtClean="0"/>
              <a:t>impacts </a:t>
            </a:r>
            <a:endParaRPr lang="en-CA" dirty="0"/>
          </a:p>
          <a:p>
            <a:r>
              <a:rPr lang="en-CA" i="1" u="sng" dirty="0"/>
              <a:t>Qualitative</a:t>
            </a:r>
            <a:r>
              <a:rPr lang="en-CA" dirty="0"/>
              <a:t> for the how and why of impacts , barriers &amp; solutions, </a:t>
            </a:r>
            <a:r>
              <a:rPr lang="en-CA" dirty="0" err="1"/>
              <a:t>incrementality</a:t>
            </a:r>
            <a:r>
              <a:rPr lang="en-CA" dirty="0"/>
              <a:t> </a:t>
            </a:r>
            <a:r>
              <a:rPr lang="en-CA" dirty="0" smtClean="0"/>
              <a:t>and </a:t>
            </a:r>
            <a:r>
              <a:rPr lang="en-CA" dirty="0"/>
              <a:t>attribution, </a:t>
            </a:r>
            <a:r>
              <a:rPr lang="en-CA" dirty="0" smtClean="0"/>
              <a:t>government, societal and environmental effects</a:t>
            </a:r>
            <a:r>
              <a:rPr lang="en-CA" dirty="0"/>
              <a:t>, etc.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is no such thing as a purely quantitative system that measures full impacts of S&amp;T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0441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SE impacts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2206787"/>
              </p:ext>
            </p:extLst>
          </p:nvPr>
        </p:nvGraphicFramePr>
        <p:xfrm>
          <a:off x="1295400" y="2514600"/>
          <a:ext cx="6203000" cy="33686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50750"/>
                <a:gridCol w="1550750"/>
                <a:gridCol w="1550750"/>
                <a:gridCol w="1550750"/>
              </a:tblGrid>
              <a:tr h="60960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Impact</a:t>
                      </a:r>
                      <a:endParaRPr lang="en-US" sz="14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Investigated </a:t>
                      </a: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and Described in: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768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Narrative </a:t>
                      </a: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fashion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Quantitative terms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Dollar terms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768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Qualitative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US" sz="14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768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Quantitative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US" sz="1400" b="1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US" sz="14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768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Economic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>
                          <a:effectLst/>
                          <a:latin typeface="+mj-lt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US" sz="1400" b="1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US" sz="14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2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effectLst/>
                          <a:latin typeface="+mj-lt"/>
                          <a:ea typeface="Times New Roman"/>
                          <a:cs typeface="Arial"/>
                          <a:sym typeface="Wingdings 2"/>
                        </a:rPr>
                        <a:t></a:t>
                      </a:r>
                      <a:endParaRPr lang="en-US" sz="14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46238" y="3716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7886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Consider “outcome mapping” a la IDRC – where the focus is on people </a:t>
            </a:r>
            <a:r>
              <a:rPr lang="en-CA" dirty="0"/>
              <a:t>and organizations. </a:t>
            </a:r>
            <a:endParaRPr lang="en-CA" dirty="0" smtClean="0"/>
          </a:p>
          <a:p>
            <a:pPr lvl="0"/>
            <a:r>
              <a:rPr lang="en-CA" dirty="0" smtClean="0"/>
              <a:t>Go beyond simply assessing </a:t>
            </a:r>
            <a:r>
              <a:rPr lang="en-CA" dirty="0"/>
              <a:t>the products of a </a:t>
            </a:r>
            <a:r>
              <a:rPr lang="en-CA" dirty="0" smtClean="0"/>
              <a:t>project/program to </a:t>
            </a:r>
            <a:r>
              <a:rPr lang="fr-CA" dirty="0"/>
              <a:t>focus</a:t>
            </a:r>
            <a:r>
              <a:rPr lang="en-CA" dirty="0"/>
              <a:t> on changes in behaviours, relationships, actions</a:t>
            </a:r>
            <a:r>
              <a:rPr lang="en-US" dirty="0"/>
              <a:t>,</a:t>
            </a:r>
            <a:r>
              <a:rPr lang="en-CA" dirty="0"/>
              <a:t> and/or activities of the people and organizations with whom a </a:t>
            </a:r>
            <a:r>
              <a:rPr lang="en-CA" dirty="0" smtClean="0"/>
              <a:t>program works</a:t>
            </a:r>
          </a:p>
          <a:p>
            <a:r>
              <a:rPr lang="en-CA" dirty="0" smtClean="0"/>
              <a:t>This is a </a:t>
            </a:r>
            <a:r>
              <a:rPr lang="en-CA" dirty="0"/>
              <a:t>learning-based and use-driven </a:t>
            </a:r>
            <a:r>
              <a:rPr lang="en-CA" dirty="0" smtClean="0"/>
              <a:t>approach</a:t>
            </a:r>
          </a:p>
          <a:p>
            <a:r>
              <a:rPr lang="en-CA" dirty="0" smtClean="0"/>
              <a:t>Recognizes the importance of active engagement of players in adaptation and innovation – “productive interactions”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4336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challenge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 good MIS at levels of researcher and project/activity  - one that connects with your Network/Centre goals </a:t>
            </a:r>
          </a:p>
          <a:p>
            <a:r>
              <a:rPr lang="en-US" dirty="0" smtClean="0"/>
              <a:t>Need to integrate in the MIS the needs of your reporting requirements, accountability plans and Centre/Network self monitoring/self-learning  </a:t>
            </a:r>
          </a:p>
          <a:p>
            <a:r>
              <a:rPr lang="en-US" dirty="0" smtClean="0"/>
              <a:t>Tie the MIS to performance measurement system by having automatic reports produced, red flags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Need a foundation of data standards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4178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challenge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Standards can help:</a:t>
            </a:r>
          </a:p>
          <a:p>
            <a:pPr lvl="1"/>
            <a:r>
              <a:rPr lang="en-US" dirty="0" smtClean="0"/>
              <a:t>Reduce burden on researchers</a:t>
            </a:r>
          </a:p>
          <a:p>
            <a:pPr lvl="1"/>
            <a:r>
              <a:rPr lang="en-US" dirty="0" smtClean="0"/>
              <a:t>Facilitate the interface with funders</a:t>
            </a:r>
          </a:p>
          <a:p>
            <a:pPr lvl="1"/>
            <a:r>
              <a:rPr lang="en-US" dirty="0" smtClean="0"/>
              <a:t>Access cost effective software solutions</a:t>
            </a:r>
          </a:p>
          <a:p>
            <a:pPr lvl="1"/>
            <a:r>
              <a:rPr lang="en-US" dirty="0" smtClean="0"/>
              <a:t>Comparisons with self over time</a:t>
            </a:r>
          </a:p>
          <a:p>
            <a:pPr lvl="1"/>
            <a:r>
              <a:rPr lang="en-US" dirty="0" smtClean="0"/>
              <a:t>Comparisons with other institutions</a:t>
            </a:r>
          </a:p>
          <a:p>
            <a:pPr lvl="1"/>
            <a:r>
              <a:rPr lang="en-US" dirty="0" smtClean="0"/>
              <a:t>International benchmarking 	</a:t>
            </a:r>
          </a:p>
          <a:p>
            <a:r>
              <a:rPr lang="en-US" dirty="0" smtClean="0"/>
              <a:t>CASRAI is a large part of the standards picture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8910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Autofit/>
          </a:bodyPr>
          <a:lstStyle/>
          <a:p>
            <a:r>
              <a:rPr lang="en-CA" sz="4000" dirty="0" smtClean="0"/>
              <a:t>Customized </a:t>
            </a:r>
            <a:r>
              <a:rPr lang="en-CA" sz="4000" dirty="0"/>
              <a:t>and flexible </a:t>
            </a:r>
            <a:r>
              <a:rPr lang="en-CA" sz="4000" dirty="0" smtClean="0"/>
              <a:t>methodologies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plenty of metrics </a:t>
            </a:r>
            <a:r>
              <a:rPr lang="en-US" dirty="0" smtClean="0"/>
              <a:t>and </a:t>
            </a:r>
            <a:r>
              <a:rPr lang="en-US" dirty="0"/>
              <a:t>methods available</a:t>
            </a:r>
          </a:p>
          <a:p>
            <a:pPr lvl="1"/>
            <a:r>
              <a:rPr lang="en-US" sz="2300" dirty="0"/>
              <a:t>No need to invent any </a:t>
            </a:r>
            <a:r>
              <a:rPr lang="en-US" sz="2300" dirty="0" smtClean="0"/>
              <a:t>more (although you will likely need to intensify your data collection)</a:t>
            </a:r>
            <a:endParaRPr lang="en-US" sz="2300" dirty="0"/>
          </a:p>
          <a:p>
            <a:r>
              <a:rPr lang="en-US" dirty="0"/>
              <a:t>It’s how </a:t>
            </a:r>
            <a:r>
              <a:rPr lang="en-US" dirty="0" smtClean="0"/>
              <a:t>metrics and narrative are </a:t>
            </a:r>
            <a:r>
              <a:rPr lang="en-US" dirty="0"/>
              <a:t>used </a:t>
            </a:r>
            <a:r>
              <a:rPr lang="en-US" dirty="0" smtClean="0"/>
              <a:t>and </a:t>
            </a:r>
            <a:r>
              <a:rPr lang="en-US" dirty="0"/>
              <a:t>combined that make the difference</a:t>
            </a:r>
            <a:endParaRPr lang="en-CA" dirty="0"/>
          </a:p>
          <a:p>
            <a:pPr lvl="1"/>
            <a:r>
              <a:rPr lang="en-CA" sz="2300" dirty="0"/>
              <a:t>No “one size fits all” methods or metrics work for all types of S&amp;T, for all types of organizations, or for all uses </a:t>
            </a:r>
            <a:r>
              <a:rPr lang="en-CA" sz="2300" dirty="0" smtClean="0"/>
              <a:t>and </a:t>
            </a:r>
            <a:r>
              <a:rPr lang="en-CA" sz="2300" dirty="0"/>
              <a:t>users</a:t>
            </a:r>
          </a:p>
          <a:p>
            <a:pPr lvl="1"/>
            <a:r>
              <a:rPr lang="en-CA" sz="2300" dirty="0"/>
              <a:t>All methods have substantial strengths </a:t>
            </a:r>
            <a:r>
              <a:rPr lang="en-CA" sz="2300" dirty="0" smtClean="0"/>
              <a:t>and </a:t>
            </a:r>
            <a:r>
              <a:rPr lang="en-CA" sz="2300" dirty="0"/>
              <a:t>substantial </a:t>
            </a:r>
            <a:r>
              <a:rPr lang="en-CA" sz="2300" dirty="0" smtClean="0"/>
              <a:t>weaknesses</a:t>
            </a:r>
          </a:p>
          <a:p>
            <a:r>
              <a:rPr lang="en-CA" sz="2500" dirty="0" smtClean="0"/>
              <a:t>Involve key stakeholders </a:t>
            </a:r>
          </a:p>
          <a:p>
            <a:r>
              <a:rPr lang="en-CA" sz="2500" dirty="0" smtClean="0"/>
              <a:t>Remember that innovation requires many players, not just the R&amp;D team</a:t>
            </a:r>
            <a:endParaRPr lang="en-CA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9409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Measurement can make a difference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u="sng" dirty="0" smtClean="0"/>
              <a:t>Accountability and advocacy </a:t>
            </a:r>
            <a:r>
              <a:rPr lang="en-CA" dirty="0" smtClean="0"/>
              <a:t>- Making the case on the basis of outcomes and impacts:</a:t>
            </a:r>
          </a:p>
          <a:p>
            <a:pPr lvl="1"/>
            <a:r>
              <a:rPr lang="en-CA" dirty="0" smtClean="0"/>
              <a:t>For overall program funding</a:t>
            </a:r>
          </a:p>
          <a:p>
            <a:pPr lvl="1"/>
            <a:r>
              <a:rPr lang="en-CA" dirty="0" smtClean="0"/>
              <a:t>For the nature and dynamics of the staff complement</a:t>
            </a:r>
          </a:p>
          <a:p>
            <a:r>
              <a:rPr lang="en-CA" u="sng" dirty="0"/>
              <a:t>Self awareness and understanding</a:t>
            </a:r>
            <a:r>
              <a:rPr lang="en-CA" dirty="0"/>
              <a:t>: </a:t>
            </a:r>
          </a:p>
          <a:p>
            <a:pPr lvl="1"/>
            <a:r>
              <a:rPr lang="en-CA" dirty="0"/>
              <a:t>Internal - Strengths, weaknesses, gaps</a:t>
            </a:r>
          </a:p>
          <a:p>
            <a:pPr lvl="1"/>
            <a:r>
              <a:rPr lang="en-CA" dirty="0"/>
              <a:t>External – Threats, opportunities  </a:t>
            </a:r>
          </a:p>
          <a:p>
            <a:pPr lvl="1"/>
            <a:r>
              <a:rPr lang="en-CA" dirty="0"/>
              <a:t>Forward directions/areas needing attention</a:t>
            </a:r>
          </a:p>
          <a:p>
            <a:r>
              <a:rPr lang="en-CA" dirty="0" smtClean="0"/>
              <a:t>Fine tuning the </a:t>
            </a:r>
            <a:r>
              <a:rPr lang="en-CA" u="sng" dirty="0" smtClean="0"/>
              <a:t>strategic vision</a:t>
            </a:r>
          </a:p>
          <a:p>
            <a:r>
              <a:rPr lang="en-CA" dirty="0" smtClean="0"/>
              <a:t>Fostering </a:t>
            </a:r>
            <a:r>
              <a:rPr lang="en-CA" u="sng" dirty="0" smtClean="0"/>
              <a:t>sustainable relationships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xmlns="" val="287487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big picture - measuring the return on S&amp;T investments (ROI)</a:t>
            </a:r>
          </a:p>
          <a:p>
            <a:r>
              <a:rPr lang="en-US" dirty="0" smtClean="0"/>
              <a:t>Context, challenges and issues, variables, methodologies, trends</a:t>
            </a:r>
          </a:p>
          <a:p>
            <a:r>
              <a:rPr lang="en-US" dirty="0" smtClean="0"/>
              <a:t>Innovation and what our understanding means for assessing ROI</a:t>
            </a:r>
          </a:p>
          <a:p>
            <a:r>
              <a:rPr lang="en-US" dirty="0" smtClean="0"/>
              <a:t>The data challenge</a:t>
            </a:r>
          </a:p>
          <a:p>
            <a:r>
              <a:rPr lang="en-US" dirty="0" smtClean="0"/>
              <a:t>Wrap-up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3558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buClr>
                <a:schemeClr val="accent3"/>
              </a:buClr>
              <a:buSzPct val="95000"/>
              <a:buNone/>
            </a:pPr>
            <a:r>
              <a:rPr lang="en-US" sz="2600" dirty="0" smtClean="0"/>
              <a:t>To achieve these objectives, you need: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Good (and visionary) governance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Good management - capable staff </a:t>
            </a:r>
            <a:r>
              <a:rPr lang="en-US" sz="2600" dirty="0"/>
              <a:t>complement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Robust </a:t>
            </a:r>
            <a:r>
              <a:rPr lang="en-US" sz="2600" dirty="0"/>
              <a:t>database with in-house expertise</a:t>
            </a:r>
          </a:p>
          <a:p>
            <a:r>
              <a:rPr lang="en-CA" dirty="0" smtClean="0"/>
              <a:t>Active </a:t>
            </a:r>
            <a:r>
              <a:rPr lang="en-CA" dirty="0"/>
              <a:t>engagement </a:t>
            </a:r>
            <a:r>
              <a:rPr lang="en-CA" dirty="0" smtClean="0"/>
              <a:t>of </a:t>
            </a:r>
            <a:r>
              <a:rPr lang="en-CA" dirty="0"/>
              <a:t>players in </a:t>
            </a:r>
            <a:r>
              <a:rPr lang="en-CA" dirty="0" smtClean="0"/>
              <a:t>using the outcomes measures for adaptation </a:t>
            </a:r>
            <a:r>
              <a:rPr lang="en-CA" dirty="0"/>
              <a:t>and innovation</a:t>
            </a:r>
            <a:endParaRPr lang="en-US" dirty="0"/>
          </a:p>
          <a:p>
            <a:endParaRPr lang="en-US" dirty="0" smtClean="0"/>
          </a:p>
          <a:p>
            <a:pPr marL="548640" lvl="3" indent="0" algn="ctr">
              <a:buSzPct val="95000"/>
              <a:buNone/>
            </a:pPr>
            <a:r>
              <a:rPr lang="en-US" sz="2800" dirty="0"/>
              <a:t>Measurement is “quantum”– It changes the system; you tend to get what you ask people to measure </a:t>
            </a:r>
            <a:endParaRPr lang="en-US" sz="2800" dirty="0">
              <a:solidFill>
                <a:schemeClr val="folHlin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0873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hlinkClick r:id="rId3"/>
              </a:rPr>
              <a:t>jehalli@telus.net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42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ROI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+mj-lt"/>
              </a:rPr>
              <a:t>Increasing pressure to measure impacts of </a:t>
            </a:r>
            <a:r>
              <a:rPr lang="en-US" dirty="0" smtClean="0">
                <a:latin typeface="+mj-lt"/>
              </a:rPr>
              <a:t>public S&amp;T investments (nothing new here!)</a:t>
            </a:r>
            <a:endParaRPr lang="en-US" dirty="0">
              <a:solidFill>
                <a:schemeClr val="folHlink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</a:rPr>
              <a:t>What do researchers tend think about (especially for P&amp;T)? 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>
                <a:latin typeface="+mj-lt"/>
              </a:rPr>
              <a:t>Inputs </a:t>
            </a:r>
            <a:r>
              <a:rPr lang="en-US" sz="2300" dirty="0">
                <a:latin typeface="+mj-lt"/>
              </a:rPr>
              <a:t>(e.g., funding raised</a:t>
            </a:r>
            <a:r>
              <a:rPr lang="en-US" sz="2300" dirty="0" smtClean="0">
                <a:latin typeface="+mj-lt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>
                <a:latin typeface="+mj-lt"/>
              </a:rPr>
              <a:t>Research productivity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>
                <a:latin typeface="+mj-lt"/>
              </a:rPr>
              <a:t>Numbers of HQP 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>
                <a:latin typeface="+mj-lt"/>
              </a:rPr>
              <a:t>Perhaps commercialization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</a:rPr>
              <a:t>What are institutions most interested in?</a:t>
            </a:r>
          </a:p>
          <a:p>
            <a:pPr lvl="1">
              <a:lnSpc>
                <a:spcPct val="90000"/>
              </a:lnSpc>
            </a:pPr>
            <a:r>
              <a:rPr lang="en-US" sz="2300" dirty="0">
                <a:latin typeface="+mj-lt"/>
              </a:rPr>
              <a:t>Competitiveness </a:t>
            </a:r>
            <a:r>
              <a:rPr lang="en-US" sz="2300" dirty="0" smtClean="0">
                <a:latin typeface="+mj-lt"/>
              </a:rPr>
              <a:t>for students, prestige and funds</a:t>
            </a:r>
            <a:endParaRPr lang="en-US" sz="23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300" dirty="0" smtClean="0">
                <a:latin typeface="+mj-lt"/>
              </a:rPr>
              <a:t>Costs - impacts on their bottom line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+mj-lt"/>
              </a:rPr>
              <a:t>What is the larger public interest?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>
                <a:latin typeface="+mj-lt"/>
              </a:rPr>
              <a:t>Quality of the PSE system</a:t>
            </a:r>
          </a:p>
          <a:p>
            <a:pPr lvl="1">
              <a:lnSpc>
                <a:spcPct val="90000"/>
              </a:lnSpc>
            </a:pPr>
            <a:r>
              <a:rPr lang="en-US" sz="2500" dirty="0" smtClean="0">
                <a:latin typeface="+mj-lt"/>
              </a:rPr>
              <a:t>Larger social and economic impacts from R&amp;D and service</a:t>
            </a:r>
            <a:endParaRPr lang="en-US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29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ROI measurement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Very diverse </a:t>
            </a:r>
            <a:r>
              <a:rPr lang="en-US" dirty="0"/>
              <a:t>languages and </a:t>
            </a:r>
            <a:r>
              <a:rPr lang="en-US" dirty="0" smtClean="0"/>
              <a:t>expectations on what is meant by ROI</a:t>
            </a:r>
            <a:endParaRPr lang="en-US" dirty="0"/>
          </a:p>
          <a:p>
            <a:r>
              <a:rPr lang="en-US" dirty="0" smtClean="0"/>
              <a:t>No </a:t>
            </a:r>
            <a:r>
              <a:rPr lang="en-US" dirty="0"/>
              <a:t>universal framework or </a:t>
            </a:r>
            <a:r>
              <a:rPr lang="en-US" dirty="0" smtClean="0"/>
              <a:t>universally applied methodologies</a:t>
            </a:r>
            <a:endParaRPr lang="en-US" dirty="0"/>
          </a:p>
          <a:p>
            <a:r>
              <a:rPr lang="en-US" dirty="0" smtClean="0"/>
              <a:t>Measurement of ROI needs to encompass </a:t>
            </a:r>
            <a:r>
              <a:rPr lang="en-US" i="1" u="sng" dirty="0" smtClean="0"/>
              <a:t>diverse dimensions </a:t>
            </a:r>
            <a:r>
              <a:rPr lang="en-US" dirty="0" smtClean="0"/>
              <a:t>of impact:</a:t>
            </a:r>
          </a:p>
          <a:p>
            <a:pPr lvl="1"/>
            <a:r>
              <a:rPr lang="en-US" i="1" u="sng" dirty="0" smtClean="0"/>
              <a:t>Economic</a:t>
            </a:r>
            <a:r>
              <a:rPr lang="en-US" dirty="0" smtClean="0"/>
              <a:t> (e.g. jobs, new products and services, spin off companies, business process change)</a:t>
            </a:r>
          </a:p>
          <a:p>
            <a:pPr lvl="1"/>
            <a:r>
              <a:rPr lang="en-US" i="1" u="sng" dirty="0" smtClean="0"/>
              <a:t>Social and health </a:t>
            </a:r>
            <a:r>
              <a:rPr lang="en-US" dirty="0" smtClean="0"/>
              <a:t>(e.g. changes in policy and practice, improved  outcomes, costs avoided)</a:t>
            </a:r>
          </a:p>
          <a:p>
            <a:pPr lvl="1"/>
            <a:r>
              <a:rPr lang="en-US" i="1" u="sng" dirty="0" smtClean="0"/>
              <a:t>Environmental </a:t>
            </a:r>
            <a:r>
              <a:rPr lang="en-US" dirty="0" smtClean="0"/>
              <a:t>(e.g. reduced footprint and environmental impact, branding Canada green)</a:t>
            </a:r>
          </a:p>
          <a:p>
            <a:r>
              <a:rPr lang="en-US" dirty="0"/>
              <a:t>I</a:t>
            </a:r>
            <a:r>
              <a:rPr lang="en-US" dirty="0" smtClean="0"/>
              <a:t>n addition to practical </a:t>
            </a:r>
            <a:r>
              <a:rPr lang="en-US" dirty="0"/>
              <a:t>stumbling </a:t>
            </a:r>
            <a:r>
              <a:rPr lang="en-US" dirty="0" smtClean="0"/>
              <a:t>blocks of measurement of these , interpretation </a:t>
            </a:r>
            <a:r>
              <a:rPr lang="en-US" dirty="0"/>
              <a:t>of </a:t>
            </a:r>
            <a:r>
              <a:rPr lang="en-US" dirty="0" smtClean="0"/>
              <a:t>any measures is non-trivial</a:t>
            </a:r>
          </a:p>
          <a:p>
            <a:r>
              <a:rPr lang="en-US" dirty="0" smtClean="0"/>
              <a:t>And all of the above does not necessarily measure the full impact on innovation or the innovation system</a:t>
            </a:r>
            <a:r>
              <a:rPr lang="en-US" i="1" dirty="0" smtClean="0"/>
              <a:t>            </a:t>
            </a:r>
          </a:p>
          <a:p>
            <a:pPr marL="0" indent="0" algn="ctr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3702335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ROI measurement requires us to think about what happens down the value chain as a result of the research and research related activities - beyond the quality, volume and influence of research on other research – e.g. what difference did this S&amp;T investment make in the real world</a:t>
            </a:r>
          </a:p>
          <a:p>
            <a:r>
              <a:rPr lang="en-US" dirty="0" smtClean="0"/>
              <a:t>ROI measurement is NOT a classical economic I/O study (which measures the flow of monies resulting from an activity regardless of what that activity is)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/>
              <a:t>A theoretically-sound </a:t>
            </a:r>
            <a:r>
              <a:rPr lang="en-US" sz="2600" dirty="0" smtClean="0"/>
              <a:t>ROI method </a:t>
            </a:r>
            <a:r>
              <a:rPr lang="en-US" sz="2600" dirty="0"/>
              <a:t>is poor if key stakeholders are not consulted or don’t understand it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050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audience/target</a:t>
            </a:r>
          </a:p>
          <a:p>
            <a:r>
              <a:rPr lang="en-US" dirty="0"/>
              <a:t>Scope and level of aggregation</a:t>
            </a:r>
          </a:p>
          <a:p>
            <a:r>
              <a:rPr lang="en-US" dirty="0" smtClean="0"/>
              <a:t>Distance down the value chain of outputs, outcomes and impacts</a:t>
            </a:r>
          </a:p>
          <a:p>
            <a:r>
              <a:rPr lang="en-US" dirty="0" smtClean="0"/>
              <a:t>Time scale  (how far back)</a:t>
            </a:r>
          </a:p>
          <a:p>
            <a:r>
              <a:rPr lang="en-US" dirty="0" smtClean="0"/>
              <a:t>Methodologies</a:t>
            </a:r>
          </a:p>
          <a:p>
            <a:r>
              <a:rPr lang="en-US" dirty="0" smtClean="0"/>
              <a:t>Desired detail; how to communicate (e.g. visualize)</a:t>
            </a:r>
            <a:endParaRPr lang="en-US" dirty="0"/>
          </a:p>
          <a:p>
            <a:r>
              <a:rPr lang="en-US" dirty="0" smtClean="0"/>
              <a:t>Balancing accuracy, longevity, comparability and ease of collection of metrics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330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Downstream </a:t>
            </a:r>
            <a:r>
              <a:rPr lang="en-US" dirty="0" err="1" smtClean="0"/>
              <a:t>measurment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Categories relevant to innovation include (at least):</a:t>
            </a:r>
          </a:p>
          <a:p>
            <a:pPr lvl="1"/>
            <a:r>
              <a:rPr lang="en-US" sz="2200" i="1" u="sng" dirty="0"/>
              <a:t>Direct</a:t>
            </a:r>
            <a:r>
              <a:rPr lang="en-US" sz="2200" dirty="0"/>
              <a:t> – Using research findings for better ideas, products, processes, </a:t>
            </a:r>
            <a:r>
              <a:rPr lang="en-US" sz="2200" dirty="0" smtClean="0"/>
              <a:t>policies, practice etc</a:t>
            </a:r>
            <a:r>
              <a:rPr lang="en-US" sz="2200" dirty="0"/>
              <a:t>.</a:t>
            </a:r>
          </a:p>
          <a:p>
            <a:pPr lvl="1"/>
            <a:r>
              <a:rPr lang="en-US" sz="2200" i="1" u="sng" dirty="0"/>
              <a:t>Indirect</a:t>
            </a:r>
            <a:r>
              <a:rPr lang="en-US" sz="2200" dirty="0"/>
              <a:t> – From participation in the research, including HQP training, KT, tacit knowledge, better management, etc.</a:t>
            </a:r>
          </a:p>
          <a:p>
            <a:pPr lvl="1"/>
            <a:r>
              <a:rPr lang="en-US" sz="2200" i="1" u="sng" dirty="0"/>
              <a:t>Spin-off</a:t>
            </a:r>
            <a:r>
              <a:rPr lang="en-US" sz="2200" dirty="0"/>
              <a:t> – Using findings in unexpected ways and fields</a:t>
            </a:r>
          </a:p>
          <a:p>
            <a:pPr lvl="1"/>
            <a:r>
              <a:rPr lang="en-US" sz="2200" i="1" u="sng" dirty="0"/>
              <a:t>Knock-on</a:t>
            </a:r>
            <a:r>
              <a:rPr lang="en-US" sz="2200" dirty="0"/>
              <a:t> – Arising far after the research is done</a:t>
            </a:r>
          </a:p>
          <a:p>
            <a:r>
              <a:rPr lang="en-US" dirty="0" smtClean="0"/>
              <a:t>Also very important – outcomes that foster an environment in which innovation flourishes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4661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hangingPunct="0"/>
            <a:r>
              <a:rPr lang="en-CA" dirty="0"/>
              <a:t>Quantitative</a:t>
            </a:r>
            <a:endParaRPr lang="en-US" dirty="0"/>
          </a:p>
          <a:p>
            <a:pPr lvl="1"/>
            <a:r>
              <a:rPr lang="en-CA" dirty="0"/>
              <a:t>Surveys</a:t>
            </a:r>
            <a:endParaRPr lang="en-US" dirty="0"/>
          </a:p>
          <a:p>
            <a:pPr lvl="1"/>
            <a:r>
              <a:rPr lang="en-CA" dirty="0" err="1"/>
              <a:t>Bibliometrics</a:t>
            </a:r>
            <a:r>
              <a:rPr lang="en-CA" dirty="0"/>
              <a:t>, including publication counts, citation analysis, data mining, international collaboration analysis, social network analysis </a:t>
            </a:r>
            <a:endParaRPr lang="en-US" dirty="0"/>
          </a:p>
          <a:p>
            <a:pPr lvl="1"/>
            <a:r>
              <a:rPr lang="en-CA" dirty="0" err="1"/>
              <a:t>Technometrics</a:t>
            </a:r>
            <a:r>
              <a:rPr lang="en-CA" dirty="0"/>
              <a:t>, including hotspot patent – publication linkages</a:t>
            </a:r>
            <a:endParaRPr lang="en-US" dirty="0"/>
          </a:p>
          <a:p>
            <a:pPr lvl="1"/>
            <a:r>
              <a:rPr lang="en-CA" dirty="0"/>
              <a:t>Economic rate of return – micro and macro levels</a:t>
            </a:r>
            <a:endParaRPr lang="en-US" dirty="0"/>
          </a:p>
          <a:p>
            <a:pPr lvl="1"/>
            <a:r>
              <a:rPr lang="en-CA" dirty="0" err="1"/>
              <a:t>Sociometrics</a:t>
            </a:r>
            <a:endParaRPr lang="en-US" dirty="0"/>
          </a:p>
          <a:p>
            <a:pPr lvl="1"/>
            <a:r>
              <a:rPr lang="en-CA" dirty="0"/>
              <a:t>Benchmarking</a:t>
            </a:r>
            <a:endParaRPr lang="en-US" dirty="0"/>
          </a:p>
          <a:p>
            <a:pPr hangingPunct="0"/>
            <a:r>
              <a:rPr lang="en-CA" dirty="0"/>
              <a:t>Qualitative </a:t>
            </a:r>
            <a:endParaRPr lang="en-US" dirty="0"/>
          </a:p>
          <a:p>
            <a:pPr lvl="1"/>
            <a:r>
              <a:rPr lang="en-US" dirty="0"/>
              <a:t>Peer </a:t>
            </a:r>
            <a:r>
              <a:rPr lang="en-US" dirty="0" smtClean="0"/>
              <a:t>Review, Merit/Expert </a:t>
            </a:r>
            <a:r>
              <a:rPr lang="en-US" dirty="0"/>
              <a:t>Review</a:t>
            </a:r>
          </a:p>
          <a:p>
            <a:pPr lvl="1"/>
            <a:r>
              <a:rPr lang="en-US" dirty="0"/>
              <a:t>Case study method – exploratory, descriptive, explanatory</a:t>
            </a:r>
          </a:p>
          <a:p>
            <a:pPr lvl="1"/>
            <a:r>
              <a:rPr lang="en-US" dirty="0"/>
              <a:t>Retrospective documentary analysis </a:t>
            </a:r>
          </a:p>
          <a:p>
            <a:pPr lvl="1"/>
            <a:r>
              <a:rPr lang="en-US" dirty="0"/>
              <a:t>Interviews </a:t>
            </a:r>
            <a:endParaRPr lang="en-US" dirty="0" smtClean="0"/>
          </a:p>
          <a:p>
            <a:r>
              <a:rPr lang="en-US" dirty="0" smtClean="0"/>
              <a:t>Mixed models (e.g. Payback, OMS, CAHS)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5901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Mixed methods </a:t>
            </a:r>
          </a:p>
          <a:p>
            <a:r>
              <a:rPr lang="en-US" dirty="0" smtClean="0"/>
              <a:t>Increasing attention to networks, linkages, collaborations</a:t>
            </a:r>
          </a:p>
          <a:p>
            <a:r>
              <a:rPr lang="en-US" dirty="0" smtClean="0"/>
              <a:t>Global frame of reference</a:t>
            </a:r>
          </a:p>
          <a:p>
            <a:r>
              <a:rPr lang="en-US" dirty="0" smtClean="0"/>
              <a:t>Involvement of stakeholders inside and external to R&amp;D unit </a:t>
            </a:r>
          </a:p>
          <a:p>
            <a:r>
              <a:rPr lang="en-US" sz="2800" dirty="0" smtClean="0"/>
              <a:t>External focus – </a:t>
            </a:r>
            <a:r>
              <a:rPr lang="en-US" sz="2800" dirty="0"/>
              <a:t>e.g. </a:t>
            </a:r>
            <a:r>
              <a:rPr lang="en-US" sz="2800" dirty="0" smtClean="0"/>
              <a:t>s</a:t>
            </a:r>
            <a:r>
              <a:rPr lang="en-CA" sz="2800" dirty="0" err="1" smtClean="0"/>
              <a:t>hort</a:t>
            </a:r>
            <a:r>
              <a:rPr lang="en-CA" sz="2800" dirty="0" smtClean="0"/>
              <a:t>-term </a:t>
            </a:r>
            <a:r>
              <a:rPr lang="en-CA" sz="2800" dirty="0"/>
              <a:t>external impacts for industry or government, rather than immediate outcomes for the R&amp;D organization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0495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1949</TotalTime>
  <Words>1781</Words>
  <Application>Microsoft Office PowerPoint</Application>
  <PresentationFormat>On-screen Show (4:3)</PresentationFormat>
  <Paragraphs>223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Measuring the Innovation Return on S&amp;T Investments</vt:lpstr>
      <vt:lpstr>Presentation overview  </vt:lpstr>
      <vt:lpstr>The ROI context</vt:lpstr>
      <vt:lpstr>ROI measurement challenges</vt:lpstr>
      <vt:lpstr>Some issues</vt:lpstr>
      <vt:lpstr>Variables to think about</vt:lpstr>
      <vt:lpstr>Downstream measurment …</vt:lpstr>
      <vt:lpstr>Example methodologies</vt:lpstr>
      <vt:lpstr>Trends</vt:lpstr>
      <vt:lpstr>What is innovation?</vt:lpstr>
      <vt:lpstr>And remember </vt:lpstr>
      <vt:lpstr>The macro level messages</vt:lpstr>
      <vt:lpstr>Why quantitative and qualitative</vt:lpstr>
      <vt:lpstr>Reporting SE impacts </vt:lpstr>
      <vt:lpstr>And …</vt:lpstr>
      <vt:lpstr>The data challenge (1)</vt:lpstr>
      <vt:lpstr>The data challenge (2)</vt:lpstr>
      <vt:lpstr>Customized and flexible methodologies</vt:lpstr>
      <vt:lpstr>Measurement can make a difference</vt:lpstr>
      <vt:lpstr>Finally …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</dc:creator>
  <cp:lastModifiedBy>Amelia</cp:lastModifiedBy>
  <cp:revision>93</cp:revision>
  <cp:lastPrinted>2011-12-04T21:31:23Z</cp:lastPrinted>
  <dcterms:created xsi:type="dcterms:W3CDTF">2011-09-18T16:25:46Z</dcterms:created>
  <dcterms:modified xsi:type="dcterms:W3CDTF">2011-12-04T23:14:28Z</dcterms:modified>
</cp:coreProperties>
</file>