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 id="2147483654" r:id="rId6"/>
  </p:sldMasterIdLst>
  <p:notesMasterIdLst>
    <p:notesMasterId r:id="rId22"/>
  </p:notesMasterIdLst>
  <p:sldIdLst>
    <p:sldId id="256" r:id="rId7"/>
    <p:sldId id="297" r:id="rId8"/>
    <p:sldId id="267" r:id="rId9"/>
    <p:sldId id="265" r:id="rId10"/>
    <p:sldId id="262" r:id="rId11"/>
    <p:sldId id="289" r:id="rId12"/>
    <p:sldId id="264" r:id="rId13"/>
    <p:sldId id="294" r:id="rId14"/>
    <p:sldId id="295" r:id="rId15"/>
    <p:sldId id="300" r:id="rId16"/>
    <p:sldId id="291" r:id="rId17"/>
    <p:sldId id="290" r:id="rId18"/>
    <p:sldId id="298" r:id="rId19"/>
    <p:sldId id="299" r:id="rId20"/>
    <p:sldId id="293"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D46"/>
    <a:srgbClr val="113E59"/>
    <a:srgbClr val="6C91B3"/>
    <a:srgbClr val="0033CC"/>
    <a:srgbClr val="CC99FF"/>
    <a:srgbClr val="00FFFF"/>
    <a:srgbClr val="F1800F"/>
    <a:srgbClr val="FC9204"/>
    <a:srgbClr val="28287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165" autoAdjust="0"/>
  </p:normalViewPr>
  <p:slideViewPr>
    <p:cSldViewPr snapToGrid="0">
      <p:cViewPr>
        <p:scale>
          <a:sx n="75" d="100"/>
          <a:sy n="75" d="100"/>
        </p:scale>
        <p:origin x="-1338" y="-72"/>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36" d="100"/>
          <a:sy n="36" d="100"/>
        </p:scale>
        <p:origin x="-1728" y="-76"/>
      </p:cViewPr>
      <p:guideLst>
        <p:guide orient="horz" pos="2928"/>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F2397-9A63-440F-8815-D44CBF173AE1}" type="doc">
      <dgm:prSet loTypeId="urn:microsoft.com/office/officeart/2011/layout/HexagonRadial" loCatId="cycle" qsTypeId="urn:microsoft.com/office/officeart/2005/8/quickstyle/simple2" qsCatId="simple" csTypeId="urn:microsoft.com/office/officeart/2005/8/colors/accent2_4" csCatId="accent2" phldr="1"/>
      <dgm:spPr/>
      <dgm:t>
        <a:bodyPr/>
        <a:lstStyle/>
        <a:p>
          <a:endParaRPr lang="en-CA"/>
        </a:p>
      </dgm:t>
    </dgm:pt>
    <dgm:pt modelId="{281362C1-10EC-4D69-B9C3-A5251A2638C9}">
      <dgm:prSet phldrT="[Text]" custT="1"/>
      <dgm:spPr/>
      <dgm:t>
        <a:bodyPr/>
        <a:lstStyle/>
        <a:p>
          <a:r>
            <a:rPr lang="en-CA" sz="4400" b="1" dirty="0" smtClean="0"/>
            <a:t>EOA</a:t>
          </a:r>
        </a:p>
        <a:p>
          <a:r>
            <a:rPr lang="en-CA" sz="1600" dirty="0" smtClean="0"/>
            <a:t>(Evaluation &amp; Outcome Assessment)</a:t>
          </a:r>
          <a:endParaRPr lang="en-CA" sz="1600" dirty="0"/>
        </a:p>
      </dgm:t>
    </dgm:pt>
    <dgm:pt modelId="{CF91715B-3DF3-4EAA-9314-CFDD53BA3555}" type="parTrans" cxnId="{68A5EF05-4AB0-4BBC-BEF2-6F7C91469123}">
      <dgm:prSet/>
      <dgm:spPr/>
      <dgm:t>
        <a:bodyPr/>
        <a:lstStyle/>
        <a:p>
          <a:endParaRPr lang="en-CA"/>
        </a:p>
      </dgm:t>
    </dgm:pt>
    <dgm:pt modelId="{D7F44190-9EB1-45CE-AB54-E13917BFACBE}" type="sibTrans" cxnId="{68A5EF05-4AB0-4BBC-BEF2-6F7C91469123}">
      <dgm:prSet/>
      <dgm:spPr/>
      <dgm:t>
        <a:bodyPr/>
        <a:lstStyle/>
        <a:p>
          <a:endParaRPr lang="en-CA"/>
        </a:p>
      </dgm:t>
    </dgm:pt>
    <dgm:pt modelId="{7974839C-5F2E-4EE9-B4E5-5D00D381D4A8}">
      <dgm:prSet phldrT="[Text]"/>
      <dgm:spPr/>
      <dgm:t>
        <a:bodyPr/>
        <a:lstStyle/>
        <a:p>
          <a:r>
            <a:rPr lang="en-CA" b="1" dirty="0" smtClean="0"/>
            <a:t>Performance, Evaluation, Risk and Audit Framework</a:t>
          </a:r>
          <a:endParaRPr lang="en-CA" b="1" dirty="0"/>
        </a:p>
      </dgm:t>
    </dgm:pt>
    <dgm:pt modelId="{A70A11D3-E84F-4232-9652-5B987211988B}" type="parTrans" cxnId="{6225C2C5-EAE8-4415-B83D-99CD6FDB55A3}">
      <dgm:prSet/>
      <dgm:spPr/>
      <dgm:t>
        <a:bodyPr/>
        <a:lstStyle/>
        <a:p>
          <a:endParaRPr lang="en-CA"/>
        </a:p>
      </dgm:t>
    </dgm:pt>
    <dgm:pt modelId="{C9D3B616-8A6B-4100-9FAF-63F9053B7D86}" type="sibTrans" cxnId="{6225C2C5-EAE8-4415-B83D-99CD6FDB55A3}">
      <dgm:prSet/>
      <dgm:spPr/>
      <dgm:t>
        <a:bodyPr/>
        <a:lstStyle/>
        <a:p>
          <a:endParaRPr lang="en-CA"/>
        </a:p>
      </dgm:t>
    </dgm:pt>
    <dgm:pt modelId="{5AD72D3D-8C3B-47A4-B7D8-DAFD6387B9D8}">
      <dgm:prSet phldrT="[Text]"/>
      <dgm:spPr/>
      <dgm:t>
        <a:bodyPr/>
        <a:lstStyle/>
        <a:p>
          <a:r>
            <a:rPr lang="en-CA" b="1" dirty="0" smtClean="0"/>
            <a:t>Outcome Measurement Studies (OMS)</a:t>
          </a:r>
          <a:endParaRPr lang="en-CA" b="1" dirty="0"/>
        </a:p>
      </dgm:t>
    </dgm:pt>
    <dgm:pt modelId="{174993EF-ACD6-4335-92CC-2D3B9B5E1900}" type="parTrans" cxnId="{0B389D66-A223-4FD3-A24C-D525A6E6524E}">
      <dgm:prSet/>
      <dgm:spPr/>
      <dgm:t>
        <a:bodyPr/>
        <a:lstStyle/>
        <a:p>
          <a:endParaRPr lang="en-CA"/>
        </a:p>
      </dgm:t>
    </dgm:pt>
    <dgm:pt modelId="{C3D65807-A7E2-47F6-A255-ED5F598A407F}" type="sibTrans" cxnId="{0B389D66-A223-4FD3-A24C-D525A6E6524E}">
      <dgm:prSet/>
      <dgm:spPr/>
      <dgm:t>
        <a:bodyPr/>
        <a:lstStyle/>
        <a:p>
          <a:endParaRPr lang="en-CA"/>
        </a:p>
      </dgm:t>
    </dgm:pt>
    <dgm:pt modelId="{D54C4910-D27C-480F-A6C7-6D2D67A32AAC}">
      <dgm:prSet phldrT="[Text]"/>
      <dgm:spPr/>
      <dgm:t>
        <a:bodyPr/>
        <a:lstStyle/>
        <a:p>
          <a:r>
            <a:rPr lang="en-CA" b="1" dirty="0" smtClean="0"/>
            <a:t>Socio- Economic Impact Assessment</a:t>
          </a:r>
        </a:p>
        <a:p>
          <a:r>
            <a:rPr lang="en-CA" b="1" dirty="0" smtClean="0"/>
            <a:t>(SEIA)</a:t>
          </a:r>
          <a:endParaRPr lang="en-CA" b="1" dirty="0"/>
        </a:p>
      </dgm:t>
    </dgm:pt>
    <dgm:pt modelId="{02052407-5F0D-4C5C-8F7D-ED287F093926}" type="parTrans" cxnId="{31199B8A-4CE4-44F1-AE5D-2B84AEE6F634}">
      <dgm:prSet/>
      <dgm:spPr/>
      <dgm:t>
        <a:bodyPr/>
        <a:lstStyle/>
        <a:p>
          <a:endParaRPr lang="en-CA"/>
        </a:p>
      </dgm:t>
    </dgm:pt>
    <dgm:pt modelId="{B81ECEC9-8302-44A9-A4B5-00AE803F31C8}" type="sibTrans" cxnId="{31199B8A-4CE4-44F1-AE5D-2B84AEE6F634}">
      <dgm:prSet/>
      <dgm:spPr/>
      <dgm:t>
        <a:bodyPr/>
        <a:lstStyle/>
        <a:p>
          <a:endParaRPr lang="en-CA"/>
        </a:p>
      </dgm:t>
    </dgm:pt>
    <dgm:pt modelId="{168AF0E5-B91C-404F-A46F-7F627490B220}">
      <dgm:prSet phldrT="[Text]"/>
      <dgm:spPr/>
      <dgm:t>
        <a:bodyPr/>
        <a:lstStyle/>
        <a:p>
          <a:r>
            <a:rPr lang="en-CA" b="1" dirty="0" smtClean="0"/>
            <a:t>Special Studies</a:t>
          </a:r>
        </a:p>
        <a:p>
          <a:r>
            <a:rPr lang="en-CA" b="1" dirty="0" smtClean="0"/>
            <a:t>&amp;</a:t>
          </a:r>
        </a:p>
        <a:p>
          <a:r>
            <a:rPr lang="en-CA" b="1" dirty="0" smtClean="0"/>
            <a:t>Evaluations</a:t>
          </a:r>
          <a:endParaRPr lang="en-CA" b="1" dirty="0"/>
        </a:p>
      </dgm:t>
    </dgm:pt>
    <dgm:pt modelId="{949C5D4C-0F74-433F-A560-E6E2C3EA1B44}" type="parTrans" cxnId="{1FB5E3FF-07FA-4D44-81FC-84A5BA588C85}">
      <dgm:prSet/>
      <dgm:spPr/>
      <dgm:t>
        <a:bodyPr/>
        <a:lstStyle/>
        <a:p>
          <a:endParaRPr lang="en-CA"/>
        </a:p>
      </dgm:t>
    </dgm:pt>
    <dgm:pt modelId="{0A486D62-D67B-44E7-AF93-4AA5B2B617E3}" type="sibTrans" cxnId="{1FB5E3FF-07FA-4D44-81FC-84A5BA588C85}">
      <dgm:prSet/>
      <dgm:spPr/>
      <dgm:t>
        <a:bodyPr/>
        <a:lstStyle/>
        <a:p>
          <a:endParaRPr lang="en-CA"/>
        </a:p>
      </dgm:t>
    </dgm:pt>
    <dgm:pt modelId="{EE9F1D3E-FCA5-4113-BC99-FA2F40AF98FF}">
      <dgm:prSet phldrT="[Text]"/>
      <dgm:spPr/>
      <dgm:t>
        <a:bodyPr/>
        <a:lstStyle/>
        <a:p>
          <a:r>
            <a:rPr lang="en-CA" b="1" dirty="0" smtClean="0"/>
            <a:t>Overall Performance Evaluation &amp; Audit</a:t>
          </a:r>
          <a:endParaRPr lang="en-CA" b="1" dirty="0"/>
        </a:p>
      </dgm:t>
    </dgm:pt>
    <dgm:pt modelId="{F28EA66C-273E-44C7-8C22-C8894CECE4BB}" type="parTrans" cxnId="{66629D61-1EBA-4FEA-A31E-0AB037E947D5}">
      <dgm:prSet/>
      <dgm:spPr/>
      <dgm:t>
        <a:bodyPr/>
        <a:lstStyle/>
        <a:p>
          <a:endParaRPr lang="en-CA"/>
        </a:p>
      </dgm:t>
    </dgm:pt>
    <dgm:pt modelId="{443D937C-46F0-47EE-87B3-751D03D4BA67}" type="sibTrans" cxnId="{66629D61-1EBA-4FEA-A31E-0AB037E947D5}">
      <dgm:prSet/>
      <dgm:spPr/>
      <dgm:t>
        <a:bodyPr/>
        <a:lstStyle/>
        <a:p>
          <a:endParaRPr lang="en-CA"/>
        </a:p>
      </dgm:t>
    </dgm:pt>
    <dgm:pt modelId="{19928DD1-D29E-44DE-A3C2-43E012A71C7A}">
      <dgm:prSet phldrT="[Text]"/>
      <dgm:spPr/>
      <dgm:t>
        <a:bodyPr/>
        <a:lstStyle/>
        <a:p>
          <a:r>
            <a:rPr lang="en-CA" b="1" dirty="0" smtClean="0"/>
            <a:t>Annual Project Progress Reports</a:t>
          </a:r>
          <a:endParaRPr lang="en-CA" b="1" dirty="0"/>
        </a:p>
      </dgm:t>
    </dgm:pt>
    <dgm:pt modelId="{B114F63D-5377-4A68-9513-1F652A0B2CA8}" type="parTrans" cxnId="{CB6C029D-9A5D-4087-9AC6-26ACD8E0C69E}">
      <dgm:prSet/>
      <dgm:spPr/>
      <dgm:t>
        <a:bodyPr/>
        <a:lstStyle/>
        <a:p>
          <a:endParaRPr lang="en-CA"/>
        </a:p>
      </dgm:t>
    </dgm:pt>
    <dgm:pt modelId="{8E7AEBE5-3027-4EAF-93E5-D9953C856058}" type="sibTrans" cxnId="{CB6C029D-9A5D-4087-9AC6-26ACD8E0C69E}">
      <dgm:prSet/>
      <dgm:spPr/>
      <dgm:t>
        <a:bodyPr/>
        <a:lstStyle/>
        <a:p>
          <a:endParaRPr lang="en-CA"/>
        </a:p>
      </dgm:t>
    </dgm:pt>
    <dgm:pt modelId="{E5843F6B-DD69-4C8A-8C1F-498E4420E07F}" type="pres">
      <dgm:prSet presAssocID="{B6EF2397-9A63-440F-8815-D44CBF173AE1}" presName="Name0" presStyleCnt="0">
        <dgm:presLayoutVars>
          <dgm:chMax val="1"/>
          <dgm:chPref val="1"/>
          <dgm:dir/>
          <dgm:animOne val="branch"/>
          <dgm:animLvl val="lvl"/>
        </dgm:presLayoutVars>
      </dgm:prSet>
      <dgm:spPr/>
      <dgm:t>
        <a:bodyPr/>
        <a:lstStyle/>
        <a:p>
          <a:endParaRPr lang="en-CA"/>
        </a:p>
      </dgm:t>
    </dgm:pt>
    <dgm:pt modelId="{A57F83DB-430A-4B10-A995-1748DE0C0823}" type="pres">
      <dgm:prSet presAssocID="{281362C1-10EC-4D69-B9C3-A5251A2638C9}" presName="Parent" presStyleLbl="node0" presStyleIdx="0" presStyleCnt="1">
        <dgm:presLayoutVars>
          <dgm:chMax val="6"/>
          <dgm:chPref val="6"/>
        </dgm:presLayoutVars>
      </dgm:prSet>
      <dgm:spPr/>
      <dgm:t>
        <a:bodyPr/>
        <a:lstStyle/>
        <a:p>
          <a:endParaRPr lang="en-CA"/>
        </a:p>
      </dgm:t>
    </dgm:pt>
    <dgm:pt modelId="{0EBE2B3F-C4BE-4BB3-B8C3-23A5E028C22F}" type="pres">
      <dgm:prSet presAssocID="{7974839C-5F2E-4EE9-B4E5-5D00D381D4A8}" presName="Accent1" presStyleCnt="0"/>
      <dgm:spPr/>
    </dgm:pt>
    <dgm:pt modelId="{AA2306F3-305A-4196-AB20-24302E0FC277}" type="pres">
      <dgm:prSet presAssocID="{7974839C-5F2E-4EE9-B4E5-5D00D381D4A8}" presName="Accent" presStyleLbl="bgShp" presStyleIdx="0" presStyleCnt="6"/>
      <dgm:spPr/>
    </dgm:pt>
    <dgm:pt modelId="{CF376EE4-A75D-485C-94F4-0383EA189A64}" type="pres">
      <dgm:prSet presAssocID="{7974839C-5F2E-4EE9-B4E5-5D00D381D4A8}" presName="Child1" presStyleLbl="node1" presStyleIdx="0" presStyleCnt="6">
        <dgm:presLayoutVars>
          <dgm:chMax val="0"/>
          <dgm:chPref val="0"/>
          <dgm:bulletEnabled val="1"/>
        </dgm:presLayoutVars>
      </dgm:prSet>
      <dgm:spPr/>
      <dgm:t>
        <a:bodyPr/>
        <a:lstStyle/>
        <a:p>
          <a:endParaRPr lang="en-CA"/>
        </a:p>
      </dgm:t>
    </dgm:pt>
    <dgm:pt modelId="{C5CE8F5B-8B3D-426A-87A3-FC20A0C4A082}" type="pres">
      <dgm:prSet presAssocID="{5AD72D3D-8C3B-47A4-B7D8-DAFD6387B9D8}" presName="Accent2" presStyleCnt="0"/>
      <dgm:spPr/>
    </dgm:pt>
    <dgm:pt modelId="{8C0E9306-6E3E-4A5F-9455-77A8D707575F}" type="pres">
      <dgm:prSet presAssocID="{5AD72D3D-8C3B-47A4-B7D8-DAFD6387B9D8}" presName="Accent" presStyleLbl="bgShp" presStyleIdx="1" presStyleCnt="6"/>
      <dgm:spPr/>
    </dgm:pt>
    <dgm:pt modelId="{10E191E9-D7BE-40B5-9F08-824F4900ED53}" type="pres">
      <dgm:prSet presAssocID="{5AD72D3D-8C3B-47A4-B7D8-DAFD6387B9D8}" presName="Child2" presStyleLbl="node1" presStyleIdx="1" presStyleCnt="6">
        <dgm:presLayoutVars>
          <dgm:chMax val="0"/>
          <dgm:chPref val="0"/>
          <dgm:bulletEnabled val="1"/>
        </dgm:presLayoutVars>
      </dgm:prSet>
      <dgm:spPr/>
      <dgm:t>
        <a:bodyPr/>
        <a:lstStyle/>
        <a:p>
          <a:endParaRPr lang="en-CA"/>
        </a:p>
      </dgm:t>
    </dgm:pt>
    <dgm:pt modelId="{83C0AAAE-355E-46B1-B983-8572B8B8B56B}" type="pres">
      <dgm:prSet presAssocID="{D54C4910-D27C-480F-A6C7-6D2D67A32AAC}" presName="Accent3" presStyleCnt="0"/>
      <dgm:spPr/>
    </dgm:pt>
    <dgm:pt modelId="{ECEDFD61-B61D-4590-ADD4-4899966841A4}" type="pres">
      <dgm:prSet presAssocID="{D54C4910-D27C-480F-A6C7-6D2D67A32AAC}" presName="Accent" presStyleLbl="bgShp" presStyleIdx="2" presStyleCnt="6"/>
      <dgm:spPr/>
    </dgm:pt>
    <dgm:pt modelId="{F5435396-AC6A-4876-9BA6-4E9657507FBE}" type="pres">
      <dgm:prSet presAssocID="{D54C4910-D27C-480F-A6C7-6D2D67A32AAC}" presName="Child3" presStyleLbl="node1" presStyleIdx="2" presStyleCnt="6">
        <dgm:presLayoutVars>
          <dgm:chMax val="0"/>
          <dgm:chPref val="0"/>
          <dgm:bulletEnabled val="1"/>
        </dgm:presLayoutVars>
      </dgm:prSet>
      <dgm:spPr/>
      <dgm:t>
        <a:bodyPr/>
        <a:lstStyle/>
        <a:p>
          <a:endParaRPr lang="en-CA"/>
        </a:p>
      </dgm:t>
    </dgm:pt>
    <dgm:pt modelId="{9DE758E6-07D1-4607-9DB1-540490620305}" type="pres">
      <dgm:prSet presAssocID="{168AF0E5-B91C-404F-A46F-7F627490B220}" presName="Accent4" presStyleCnt="0"/>
      <dgm:spPr/>
    </dgm:pt>
    <dgm:pt modelId="{8DD3E7B4-8000-45EB-B2CF-CC0FCB4ADDBE}" type="pres">
      <dgm:prSet presAssocID="{168AF0E5-B91C-404F-A46F-7F627490B220}" presName="Accent" presStyleLbl="bgShp" presStyleIdx="3" presStyleCnt="6"/>
      <dgm:spPr/>
    </dgm:pt>
    <dgm:pt modelId="{A1DEF697-E241-4574-8370-AC3EEDC049FE}" type="pres">
      <dgm:prSet presAssocID="{168AF0E5-B91C-404F-A46F-7F627490B220}" presName="Child4" presStyleLbl="node1" presStyleIdx="3" presStyleCnt="6">
        <dgm:presLayoutVars>
          <dgm:chMax val="0"/>
          <dgm:chPref val="0"/>
          <dgm:bulletEnabled val="1"/>
        </dgm:presLayoutVars>
      </dgm:prSet>
      <dgm:spPr/>
      <dgm:t>
        <a:bodyPr/>
        <a:lstStyle/>
        <a:p>
          <a:endParaRPr lang="en-CA"/>
        </a:p>
      </dgm:t>
    </dgm:pt>
    <dgm:pt modelId="{4575EBA6-3DEE-4606-83F6-A6558AE0F64D}" type="pres">
      <dgm:prSet presAssocID="{EE9F1D3E-FCA5-4113-BC99-FA2F40AF98FF}" presName="Accent5" presStyleCnt="0"/>
      <dgm:spPr/>
    </dgm:pt>
    <dgm:pt modelId="{21F645FA-E61A-4EF1-9412-C7B2A416BF2C}" type="pres">
      <dgm:prSet presAssocID="{EE9F1D3E-FCA5-4113-BC99-FA2F40AF98FF}" presName="Accent" presStyleLbl="bgShp" presStyleIdx="4" presStyleCnt="6"/>
      <dgm:spPr/>
    </dgm:pt>
    <dgm:pt modelId="{56CBA2D8-2AB0-4755-A1A6-F4A0F2418538}" type="pres">
      <dgm:prSet presAssocID="{EE9F1D3E-FCA5-4113-BC99-FA2F40AF98FF}" presName="Child5" presStyleLbl="node1" presStyleIdx="4" presStyleCnt="6">
        <dgm:presLayoutVars>
          <dgm:chMax val="0"/>
          <dgm:chPref val="0"/>
          <dgm:bulletEnabled val="1"/>
        </dgm:presLayoutVars>
      </dgm:prSet>
      <dgm:spPr/>
      <dgm:t>
        <a:bodyPr/>
        <a:lstStyle/>
        <a:p>
          <a:endParaRPr lang="en-CA"/>
        </a:p>
      </dgm:t>
    </dgm:pt>
    <dgm:pt modelId="{6D843DFA-289A-4DA0-A69A-92F8E96E3B5B}" type="pres">
      <dgm:prSet presAssocID="{19928DD1-D29E-44DE-A3C2-43E012A71C7A}" presName="Accent6" presStyleCnt="0"/>
      <dgm:spPr/>
    </dgm:pt>
    <dgm:pt modelId="{123DE5CA-6F36-4B3E-997D-33248F4D9011}" type="pres">
      <dgm:prSet presAssocID="{19928DD1-D29E-44DE-A3C2-43E012A71C7A}" presName="Accent" presStyleLbl="bgShp" presStyleIdx="5" presStyleCnt="6"/>
      <dgm:spPr/>
    </dgm:pt>
    <dgm:pt modelId="{5F5AF395-746D-4A34-8D48-7C492F7C76EE}" type="pres">
      <dgm:prSet presAssocID="{19928DD1-D29E-44DE-A3C2-43E012A71C7A}" presName="Child6" presStyleLbl="node1" presStyleIdx="5" presStyleCnt="6">
        <dgm:presLayoutVars>
          <dgm:chMax val="0"/>
          <dgm:chPref val="0"/>
          <dgm:bulletEnabled val="1"/>
        </dgm:presLayoutVars>
      </dgm:prSet>
      <dgm:spPr/>
      <dgm:t>
        <a:bodyPr/>
        <a:lstStyle/>
        <a:p>
          <a:endParaRPr lang="en-CA"/>
        </a:p>
      </dgm:t>
    </dgm:pt>
  </dgm:ptLst>
  <dgm:cxnLst>
    <dgm:cxn modelId="{0B389D66-A223-4FD3-A24C-D525A6E6524E}" srcId="{281362C1-10EC-4D69-B9C3-A5251A2638C9}" destId="{5AD72D3D-8C3B-47A4-B7D8-DAFD6387B9D8}" srcOrd="1" destOrd="0" parTransId="{174993EF-ACD6-4335-92CC-2D3B9B5E1900}" sibTransId="{C3D65807-A7E2-47F6-A255-ED5F598A407F}"/>
    <dgm:cxn modelId="{CB6C029D-9A5D-4087-9AC6-26ACD8E0C69E}" srcId="{281362C1-10EC-4D69-B9C3-A5251A2638C9}" destId="{19928DD1-D29E-44DE-A3C2-43E012A71C7A}" srcOrd="5" destOrd="0" parTransId="{B114F63D-5377-4A68-9513-1F652A0B2CA8}" sibTransId="{8E7AEBE5-3027-4EAF-93E5-D9953C856058}"/>
    <dgm:cxn modelId="{68A5EF05-4AB0-4BBC-BEF2-6F7C91469123}" srcId="{B6EF2397-9A63-440F-8815-D44CBF173AE1}" destId="{281362C1-10EC-4D69-B9C3-A5251A2638C9}" srcOrd="0" destOrd="0" parTransId="{CF91715B-3DF3-4EAA-9314-CFDD53BA3555}" sibTransId="{D7F44190-9EB1-45CE-AB54-E13917BFACBE}"/>
    <dgm:cxn modelId="{1F3338F5-5E15-4909-BA22-26F721F4944A}" type="presOf" srcId="{168AF0E5-B91C-404F-A46F-7F627490B220}" destId="{A1DEF697-E241-4574-8370-AC3EEDC049FE}" srcOrd="0" destOrd="0" presId="urn:microsoft.com/office/officeart/2011/layout/HexagonRadial"/>
    <dgm:cxn modelId="{1FCC3403-0170-4B3A-B71B-35B8F73A2DE7}" type="presOf" srcId="{EE9F1D3E-FCA5-4113-BC99-FA2F40AF98FF}" destId="{56CBA2D8-2AB0-4755-A1A6-F4A0F2418538}" srcOrd="0" destOrd="0" presId="urn:microsoft.com/office/officeart/2011/layout/HexagonRadial"/>
    <dgm:cxn modelId="{463243F5-F06F-4B0B-A5A9-5B0A1FC912EB}" type="presOf" srcId="{D54C4910-D27C-480F-A6C7-6D2D67A32AAC}" destId="{F5435396-AC6A-4876-9BA6-4E9657507FBE}" srcOrd="0" destOrd="0" presId="urn:microsoft.com/office/officeart/2011/layout/HexagonRadial"/>
    <dgm:cxn modelId="{524A9373-6D8D-43B1-AF7A-602DFBB27A75}" type="presOf" srcId="{7974839C-5F2E-4EE9-B4E5-5D00D381D4A8}" destId="{CF376EE4-A75D-485C-94F4-0383EA189A64}" srcOrd="0" destOrd="0" presId="urn:microsoft.com/office/officeart/2011/layout/HexagonRadial"/>
    <dgm:cxn modelId="{1FB5E3FF-07FA-4D44-81FC-84A5BA588C85}" srcId="{281362C1-10EC-4D69-B9C3-A5251A2638C9}" destId="{168AF0E5-B91C-404F-A46F-7F627490B220}" srcOrd="3" destOrd="0" parTransId="{949C5D4C-0F74-433F-A560-E6E2C3EA1B44}" sibTransId="{0A486D62-D67B-44E7-AF93-4AA5B2B617E3}"/>
    <dgm:cxn modelId="{C7239379-FB41-40BB-BAEE-C2362880CDDB}" type="presOf" srcId="{5AD72D3D-8C3B-47A4-B7D8-DAFD6387B9D8}" destId="{10E191E9-D7BE-40B5-9F08-824F4900ED53}" srcOrd="0" destOrd="0" presId="urn:microsoft.com/office/officeart/2011/layout/HexagonRadial"/>
    <dgm:cxn modelId="{31199B8A-4CE4-44F1-AE5D-2B84AEE6F634}" srcId="{281362C1-10EC-4D69-B9C3-A5251A2638C9}" destId="{D54C4910-D27C-480F-A6C7-6D2D67A32AAC}" srcOrd="2" destOrd="0" parTransId="{02052407-5F0D-4C5C-8F7D-ED287F093926}" sibTransId="{B81ECEC9-8302-44A9-A4B5-00AE803F31C8}"/>
    <dgm:cxn modelId="{93B4E1F6-E35C-4C24-B9C9-FAAF8CFF8F21}" type="presOf" srcId="{19928DD1-D29E-44DE-A3C2-43E012A71C7A}" destId="{5F5AF395-746D-4A34-8D48-7C492F7C76EE}" srcOrd="0" destOrd="0" presId="urn:microsoft.com/office/officeart/2011/layout/HexagonRadial"/>
    <dgm:cxn modelId="{66629D61-1EBA-4FEA-A31E-0AB037E947D5}" srcId="{281362C1-10EC-4D69-B9C3-A5251A2638C9}" destId="{EE9F1D3E-FCA5-4113-BC99-FA2F40AF98FF}" srcOrd="4" destOrd="0" parTransId="{F28EA66C-273E-44C7-8C22-C8894CECE4BB}" sibTransId="{443D937C-46F0-47EE-87B3-751D03D4BA67}"/>
    <dgm:cxn modelId="{6225C2C5-EAE8-4415-B83D-99CD6FDB55A3}" srcId="{281362C1-10EC-4D69-B9C3-A5251A2638C9}" destId="{7974839C-5F2E-4EE9-B4E5-5D00D381D4A8}" srcOrd="0" destOrd="0" parTransId="{A70A11D3-E84F-4232-9652-5B987211988B}" sibTransId="{C9D3B616-8A6B-4100-9FAF-63F9053B7D86}"/>
    <dgm:cxn modelId="{38FEE9A9-B98D-43BD-BF38-EBF635CB85B4}" type="presOf" srcId="{B6EF2397-9A63-440F-8815-D44CBF173AE1}" destId="{E5843F6B-DD69-4C8A-8C1F-498E4420E07F}" srcOrd="0" destOrd="0" presId="urn:microsoft.com/office/officeart/2011/layout/HexagonRadial"/>
    <dgm:cxn modelId="{E6C920C8-58C1-4E8D-86C7-969EEB40B609}" type="presOf" srcId="{281362C1-10EC-4D69-B9C3-A5251A2638C9}" destId="{A57F83DB-430A-4B10-A995-1748DE0C0823}" srcOrd="0" destOrd="0" presId="urn:microsoft.com/office/officeart/2011/layout/HexagonRadial"/>
    <dgm:cxn modelId="{6E7C8EE3-6D2B-4889-AF68-AA24125282BD}" type="presParOf" srcId="{E5843F6B-DD69-4C8A-8C1F-498E4420E07F}" destId="{A57F83DB-430A-4B10-A995-1748DE0C0823}" srcOrd="0" destOrd="0" presId="urn:microsoft.com/office/officeart/2011/layout/HexagonRadial"/>
    <dgm:cxn modelId="{D5476473-FDE1-4ABE-B589-D7A0FD26C964}" type="presParOf" srcId="{E5843F6B-DD69-4C8A-8C1F-498E4420E07F}" destId="{0EBE2B3F-C4BE-4BB3-B8C3-23A5E028C22F}" srcOrd="1" destOrd="0" presId="urn:microsoft.com/office/officeart/2011/layout/HexagonRadial"/>
    <dgm:cxn modelId="{2F909372-E2C6-4024-ABAE-8361B6D9807B}" type="presParOf" srcId="{0EBE2B3F-C4BE-4BB3-B8C3-23A5E028C22F}" destId="{AA2306F3-305A-4196-AB20-24302E0FC277}" srcOrd="0" destOrd="0" presId="urn:microsoft.com/office/officeart/2011/layout/HexagonRadial"/>
    <dgm:cxn modelId="{2A5EB555-740B-4C29-A1C3-3265A7AED482}" type="presParOf" srcId="{E5843F6B-DD69-4C8A-8C1F-498E4420E07F}" destId="{CF376EE4-A75D-485C-94F4-0383EA189A64}" srcOrd="2" destOrd="0" presId="urn:microsoft.com/office/officeart/2011/layout/HexagonRadial"/>
    <dgm:cxn modelId="{D5821A66-81C8-44E2-816A-C3516A68E2CE}" type="presParOf" srcId="{E5843F6B-DD69-4C8A-8C1F-498E4420E07F}" destId="{C5CE8F5B-8B3D-426A-87A3-FC20A0C4A082}" srcOrd="3" destOrd="0" presId="urn:microsoft.com/office/officeart/2011/layout/HexagonRadial"/>
    <dgm:cxn modelId="{FEC6ABF6-974B-4FAB-95AD-0F55FC8C6DB9}" type="presParOf" srcId="{C5CE8F5B-8B3D-426A-87A3-FC20A0C4A082}" destId="{8C0E9306-6E3E-4A5F-9455-77A8D707575F}" srcOrd="0" destOrd="0" presId="urn:microsoft.com/office/officeart/2011/layout/HexagonRadial"/>
    <dgm:cxn modelId="{703B7468-28F2-48B3-9B78-E313ED6706C5}" type="presParOf" srcId="{E5843F6B-DD69-4C8A-8C1F-498E4420E07F}" destId="{10E191E9-D7BE-40B5-9F08-824F4900ED53}" srcOrd="4" destOrd="0" presId="urn:microsoft.com/office/officeart/2011/layout/HexagonRadial"/>
    <dgm:cxn modelId="{BB4EE3D7-DF41-4B28-9815-2ABED1725220}" type="presParOf" srcId="{E5843F6B-DD69-4C8A-8C1F-498E4420E07F}" destId="{83C0AAAE-355E-46B1-B983-8572B8B8B56B}" srcOrd="5" destOrd="0" presId="urn:microsoft.com/office/officeart/2011/layout/HexagonRadial"/>
    <dgm:cxn modelId="{A526E7F9-8BD8-4495-9A1E-564FF1740A9D}" type="presParOf" srcId="{83C0AAAE-355E-46B1-B983-8572B8B8B56B}" destId="{ECEDFD61-B61D-4590-ADD4-4899966841A4}" srcOrd="0" destOrd="0" presId="urn:microsoft.com/office/officeart/2011/layout/HexagonRadial"/>
    <dgm:cxn modelId="{6ACD8699-67AF-47D7-8DA8-3EB2C1ED6068}" type="presParOf" srcId="{E5843F6B-DD69-4C8A-8C1F-498E4420E07F}" destId="{F5435396-AC6A-4876-9BA6-4E9657507FBE}" srcOrd="6" destOrd="0" presId="urn:microsoft.com/office/officeart/2011/layout/HexagonRadial"/>
    <dgm:cxn modelId="{356A7A2D-6602-4523-A4C8-817980B77B5B}" type="presParOf" srcId="{E5843F6B-DD69-4C8A-8C1F-498E4420E07F}" destId="{9DE758E6-07D1-4607-9DB1-540490620305}" srcOrd="7" destOrd="0" presId="urn:microsoft.com/office/officeart/2011/layout/HexagonRadial"/>
    <dgm:cxn modelId="{DD002129-92D3-451A-8109-81874DD99E86}" type="presParOf" srcId="{9DE758E6-07D1-4607-9DB1-540490620305}" destId="{8DD3E7B4-8000-45EB-B2CF-CC0FCB4ADDBE}" srcOrd="0" destOrd="0" presId="urn:microsoft.com/office/officeart/2011/layout/HexagonRadial"/>
    <dgm:cxn modelId="{5864A926-0593-4E08-993A-D10A3AA93599}" type="presParOf" srcId="{E5843F6B-DD69-4C8A-8C1F-498E4420E07F}" destId="{A1DEF697-E241-4574-8370-AC3EEDC049FE}" srcOrd="8" destOrd="0" presId="urn:microsoft.com/office/officeart/2011/layout/HexagonRadial"/>
    <dgm:cxn modelId="{94B392B1-5B04-4EFA-9162-3B253416399E}" type="presParOf" srcId="{E5843F6B-DD69-4C8A-8C1F-498E4420E07F}" destId="{4575EBA6-3DEE-4606-83F6-A6558AE0F64D}" srcOrd="9" destOrd="0" presId="urn:microsoft.com/office/officeart/2011/layout/HexagonRadial"/>
    <dgm:cxn modelId="{C35CD9FD-C781-4A5F-8676-79CFADD25296}" type="presParOf" srcId="{4575EBA6-3DEE-4606-83F6-A6558AE0F64D}" destId="{21F645FA-E61A-4EF1-9412-C7B2A416BF2C}" srcOrd="0" destOrd="0" presId="urn:microsoft.com/office/officeart/2011/layout/HexagonRadial"/>
    <dgm:cxn modelId="{BBE3B683-975C-4D61-9BC5-0215FDAA6626}" type="presParOf" srcId="{E5843F6B-DD69-4C8A-8C1F-498E4420E07F}" destId="{56CBA2D8-2AB0-4755-A1A6-F4A0F2418538}" srcOrd="10" destOrd="0" presId="urn:microsoft.com/office/officeart/2011/layout/HexagonRadial"/>
    <dgm:cxn modelId="{743029B3-6CD9-49A4-93CC-476B32905D33}" type="presParOf" srcId="{E5843F6B-DD69-4C8A-8C1F-498E4420E07F}" destId="{6D843DFA-289A-4DA0-A69A-92F8E96E3B5B}" srcOrd="11" destOrd="0" presId="urn:microsoft.com/office/officeart/2011/layout/HexagonRadial"/>
    <dgm:cxn modelId="{8F588AAB-EBEB-4A62-8409-DE01F1D828AE}" type="presParOf" srcId="{6D843DFA-289A-4DA0-A69A-92F8E96E3B5B}" destId="{123DE5CA-6F36-4B3E-997D-33248F4D9011}" srcOrd="0" destOrd="0" presId="urn:microsoft.com/office/officeart/2011/layout/HexagonRadial"/>
    <dgm:cxn modelId="{92278605-F74D-4C5F-B98A-BC34BC954244}" type="presParOf" srcId="{E5843F6B-DD69-4C8A-8C1F-498E4420E07F}" destId="{5F5AF395-746D-4A34-8D48-7C492F7C76EE}"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5F8D6-DA10-4A68-B07A-75DD5CA07D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3984F95B-E312-47C4-B31E-50589057259F}">
      <dgm:prSet/>
      <dgm:spPr>
        <a:solidFill>
          <a:srgbClr val="6C91B3"/>
        </a:solidFill>
      </dgm:spPr>
      <dgm:t>
        <a:bodyPr/>
        <a:lstStyle/>
        <a:p>
          <a:pPr rtl="0"/>
          <a:r>
            <a:rPr lang="en-CA" dirty="0" smtClean="0"/>
            <a:t>Canadian Light Source</a:t>
          </a:r>
          <a:endParaRPr lang="en-CA" dirty="0"/>
        </a:p>
      </dgm:t>
    </dgm:pt>
    <dgm:pt modelId="{FDB47CC7-2CCD-42C1-B368-C3C328F7D7EB}" type="parTrans" cxnId="{55FE514B-39C3-4488-A4F4-D43C46D164A8}">
      <dgm:prSet/>
      <dgm:spPr/>
      <dgm:t>
        <a:bodyPr/>
        <a:lstStyle/>
        <a:p>
          <a:endParaRPr lang="en-CA"/>
        </a:p>
      </dgm:t>
    </dgm:pt>
    <dgm:pt modelId="{6A6AFCA2-7889-4C22-9D6A-59404E25B3CD}" type="sibTrans" cxnId="{55FE514B-39C3-4488-A4F4-D43C46D164A8}">
      <dgm:prSet/>
      <dgm:spPr/>
      <dgm:t>
        <a:bodyPr/>
        <a:lstStyle/>
        <a:p>
          <a:endParaRPr lang="en-CA"/>
        </a:p>
      </dgm:t>
    </dgm:pt>
    <dgm:pt modelId="{1913EDE7-1E1B-427B-9EEA-333281CF8E66}">
      <dgm:prSet/>
      <dgm:spPr>
        <a:solidFill>
          <a:srgbClr val="6C91B3"/>
        </a:solidFill>
      </dgm:spPr>
      <dgm:t>
        <a:bodyPr/>
        <a:lstStyle/>
        <a:p>
          <a:pPr rtl="0"/>
          <a:r>
            <a:rPr lang="en-CA" smtClean="0"/>
            <a:t>Compute Canada</a:t>
          </a:r>
          <a:endParaRPr lang="en-CA"/>
        </a:p>
      </dgm:t>
    </dgm:pt>
    <dgm:pt modelId="{B0FBED0E-CB13-4A95-831A-509E96384B61}" type="parTrans" cxnId="{F0AC7F80-F645-41D9-9399-6DC5EC3C3676}">
      <dgm:prSet/>
      <dgm:spPr/>
      <dgm:t>
        <a:bodyPr/>
        <a:lstStyle/>
        <a:p>
          <a:endParaRPr lang="en-CA"/>
        </a:p>
      </dgm:t>
    </dgm:pt>
    <dgm:pt modelId="{F73B81C5-919D-47B4-A223-C94F6BAC17C0}" type="sibTrans" cxnId="{F0AC7F80-F645-41D9-9399-6DC5EC3C3676}">
      <dgm:prSet/>
      <dgm:spPr/>
      <dgm:t>
        <a:bodyPr/>
        <a:lstStyle/>
        <a:p>
          <a:endParaRPr lang="en-CA"/>
        </a:p>
      </dgm:t>
    </dgm:pt>
    <dgm:pt modelId="{40B936A9-0792-4170-AC0B-2ED5939EB830}">
      <dgm:prSet/>
      <dgm:spPr>
        <a:solidFill>
          <a:srgbClr val="6C91B3"/>
        </a:solidFill>
      </dgm:spPr>
      <dgm:t>
        <a:bodyPr/>
        <a:lstStyle/>
        <a:p>
          <a:pPr rtl="0"/>
          <a:r>
            <a:rPr lang="en-CA" dirty="0" smtClean="0"/>
            <a:t>Canadian Research Knowledge Network (CRKN) </a:t>
          </a:r>
          <a:endParaRPr lang="en-CA" dirty="0"/>
        </a:p>
      </dgm:t>
    </dgm:pt>
    <dgm:pt modelId="{06945188-6098-470E-ADB3-48E5DFE78D2E}" type="parTrans" cxnId="{60C1B067-737B-426F-90E2-BC45B3745463}">
      <dgm:prSet/>
      <dgm:spPr/>
      <dgm:t>
        <a:bodyPr/>
        <a:lstStyle/>
        <a:p>
          <a:endParaRPr lang="en-CA"/>
        </a:p>
      </dgm:t>
    </dgm:pt>
    <dgm:pt modelId="{38959BB3-19BC-4B34-9D81-995CFDEF24EE}" type="sibTrans" cxnId="{60C1B067-737B-426F-90E2-BC45B3745463}">
      <dgm:prSet/>
      <dgm:spPr/>
      <dgm:t>
        <a:bodyPr/>
        <a:lstStyle/>
        <a:p>
          <a:endParaRPr lang="en-CA"/>
        </a:p>
      </dgm:t>
    </dgm:pt>
    <dgm:pt modelId="{369D9661-6DC6-46C2-A909-8548CF53531B}">
      <dgm:prSet/>
      <dgm:spPr>
        <a:solidFill>
          <a:srgbClr val="113E59"/>
        </a:solidFill>
      </dgm:spPr>
      <dgm:t>
        <a:bodyPr/>
        <a:lstStyle/>
        <a:p>
          <a:pPr rtl="0"/>
          <a:r>
            <a:rPr lang="en-CA" smtClean="0"/>
            <a:t>ONC (CECR) </a:t>
          </a:r>
          <a:endParaRPr lang="en-CA"/>
        </a:p>
      </dgm:t>
    </dgm:pt>
    <dgm:pt modelId="{F1FFCF1A-48CF-4E6E-9773-6F157FD2A325}" type="parTrans" cxnId="{4BEA7711-BB77-496B-AA07-88E6DC8033A6}">
      <dgm:prSet/>
      <dgm:spPr/>
      <dgm:t>
        <a:bodyPr/>
        <a:lstStyle/>
        <a:p>
          <a:endParaRPr lang="en-CA"/>
        </a:p>
      </dgm:t>
    </dgm:pt>
    <dgm:pt modelId="{42B85723-07D2-4F19-843E-AAB0EC17DC7D}" type="sibTrans" cxnId="{4BEA7711-BB77-496B-AA07-88E6DC8033A6}">
      <dgm:prSet/>
      <dgm:spPr/>
      <dgm:t>
        <a:bodyPr/>
        <a:lstStyle/>
        <a:p>
          <a:endParaRPr lang="en-CA"/>
        </a:p>
      </dgm:t>
    </dgm:pt>
    <dgm:pt modelId="{7C1972F9-2933-4CA9-A28E-26C1085DF73A}">
      <dgm:prSet/>
      <dgm:spPr>
        <a:solidFill>
          <a:srgbClr val="113E59"/>
        </a:solidFill>
      </dgm:spPr>
      <dgm:t>
        <a:bodyPr/>
        <a:lstStyle/>
        <a:p>
          <a:pPr rtl="0"/>
          <a:r>
            <a:rPr lang="en-CA" dirty="0" smtClean="0"/>
            <a:t>Amundsen (an important component of the </a:t>
          </a:r>
          <a:r>
            <a:rPr lang="en-CA" dirty="0" err="1" smtClean="0"/>
            <a:t>ArticNet</a:t>
          </a:r>
          <a:r>
            <a:rPr lang="en-CA" dirty="0" smtClean="0"/>
            <a:t> NCE) </a:t>
          </a:r>
          <a:endParaRPr lang="en-CA" dirty="0"/>
        </a:p>
      </dgm:t>
    </dgm:pt>
    <dgm:pt modelId="{4B63FBE8-669F-40A8-8A42-5418D303AE8B}" type="parTrans" cxnId="{BF7B3362-53BD-497A-AD41-D9ED4A39D9B5}">
      <dgm:prSet/>
      <dgm:spPr/>
      <dgm:t>
        <a:bodyPr/>
        <a:lstStyle/>
        <a:p>
          <a:endParaRPr lang="en-CA"/>
        </a:p>
      </dgm:t>
    </dgm:pt>
    <dgm:pt modelId="{A31EEA28-98F6-4A13-9AE8-FA4821ED448C}" type="sibTrans" cxnId="{BF7B3362-53BD-497A-AD41-D9ED4A39D9B5}">
      <dgm:prSet/>
      <dgm:spPr/>
      <dgm:t>
        <a:bodyPr/>
        <a:lstStyle/>
        <a:p>
          <a:endParaRPr lang="en-CA"/>
        </a:p>
      </dgm:t>
    </dgm:pt>
    <dgm:pt modelId="{D6AC0B0A-EA59-4612-AE80-7E271E2D93C1}">
      <dgm:prSet/>
      <dgm:spPr>
        <a:solidFill>
          <a:srgbClr val="113E59"/>
        </a:solidFill>
      </dgm:spPr>
      <dgm:t>
        <a:bodyPr/>
        <a:lstStyle/>
        <a:p>
          <a:pPr rtl="0"/>
          <a:r>
            <a:rPr lang="en-CA" smtClean="0"/>
            <a:t>VIDO-INTERVAC, a partner of PREVENT (CECR), </a:t>
          </a:r>
          <a:endParaRPr lang="en-CA"/>
        </a:p>
      </dgm:t>
    </dgm:pt>
    <dgm:pt modelId="{D6B7BB50-86EF-435A-A5FA-2F27142E95E2}" type="parTrans" cxnId="{F710AA10-D5CF-470A-B8F4-66CE853E6E56}">
      <dgm:prSet/>
      <dgm:spPr/>
      <dgm:t>
        <a:bodyPr/>
        <a:lstStyle/>
        <a:p>
          <a:endParaRPr lang="en-CA"/>
        </a:p>
      </dgm:t>
    </dgm:pt>
    <dgm:pt modelId="{E42CE524-6488-4AE4-A58A-50F20EB1D674}" type="sibTrans" cxnId="{F710AA10-D5CF-470A-B8F4-66CE853E6E56}">
      <dgm:prSet/>
      <dgm:spPr/>
      <dgm:t>
        <a:bodyPr/>
        <a:lstStyle/>
        <a:p>
          <a:endParaRPr lang="en-CA"/>
        </a:p>
      </dgm:t>
    </dgm:pt>
    <dgm:pt modelId="{19F01372-EADA-4683-B99F-DDF568A77D00}">
      <dgm:prSet/>
      <dgm:spPr>
        <a:solidFill>
          <a:srgbClr val="6C91B3"/>
        </a:solidFill>
      </dgm:spPr>
      <dgm:t>
        <a:bodyPr/>
        <a:lstStyle/>
        <a:p>
          <a:pPr rtl="0"/>
          <a:r>
            <a:rPr lang="en-CA" smtClean="0"/>
            <a:t>Toronto Centre for Phenogenomics</a:t>
          </a:r>
          <a:endParaRPr lang="en-CA"/>
        </a:p>
      </dgm:t>
    </dgm:pt>
    <dgm:pt modelId="{5679D923-C4AC-4D3F-96F9-5FC7BFDE88FD}" type="parTrans" cxnId="{AC2C1E41-26C3-4465-AFC2-A96BB955A539}">
      <dgm:prSet/>
      <dgm:spPr/>
      <dgm:t>
        <a:bodyPr/>
        <a:lstStyle/>
        <a:p>
          <a:endParaRPr lang="en-CA"/>
        </a:p>
      </dgm:t>
    </dgm:pt>
    <dgm:pt modelId="{82E8DE1A-40E5-4C29-90DC-4C446713BC39}" type="sibTrans" cxnId="{AC2C1E41-26C3-4465-AFC2-A96BB955A539}">
      <dgm:prSet/>
      <dgm:spPr/>
      <dgm:t>
        <a:bodyPr/>
        <a:lstStyle/>
        <a:p>
          <a:endParaRPr lang="en-CA"/>
        </a:p>
      </dgm:t>
    </dgm:pt>
    <dgm:pt modelId="{29C6D025-50C8-40CF-B76C-950D7539F195}" type="pres">
      <dgm:prSet presAssocID="{43A5F8D6-DA10-4A68-B07A-75DD5CA07DE4}" presName="linear" presStyleCnt="0">
        <dgm:presLayoutVars>
          <dgm:animLvl val="lvl"/>
          <dgm:resizeHandles val="exact"/>
        </dgm:presLayoutVars>
      </dgm:prSet>
      <dgm:spPr/>
      <dgm:t>
        <a:bodyPr/>
        <a:lstStyle/>
        <a:p>
          <a:endParaRPr lang="en-CA"/>
        </a:p>
      </dgm:t>
    </dgm:pt>
    <dgm:pt modelId="{03CFB5FC-8F5A-4924-8824-659311D86210}" type="pres">
      <dgm:prSet presAssocID="{3984F95B-E312-47C4-B31E-50589057259F}" presName="parentText" presStyleLbl="node1" presStyleIdx="0" presStyleCnt="7" custLinFactX="-93044" custLinFactNeighborX="-100000" custLinFactNeighborY="94494">
        <dgm:presLayoutVars>
          <dgm:chMax val="0"/>
          <dgm:bulletEnabled val="1"/>
        </dgm:presLayoutVars>
      </dgm:prSet>
      <dgm:spPr/>
      <dgm:t>
        <a:bodyPr/>
        <a:lstStyle/>
        <a:p>
          <a:endParaRPr lang="en-CA"/>
        </a:p>
      </dgm:t>
    </dgm:pt>
    <dgm:pt modelId="{FE8B541D-C028-4E67-8FC0-67460FF9B067}" type="pres">
      <dgm:prSet presAssocID="{6A6AFCA2-7889-4C22-9D6A-59404E25B3CD}" presName="spacer" presStyleCnt="0"/>
      <dgm:spPr/>
    </dgm:pt>
    <dgm:pt modelId="{719614E5-2671-4E23-A94C-2EFDBEBD2EC9}" type="pres">
      <dgm:prSet presAssocID="{1913EDE7-1E1B-427B-9EEA-333281CF8E66}" presName="parentText" presStyleLbl="node1" presStyleIdx="1" presStyleCnt="7" custLinFactNeighborY="31498">
        <dgm:presLayoutVars>
          <dgm:chMax val="0"/>
          <dgm:bulletEnabled val="1"/>
        </dgm:presLayoutVars>
      </dgm:prSet>
      <dgm:spPr/>
      <dgm:t>
        <a:bodyPr/>
        <a:lstStyle/>
        <a:p>
          <a:endParaRPr lang="en-CA"/>
        </a:p>
      </dgm:t>
    </dgm:pt>
    <dgm:pt modelId="{81D1573D-A453-400C-BB9A-2EDCFDACDA36}" type="pres">
      <dgm:prSet presAssocID="{F73B81C5-919D-47B4-A223-C94F6BAC17C0}" presName="spacer" presStyleCnt="0"/>
      <dgm:spPr/>
    </dgm:pt>
    <dgm:pt modelId="{C782470B-C3ED-4E98-8522-49E1A1882FC2}" type="pres">
      <dgm:prSet presAssocID="{40B936A9-0792-4170-AC0B-2ED5939EB830}" presName="parentText" presStyleLbl="node1" presStyleIdx="2" presStyleCnt="7">
        <dgm:presLayoutVars>
          <dgm:chMax val="0"/>
          <dgm:bulletEnabled val="1"/>
        </dgm:presLayoutVars>
      </dgm:prSet>
      <dgm:spPr/>
      <dgm:t>
        <a:bodyPr/>
        <a:lstStyle/>
        <a:p>
          <a:endParaRPr lang="en-CA"/>
        </a:p>
      </dgm:t>
    </dgm:pt>
    <dgm:pt modelId="{F4D3C224-257F-4DC2-BC87-C23C529C15E1}" type="pres">
      <dgm:prSet presAssocID="{38959BB3-19BC-4B34-9D81-995CFDEF24EE}" presName="spacer" presStyleCnt="0"/>
      <dgm:spPr/>
    </dgm:pt>
    <dgm:pt modelId="{35AB76DB-2798-4DD8-9F7B-07519DE5B52C}" type="pres">
      <dgm:prSet presAssocID="{369D9661-6DC6-46C2-A909-8548CF53531B}" presName="parentText" presStyleLbl="node1" presStyleIdx="3" presStyleCnt="7">
        <dgm:presLayoutVars>
          <dgm:chMax val="0"/>
          <dgm:bulletEnabled val="1"/>
        </dgm:presLayoutVars>
      </dgm:prSet>
      <dgm:spPr/>
      <dgm:t>
        <a:bodyPr/>
        <a:lstStyle/>
        <a:p>
          <a:endParaRPr lang="en-CA"/>
        </a:p>
      </dgm:t>
    </dgm:pt>
    <dgm:pt modelId="{9529A1D8-3449-4868-AC98-FB46BAC6BFC5}" type="pres">
      <dgm:prSet presAssocID="{42B85723-07D2-4F19-843E-AAB0EC17DC7D}" presName="spacer" presStyleCnt="0"/>
      <dgm:spPr/>
    </dgm:pt>
    <dgm:pt modelId="{6A7FC0C1-7530-4CD9-B363-215222A25184}" type="pres">
      <dgm:prSet presAssocID="{7C1972F9-2933-4CA9-A28E-26C1085DF73A}" presName="parentText" presStyleLbl="node1" presStyleIdx="4" presStyleCnt="7">
        <dgm:presLayoutVars>
          <dgm:chMax val="0"/>
          <dgm:bulletEnabled val="1"/>
        </dgm:presLayoutVars>
      </dgm:prSet>
      <dgm:spPr/>
      <dgm:t>
        <a:bodyPr/>
        <a:lstStyle/>
        <a:p>
          <a:endParaRPr lang="en-CA"/>
        </a:p>
      </dgm:t>
    </dgm:pt>
    <dgm:pt modelId="{044A2688-7855-4923-9735-AE12A77E257A}" type="pres">
      <dgm:prSet presAssocID="{A31EEA28-98F6-4A13-9AE8-FA4821ED448C}" presName="spacer" presStyleCnt="0"/>
      <dgm:spPr/>
    </dgm:pt>
    <dgm:pt modelId="{D9E55C54-BFE8-4251-A86D-78E18523CDC3}" type="pres">
      <dgm:prSet presAssocID="{D6AC0B0A-EA59-4612-AE80-7E271E2D93C1}" presName="parentText" presStyleLbl="node1" presStyleIdx="5" presStyleCnt="7">
        <dgm:presLayoutVars>
          <dgm:chMax val="0"/>
          <dgm:bulletEnabled val="1"/>
        </dgm:presLayoutVars>
      </dgm:prSet>
      <dgm:spPr/>
      <dgm:t>
        <a:bodyPr/>
        <a:lstStyle/>
        <a:p>
          <a:endParaRPr lang="en-CA"/>
        </a:p>
      </dgm:t>
    </dgm:pt>
    <dgm:pt modelId="{9D4C6798-7038-4ABC-A70B-0FDCAD5DFE52}" type="pres">
      <dgm:prSet presAssocID="{E42CE524-6488-4AE4-A58A-50F20EB1D674}" presName="spacer" presStyleCnt="0"/>
      <dgm:spPr/>
    </dgm:pt>
    <dgm:pt modelId="{79466FD6-D0B7-4F75-867D-D5FA19198FF9}" type="pres">
      <dgm:prSet presAssocID="{19F01372-EADA-4683-B99F-DDF568A77D00}" presName="parentText" presStyleLbl="node1" presStyleIdx="6" presStyleCnt="7">
        <dgm:presLayoutVars>
          <dgm:chMax val="0"/>
          <dgm:bulletEnabled val="1"/>
        </dgm:presLayoutVars>
      </dgm:prSet>
      <dgm:spPr/>
      <dgm:t>
        <a:bodyPr/>
        <a:lstStyle/>
        <a:p>
          <a:endParaRPr lang="en-CA"/>
        </a:p>
      </dgm:t>
    </dgm:pt>
  </dgm:ptLst>
  <dgm:cxnLst>
    <dgm:cxn modelId="{F710AA10-D5CF-470A-B8F4-66CE853E6E56}" srcId="{43A5F8D6-DA10-4A68-B07A-75DD5CA07DE4}" destId="{D6AC0B0A-EA59-4612-AE80-7E271E2D93C1}" srcOrd="5" destOrd="0" parTransId="{D6B7BB50-86EF-435A-A5FA-2F27142E95E2}" sibTransId="{E42CE524-6488-4AE4-A58A-50F20EB1D674}"/>
    <dgm:cxn modelId="{DA150903-84BD-46D9-9FF4-F172F9F580F8}" type="presOf" srcId="{3984F95B-E312-47C4-B31E-50589057259F}" destId="{03CFB5FC-8F5A-4924-8824-659311D86210}" srcOrd="0" destOrd="0" presId="urn:microsoft.com/office/officeart/2005/8/layout/vList2"/>
    <dgm:cxn modelId="{D3A8AEA2-97D1-4660-84B7-579DB649376D}" type="presOf" srcId="{40B936A9-0792-4170-AC0B-2ED5939EB830}" destId="{C782470B-C3ED-4E98-8522-49E1A1882FC2}" srcOrd="0" destOrd="0" presId="urn:microsoft.com/office/officeart/2005/8/layout/vList2"/>
    <dgm:cxn modelId="{4CDCFBC2-BC5E-4859-8240-151F5271311D}" type="presOf" srcId="{1913EDE7-1E1B-427B-9EEA-333281CF8E66}" destId="{719614E5-2671-4E23-A94C-2EFDBEBD2EC9}" srcOrd="0" destOrd="0" presId="urn:microsoft.com/office/officeart/2005/8/layout/vList2"/>
    <dgm:cxn modelId="{AC2C1E41-26C3-4465-AFC2-A96BB955A539}" srcId="{43A5F8D6-DA10-4A68-B07A-75DD5CA07DE4}" destId="{19F01372-EADA-4683-B99F-DDF568A77D00}" srcOrd="6" destOrd="0" parTransId="{5679D923-C4AC-4D3F-96F9-5FC7BFDE88FD}" sibTransId="{82E8DE1A-40E5-4C29-90DC-4C446713BC39}"/>
    <dgm:cxn modelId="{60C1B067-737B-426F-90E2-BC45B3745463}" srcId="{43A5F8D6-DA10-4A68-B07A-75DD5CA07DE4}" destId="{40B936A9-0792-4170-AC0B-2ED5939EB830}" srcOrd="2" destOrd="0" parTransId="{06945188-6098-470E-ADB3-48E5DFE78D2E}" sibTransId="{38959BB3-19BC-4B34-9D81-995CFDEF24EE}"/>
    <dgm:cxn modelId="{F0AC7F80-F645-41D9-9399-6DC5EC3C3676}" srcId="{43A5F8D6-DA10-4A68-B07A-75DD5CA07DE4}" destId="{1913EDE7-1E1B-427B-9EEA-333281CF8E66}" srcOrd="1" destOrd="0" parTransId="{B0FBED0E-CB13-4A95-831A-509E96384B61}" sibTransId="{F73B81C5-919D-47B4-A223-C94F6BAC17C0}"/>
    <dgm:cxn modelId="{5EF15368-772D-479B-A1C5-483CB4BB7B01}" type="presOf" srcId="{7C1972F9-2933-4CA9-A28E-26C1085DF73A}" destId="{6A7FC0C1-7530-4CD9-B363-215222A25184}" srcOrd="0" destOrd="0" presId="urn:microsoft.com/office/officeart/2005/8/layout/vList2"/>
    <dgm:cxn modelId="{B27E2419-BD31-450C-88C9-C48430AE11BC}" type="presOf" srcId="{369D9661-6DC6-46C2-A909-8548CF53531B}" destId="{35AB76DB-2798-4DD8-9F7B-07519DE5B52C}" srcOrd="0" destOrd="0" presId="urn:microsoft.com/office/officeart/2005/8/layout/vList2"/>
    <dgm:cxn modelId="{B4A609B1-CB7D-4D62-B1DD-72B5D47A04F7}" type="presOf" srcId="{D6AC0B0A-EA59-4612-AE80-7E271E2D93C1}" destId="{D9E55C54-BFE8-4251-A86D-78E18523CDC3}" srcOrd="0" destOrd="0" presId="urn:microsoft.com/office/officeart/2005/8/layout/vList2"/>
    <dgm:cxn modelId="{4BEA7711-BB77-496B-AA07-88E6DC8033A6}" srcId="{43A5F8D6-DA10-4A68-B07A-75DD5CA07DE4}" destId="{369D9661-6DC6-46C2-A909-8548CF53531B}" srcOrd="3" destOrd="0" parTransId="{F1FFCF1A-48CF-4E6E-9773-6F157FD2A325}" sibTransId="{42B85723-07D2-4F19-843E-AAB0EC17DC7D}"/>
    <dgm:cxn modelId="{55FE514B-39C3-4488-A4F4-D43C46D164A8}" srcId="{43A5F8D6-DA10-4A68-B07A-75DD5CA07DE4}" destId="{3984F95B-E312-47C4-B31E-50589057259F}" srcOrd="0" destOrd="0" parTransId="{FDB47CC7-2CCD-42C1-B368-C3C328F7D7EB}" sibTransId="{6A6AFCA2-7889-4C22-9D6A-59404E25B3CD}"/>
    <dgm:cxn modelId="{BF7B3362-53BD-497A-AD41-D9ED4A39D9B5}" srcId="{43A5F8D6-DA10-4A68-B07A-75DD5CA07DE4}" destId="{7C1972F9-2933-4CA9-A28E-26C1085DF73A}" srcOrd="4" destOrd="0" parTransId="{4B63FBE8-669F-40A8-8A42-5418D303AE8B}" sibTransId="{A31EEA28-98F6-4A13-9AE8-FA4821ED448C}"/>
    <dgm:cxn modelId="{7CAE2716-1C33-4D6C-89BE-DEFEE9A679C9}" type="presOf" srcId="{19F01372-EADA-4683-B99F-DDF568A77D00}" destId="{79466FD6-D0B7-4F75-867D-D5FA19198FF9}" srcOrd="0" destOrd="0" presId="urn:microsoft.com/office/officeart/2005/8/layout/vList2"/>
    <dgm:cxn modelId="{AE57B00E-F45E-4D9C-B443-473724D26E2A}" type="presOf" srcId="{43A5F8D6-DA10-4A68-B07A-75DD5CA07DE4}" destId="{29C6D025-50C8-40CF-B76C-950D7539F195}" srcOrd="0" destOrd="0" presId="urn:microsoft.com/office/officeart/2005/8/layout/vList2"/>
    <dgm:cxn modelId="{B1D153CD-12C3-4C6C-981B-C93C141EF562}" type="presParOf" srcId="{29C6D025-50C8-40CF-B76C-950D7539F195}" destId="{03CFB5FC-8F5A-4924-8824-659311D86210}" srcOrd="0" destOrd="0" presId="urn:microsoft.com/office/officeart/2005/8/layout/vList2"/>
    <dgm:cxn modelId="{D8B49EAC-842A-445A-8AB0-045A1B7F31B7}" type="presParOf" srcId="{29C6D025-50C8-40CF-B76C-950D7539F195}" destId="{FE8B541D-C028-4E67-8FC0-67460FF9B067}" srcOrd="1" destOrd="0" presId="urn:microsoft.com/office/officeart/2005/8/layout/vList2"/>
    <dgm:cxn modelId="{D4D3A64F-E8A4-4A72-BCD4-BEF981C87D5D}" type="presParOf" srcId="{29C6D025-50C8-40CF-B76C-950D7539F195}" destId="{719614E5-2671-4E23-A94C-2EFDBEBD2EC9}" srcOrd="2" destOrd="0" presId="urn:microsoft.com/office/officeart/2005/8/layout/vList2"/>
    <dgm:cxn modelId="{7DBA7C7A-E10B-4518-86D4-570730829FF8}" type="presParOf" srcId="{29C6D025-50C8-40CF-B76C-950D7539F195}" destId="{81D1573D-A453-400C-BB9A-2EDCFDACDA36}" srcOrd="3" destOrd="0" presId="urn:microsoft.com/office/officeart/2005/8/layout/vList2"/>
    <dgm:cxn modelId="{5011D2CE-13C3-4ADE-9BF5-F9BCBEA360DD}" type="presParOf" srcId="{29C6D025-50C8-40CF-B76C-950D7539F195}" destId="{C782470B-C3ED-4E98-8522-49E1A1882FC2}" srcOrd="4" destOrd="0" presId="urn:microsoft.com/office/officeart/2005/8/layout/vList2"/>
    <dgm:cxn modelId="{5A213DA2-50F8-43DA-8718-B8652EC56521}" type="presParOf" srcId="{29C6D025-50C8-40CF-B76C-950D7539F195}" destId="{F4D3C224-257F-4DC2-BC87-C23C529C15E1}" srcOrd="5" destOrd="0" presId="urn:microsoft.com/office/officeart/2005/8/layout/vList2"/>
    <dgm:cxn modelId="{8B98F424-18F6-4588-80A5-B0AF74675B17}" type="presParOf" srcId="{29C6D025-50C8-40CF-B76C-950D7539F195}" destId="{35AB76DB-2798-4DD8-9F7B-07519DE5B52C}" srcOrd="6" destOrd="0" presId="urn:microsoft.com/office/officeart/2005/8/layout/vList2"/>
    <dgm:cxn modelId="{FD61D0D3-D727-4635-93F4-FC8126BB97AF}" type="presParOf" srcId="{29C6D025-50C8-40CF-B76C-950D7539F195}" destId="{9529A1D8-3449-4868-AC98-FB46BAC6BFC5}" srcOrd="7" destOrd="0" presId="urn:microsoft.com/office/officeart/2005/8/layout/vList2"/>
    <dgm:cxn modelId="{F686DDFA-596F-41D0-ACF8-E3FC9EDFD998}" type="presParOf" srcId="{29C6D025-50C8-40CF-B76C-950D7539F195}" destId="{6A7FC0C1-7530-4CD9-B363-215222A25184}" srcOrd="8" destOrd="0" presId="urn:microsoft.com/office/officeart/2005/8/layout/vList2"/>
    <dgm:cxn modelId="{22CE6B08-D6AB-4E8A-B3D0-47E334017FD0}" type="presParOf" srcId="{29C6D025-50C8-40CF-B76C-950D7539F195}" destId="{044A2688-7855-4923-9735-AE12A77E257A}" srcOrd="9" destOrd="0" presId="urn:microsoft.com/office/officeart/2005/8/layout/vList2"/>
    <dgm:cxn modelId="{D4A874A6-39AF-4DB8-A3EC-A04094B65627}" type="presParOf" srcId="{29C6D025-50C8-40CF-B76C-950D7539F195}" destId="{D9E55C54-BFE8-4251-A86D-78E18523CDC3}" srcOrd="10" destOrd="0" presId="urn:microsoft.com/office/officeart/2005/8/layout/vList2"/>
    <dgm:cxn modelId="{821D80D4-3CF3-4D88-B454-CA264DA4D577}" type="presParOf" srcId="{29C6D025-50C8-40CF-B76C-950D7539F195}" destId="{9D4C6798-7038-4ABC-A70B-0FDCAD5DFE52}" srcOrd="11" destOrd="0" presId="urn:microsoft.com/office/officeart/2005/8/layout/vList2"/>
    <dgm:cxn modelId="{73037094-1D20-4A0C-BE9D-C259933E6740}" type="presParOf" srcId="{29C6D025-50C8-40CF-B76C-950D7539F195}" destId="{79466FD6-D0B7-4F75-867D-D5FA19198FF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83DB-430A-4B10-A995-1748DE0C0823}">
      <dsp:nvSpPr>
        <dsp:cNvPr id="0" name=""/>
        <dsp:cNvSpPr/>
      </dsp:nvSpPr>
      <dsp:spPr>
        <a:xfrm>
          <a:off x="2826787" y="2036218"/>
          <a:ext cx="2588122" cy="2238830"/>
        </a:xfrm>
        <a:prstGeom prst="hexagon">
          <a:avLst>
            <a:gd name="adj" fmla="val 28570"/>
            <a:gd name="vf" fmla="val 115470"/>
          </a:avLst>
        </a:prstGeom>
        <a:solidFill>
          <a:schemeClr val="accent2">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CA" sz="4400" b="1" kern="1200" dirty="0" smtClean="0"/>
            <a:t>EOA</a:t>
          </a:r>
        </a:p>
        <a:p>
          <a:pPr lvl="0" algn="ctr" defTabSz="1955800">
            <a:lnSpc>
              <a:spcPct val="90000"/>
            </a:lnSpc>
            <a:spcBef>
              <a:spcPct val="0"/>
            </a:spcBef>
            <a:spcAft>
              <a:spcPct val="35000"/>
            </a:spcAft>
          </a:pPr>
          <a:r>
            <a:rPr lang="en-CA" sz="1600" kern="1200" dirty="0" smtClean="0"/>
            <a:t>(Evaluation &amp; Outcome Assessment)</a:t>
          </a:r>
          <a:endParaRPr lang="en-CA" sz="1600" kern="1200" dirty="0"/>
        </a:p>
      </dsp:txBody>
      <dsp:txXfrm>
        <a:off x="3255675" y="2407223"/>
        <a:ext cx="1730346" cy="1496820"/>
      </dsp:txXfrm>
    </dsp:sp>
    <dsp:sp modelId="{8C0E9306-6E3E-4A5F-9455-77A8D707575F}">
      <dsp:nvSpPr>
        <dsp:cNvPr id="0" name=""/>
        <dsp:cNvSpPr/>
      </dsp:nvSpPr>
      <dsp:spPr>
        <a:xfrm>
          <a:off x="4447449" y="965089"/>
          <a:ext cx="976491" cy="841376"/>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76EE4-A75D-485C-94F4-0383EA189A64}">
      <dsp:nvSpPr>
        <dsp:cNvPr id="0" name=""/>
        <dsp:cNvSpPr/>
      </dsp:nvSpPr>
      <dsp:spPr>
        <a:xfrm>
          <a:off x="3065191" y="0"/>
          <a:ext cx="2120948" cy="1834869"/>
        </a:xfrm>
        <a:prstGeom prst="hexagon">
          <a:avLst>
            <a:gd name="adj" fmla="val 28570"/>
            <a:gd name="vf" fmla="val 115470"/>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Performance, Evaluation, Risk and Audit Framework</a:t>
          </a:r>
          <a:endParaRPr lang="en-CA" sz="1600" b="1" kern="1200" dirty="0"/>
        </a:p>
      </dsp:txBody>
      <dsp:txXfrm>
        <a:off x="3416677" y="304077"/>
        <a:ext cx="1417976" cy="1226715"/>
      </dsp:txXfrm>
    </dsp:sp>
    <dsp:sp modelId="{ECEDFD61-B61D-4590-ADD4-4899966841A4}">
      <dsp:nvSpPr>
        <dsp:cNvPr id="0" name=""/>
        <dsp:cNvSpPr/>
      </dsp:nvSpPr>
      <dsp:spPr>
        <a:xfrm>
          <a:off x="5587090" y="2538014"/>
          <a:ext cx="976491" cy="841376"/>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191E9-D7BE-40B5-9F08-824F4900ED53}">
      <dsp:nvSpPr>
        <dsp:cNvPr id="0" name=""/>
        <dsp:cNvSpPr/>
      </dsp:nvSpPr>
      <dsp:spPr>
        <a:xfrm>
          <a:off x="5010346" y="1128567"/>
          <a:ext cx="2120948" cy="1834869"/>
        </a:xfrm>
        <a:prstGeom prst="hexagon">
          <a:avLst>
            <a:gd name="adj" fmla="val 28570"/>
            <a:gd name="vf" fmla="val 115470"/>
          </a:avLst>
        </a:prstGeom>
        <a:solidFill>
          <a:schemeClr val="accent2">
            <a:shade val="50000"/>
            <a:hueOff val="213886"/>
            <a:satOff val="-5740"/>
            <a:lumOff val="164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Outcome Measurement Studies (OMS)</a:t>
          </a:r>
          <a:endParaRPr lang="en-CA" sz="1600" b="1" kern="1200" dirty="0"/>
        </a:p>
      </dsp:txBody>
      <dsp:txXfrm>
        <a:off x="5361832" y="1432644"/>
        <a:ext cx="1417976" cy="1226715"/>
      </dsp:txXfrm>
    </dsp:sp>
    <dsp:sp modelId="{8DD3E7B4-8000-45EB-B2CF-CC0FCB4ADDBE}">
      <dsp:nvSpPr>
        <dsp:cNvPr id="0" name=""/>
        <dsp:cNvSpPr/>
      </dsp:nvSpPr>
      <dsp:spPr>
        <a:xfrm>
          <a:off x="4795422" y="4313552"/>
          <a:ext cx="976491" cy="841376"/>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35396-AC6A-4876-9BA6-4E9657507FBE}">
      <dsp:nvSpPr>
        <dsp:cNvPr id="0" name=""/>
        <dsp:cNvSpPr/>
      </dsp:nvSpPr>
      <dsp:spPr>
        <a:xfrm>
          <a:off x="5010346" y="3347200"/>
          <a:ext cx="2120948" cy="1834869"/>
        </a:xfrm>
        <a:prstGeom prst="hexagon">
          <a:avLst>
            <a:gd name="adj" fmla="val 28570"/>
            <a:gd name="vf" fmla="val 115470"/>
          </a:avLst>
        </a:prstGeom>
        <a:solidFill>
          <a:schemeClr val="accent2">
            <a:shade val="50000"/>
            <a:hueOff val="427773"/>
            <a:satOff val="-11479"/>
            <a:lumOff val="328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Socio- Economic Impact Assessment</a:t>
          </a:r>
        </a:p>
        <a:p>
          <a:pPr lvl="0" algn="ctr" defTabSz="711200">
            <a:lnSpc>
              <a:spcPct val="90000"/>
            </a:lnSpc>
            <a:spcBef>
              <a:spcPct val="0"/>
            </a:spcBef>
            <a:spcAft>
              <a:spcPct val="35000"/>
            </a:spcAft>
          </a:pPr>
          <a:r>
            <a:rPr lang="en-CA" sz="1600" b="1" kern="1200" dirty="0" smtClean="0"/>
            <a:t>(SEIA)</a:t>
          </a:r>
          <a:endParaRPr lang="en-CA" sz="1600" b="1" kern="1200" dirty="0"/>
        </a:p>
      </dsp:txBody>
      <dsp:txXfrm>
        <a:off x="5361832" y="3651277"/>
        <a:ext cx="1417976" cy="1226715"/>
      </dsp:txXfrm>
    </dsp:sp>
    <dsp:sp modelId="{21F645FA-E61A-4EF1-9412-C7B2A416BF2C}">
      <dsp:nvSpPr>
        <dsp:cNvPr id="0" name=""/>
        <dsp:cNvSpPr/>
      </dsp:nvSpPr>
      <dsp:spPr>
        <a:xfrm>
          <a:off x="2831603" y="4497859"/>
          <a:ext cx="976491" cy="841376"/>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EF697-E241-4574-8370-AC3EEDC049FE}">
      <dsp:nvSpPr>
        <dsp:cNvPr id="0" name=""/>
        <dsp:cNvSpPr/>
      </dsp:nvSpPr>
      <dsp:spPr>
        <a:xfrm>
          <a:off x="3065191" y="4477030"/>
          <a:ext cx="2120948" cy="1834869"/>
        </a:xfrm>
        <a:prstGeom prst="hexagon">
          <a:avLst>
            <a:gd name="adj" fmla="val 28570"/>
            <a:gd name="vf" fmla="val 115470"/>
          </a:avLst>
        </a:prstGeom>
        <a:solidFill>
          <a:schemeClr val="accent2">
            <a:shade val="50000"/>
            <a:hueOff val="641659"/>
            <a:satOff val="-17219"/>
            <a:lumOff val="492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Special Studies</a:t>
          </a:r>
        </a:p>
        <a:p>
          <a:pPr lvl="0" algn="ctr" defTabSz="711200">
            <a:lnSpc>
              <a:spcPct val="90000"/>
            </a:lnSpc>
            <a:spcBef>
              <a:spcPct val="0"/>
            </a:spcBef>
            <a:spcAft>
              <a:spcPct val="35000"/>
            </a:spcAft>
          </a:pPr>
          <a:r>
            <a:rPr lang="en-CA" sz="1600" b="1" kern="1200" dirty="0" smtClean="0"/>
            <a:t>&amp;</a:t>
          </a:r>
        </a:p>
        <a:p>
          <a:pPr lvl="0" algn="ctr" defTabSz="711200">
            <a:lnSpc>
              <a:spcPct val="90000"/>
            </a:lnSpc>
            <a:spcBef>
              <a:spcPct val="0"/>
            </a:spcBef>
            <a:spcAft>
              <a:spcPct val="35000"/>
            </a:spcAft>
          </a:pPr>
          <a:r>
            <a:rPr lang="en-CA" sz="1600" b="1" kern="1200" dirty="0" smtClean="0"/>
            <a:t>Evaluations</a:t>
          </a:r>
          <a:endParaRPr lang="en-CA" sz="1600" b="1" kern="1200" dirty="0"/>
        </a:p>
      </dsp:txBody>
      <dsp:txXfrm>
        <a:off x="3416677" y="4781107"/>
        <a:ext cx="1417976" cy="1226715"/>
      </dsp:txXfrm>
    </dsp:sp>
    <dsp:sp modelId="{123DE5CA-6F36-4B3E-997D-33248F4D9011}">
      <dsp:nvSpPr>
        <dsp:cNvPr id="0" name=""/>
        <dsp:cNvSpPr/>
      </dsp:nvSpPr>
      <dsp:spPr>
        <a:xfrm>
          <a:off x="1673299" y="2925565"/>
          <a:ext cx="976491" cy="841376"/>
        </a:xfrm>
        <a:prstGeom prst="hexagon">
          <a:avLst>
            <a:gd name="adj" fmla="val 28900"/>
            <a:gd name="vf" fmla="val 11547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BA2D8-2AB0-4755-A1A6-F4A0F2418538}">
      <dsp:nvSpPr>
        <dsp:cNvPr id="0" name=""/>
        <dsp:cNvSpPr/>
      </dsp:nvSpPr>
      <dsp:spPr>
        <a:xfrm>
          <a:off x="1111004" y="3348462"/>
          <a:ext cx="2120948" cy="1834869"/>
        </a:xfrm>
        <a:prstGeom prst="hexagon">
          <a:avLst>
            <a:gd name="adj" fmla="val 28570"/>
            <a:gd name="vf" fmla="val 115470"/>
          </a:avLst>
        </a:prstGeom>
        <a:solidFill>
          <a:schemeClr val="accent2">
            <a:shade val="50000"/>
            <a:hueOff val="427773"/>
            <a:satOff val="-11479"/>
            <a:lumOff val="328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Overall Performance Evaluation &amp; Audit</a:t>
          </a:r>
          <a:endParaRPr lang="en-CA" sz="1600" b="1" kern="1200" dirty="0"/>
        </a:p>
      </dsp:txBody>
      <dsp:txXfrm>
        <a:off x="1462490" y="3652539"/>
        <a:ext cx="1417976" cy="1226715"/>
      </dsp:txXfrm>
    </dsp:sp>
    <dsp:sp modelId="{5F5AF395-746D-4A34-8D48-7C492F7C76EE}">
      <dsp:nvSpPr>
        <dsp:cNvPr id="0" name=""/>
        <dsp:cNvSpPr/>
      </dsp:nvSpPr>
      <dsp:spPr>
        <a:xfrm>
          <a:off x="1111004" y="1126042"/>
          <a:ext cx="2120948" cy="1834869"/>
        </a:xfrm>
        <a:prstGeom prst="hexagon">
          <a:avLst>
            <a:gd name="adj" fmla="val 28570"/>
            <a:gd name="vf" fmla="val 115470"/>
          </a:avLst>
        </a:prstGeom>
        <a:solidFill>
          <a:schemeClr val="accent2">
            <a:shade val="50000"/>
            <a:hueOff val="213886"/>
            <a:satOff val="-5740"/>
            <a:lumOff val="164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t>Annual Project Progress Reports</a:t>
          </a:r>
          <a:endParaRPr lang="en-CA" sz="1600" b="1" kern="1200" dirty="0"/>
        </a:p>
      </dsp:txBody>
      <dsp:txXfrm>
        <a:off x="1462490" y="1430119"/>
        <a:ext cx="1417976" cy="1226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FB5FC-8F5A-4924-8824-659311D86210}">
      <dsp:nvSpPr>
        <dsp:cNvPr id="0" name=""/>
        <dsp:cNvSpPr/>
      </dsp:nvSpPr>
      <dsp:spPr>
        <a:xfrm>
          <a:off x="0" y="43687"/>
          <a:ext cx="2920999" cy="532350"/>
        </a:xfrm>
        <a:prstGeom prst="roundRect">
          <a:avLst/>
        </a:prstGeom>
        <a:solidFill>
          <a:srgbClr val="6C9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dirty="0" smtClean="0"/>
            <a:t>Canadian Light Source</a:t>
          </a:r>
          <a:endParaRPr lang="en-CA" sz="1400" kern="1200" dirty="0"/>
        </a:p>
      </dsp:txBody>
      <dsp:txXfrm>
        <a:off x="25987" y="69674"/>
        <a:ext cx="2869025" cy="480376"/>
      </dsp:txXfrm>
    </dsp:sp>
    <dsp:sp modelId="{719614E5-2671-4E23-A94C-2EFDBEBD2EC9}">
      <dsp:nvSpPr>
        <dsp:cNvPr id="0" name=""/>
        <dsp:cNvSpPr/>
      </dsp:nvSpPr>
      <dsp:spPr>
        <a:xfrm>
          <a:off x="0" y="590957"/>
          <a:ext cx="2920999" cy="532350"/>
        </a:xfrm>
        <a:prstGeom prst="roundRect">
          <a:avLst/>
        </a:prstGeom>
        <a:solidFill>
          <a:srgbClr val="6C9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smtClean="0"/>
            <a:t>Compute Canada</a:t>
          </a:r>
          <a:endParaRPr lang="en-CA" sz="1400" kern="1200"/>
        </a:p>
      </dsp:txBody>
      <dsp:txXfrm>
        <a:off x="25987" y="616944"/>
        <a:ext cx="2869025" cy="480376"/>
      </dsp:txXfrm>
    </dsp:sp>
    <dsp:sp modelId="{C782470B-C3ED-4E98-8522-49E1A1882FC2}">
      <dsp:nvSpPr>
        <dsp:cNvPr id="0" name=""/>
        <dsp:cNvSpPr/>
      </dsp:nvSpPr>
      <dsp:spPr>
        <a:xfrm>
          <a:off x="0" y="1150927"/>
          <a:ext cx="2920999" cy="532350"/>
        </a:xfrm>
        <a:prstGeom prst="roundRect">
          <a:avLst/>
        </a:prstGeom>
        <a:solidFill>
          <a:srgbClr val="6C9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dirty="0" smtClean="0"/>
            <a:t>Canadian Research Knowledge Network (CRKN) </a:t>
          </a:r>
          <a:endParaRPr lang="en-CA" sz="1400" kern="1200" dirty="0"/>
        </a:p>
      </dsp:txBody>
      <dsp:txXfrm>
        <a:off x="25987" y="1176914"/>
        <a:ext cx="2869025" cy="480376"/>
      </dsp:txXfrm>
    </dsp:sp>
    <dsp:sp modelId="{35AB76DB-2798-4DD8-9F7B-07519DE5B52C}">
      <dsp:nvSpPr>
        <dsp:cNvPr id="0" name=""/>
        <dsp:cNvSpPr/>
      </dsp:nvSpPr>
      <dsp:spPr>
        <a:xfrm>
          <a:off x="0" y="1723597"/>
          <a:ext cx="2920999" cy="532350"/>
        </a:xfrm>
        <a:prstGeom prst="roundRect">
          <a:avLst/>
        </a:prstGeom>
        <a:solidFill>
          <a:srgbClr val="113E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smtClean="0"/>
            <a:t>ONC (CECR) </a:t>
          </a:r>
          <a:endParaRPr lang="en-CA" sz="1400" kern="1200"/>
        </a:p>
      </dsp:txBody>
      <dsp:txXfrm>
        <a:off x="25987" y="1749584"/>
        <a:ext cx="2869025" cy="480376"/>
      </dsp:txXfrm>
    </dsp:sp>
    <dsp:sp modelId="{6A7FC0C1-7530-4CD9-B363-215222A25184}">
      <dsp:nvSpPr>
        <dsp:cNvPr id="0" name=""/>
        <dsp:cNvSpPr/>
      </dsp:nvSpPr>
      <dsp:spPr>
        <a:xfrm>
          <a:off x="0" y="2296267"/>
          <a:ext cx="2920999" cy="532350"/>
        </a:xfrm>
        <a:prstGeom prst="roundRect">
          <a:avLst/>
        </a:prstGeom>
        <a:solidFill>
          <a:srgbClr val="113E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dirty="0" smtClean="0"/>
            <a:t>Amundsen (an important component of the </a:t>
          </a:r>
          <a:r>
            <a:rPr lang="en-CA" sz="1400" kern="1200" dirty="0" err="1" smtClean="0"/>
            <a:t>ArticNet</a:t>
          </a:r>
          <a:r>
            <a:rPr lang="en-CA" sz="1400" kern="1200" dirty="0" smtClean="0"/>
            <a:t> NCE) </a:t>
          </a:r>
          <a:endParaRPr lang="en-CA" sz="1400" kern="1200" dirty="0"/>
        </a:p>
      </dsp:txBody>
      <dsp:txXfrm>
        <a:off x="25987" y="2322254"/>
        <a:ext cx="2869025" cy="480376"/>
      </dsp:txXfrm>
    </dsp:sp>
    <dsp:sp modelId="{D9E55C54-BFE8-4251-A86D-78E18523CDC3}">
      <dsp:nvSpPr>
        <dsp:cNvPr id="0" name=""/>
        <dsp:cNvSpPr/>
      </dsp:nvSpPr>
      <dsp:spPr>
        <a:xfrm>
          <a:off x="0" y="2868937"/>
          <a:ext cx="2920999" cy="532350"/>
        </a:xfrm>
        <a:prstGeom prst="roundRect">
          <a:avLst/>
        </a:prstGeom>
        <a:solidFill>
          <a:srgbClr val="113E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smtClean="0"/>
            <a:t>VIDO-INTERVAC, a partner of PREVENT (CECR), </a:t>
          </a:r>
          <a:endParaRPr lang="en-CA" sz="1400" kern="1200"/>
        </a:p>
      </dsp:txBody>
      <dsp:txXfrm>
        <a:off x="25987" y="2894924"/>
        <a:ext cx="2869025" cy="480376"/>
      </dsp:txXfrm>
    </dsp:sp>
    <dsp:sp modelId="{79466FD6-D0B7-4F75-867D-D5FA19198FF9}">
      <dsp:nvSpPr>
        <dsp:cNvPr id="0" name=""/>
        <dsp:cNvSpPr/>
      </dsp:nvSpPr>
      <dsp:spPr>
        <a:xfrm>
          <a:off x="0" y="3441607"/>
          <a:ext cx="2920999" cy="532350"/>
        </a:xfrm>
        <a:prstGeom prst="roundRect">
          <a:avLst/>
        </a:prstGeom>
        <a:solidFill>
          <a:srgbClr val="6C9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CA" sz="1400" kern="1200" smtClean="0"/>
            <a:t>Toronto Centre for Phenogenomics</a:t>
          </a:r>
          <a:endParaRPr lang="en-CA" sz="1400" kern="1200"/>
        </a:p>
      </dsp:txBody>
      <dsp:txXfrm>
        <a:off x="25987" y="3467594"/>
        <a:ext cx="2869025" cy="48037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2"/>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4931" name="Rectangle 3"/>
          <p:cNvSpPr>
            <a:spLocks noGrp="1" noChangeArrowheads="1"/>
          </p:cNvSpPr>
          <p:nvPr>
            <p:ph type="dt" idx="1"/>
          </p:nvPr>
        </p:nvSpPr>
        <p:spPr bwMode="auto">
          <a:xfrm>
            <a:off x="3884613" y="2"/>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85800" y="4415792"/>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0" y="882996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4935" name="Rectangle 7"/>
          <p:cNvSpPr>
            <a:spLocks noGrp="1" noChangeArrowheads="1"/>
          </p:cNvSpPr>
          <p:nvPr>
            <p:ph type="sldNum" sz="quarter" idx="5"/>
          </p:nvPr>
        </p:nvSpPr>
        <p:spPr bwMode="auto">
          <a:xfrm>
            <a:off x="3884613" y="8829969"/>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F92FA47-B4D6-4621-AA90-C5FA3395058D}" type="slidenum">
              <a:rPr lang="en-US"/>
              <a:pPr>
                <a:defRPr/>
              </a:pPr>
              <a:t>‹#›</a:t>
            </a:fld>
            <a:endParaRPr lang="en-US"/>
          </a:p>
        </p:txBody>
      </p:sp>
    </p:spTree>
    <p:extLst>
      <p:ext uri="{BB962C8B-B14F-4D97-AF65-F5344CB8AC3E}">
        <p14:creationId xmlns:p14="http://schemas.microsoft.com/office/powerpoint/2010/main" val="913964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CA" dirty="0" smtClean="0"/>
          </a:p>
        </p:txBody>
      </p:sp>
      <p:sp>
        <p:nvSpPr>
          <p:cNvPr id="3789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49C6FF-A0CC-434C-9EA3-E5E07B753132}"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10</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CA" b="1" dirty="0" smtClean="0"/>
              <a:t>SEIA ‘why’ slide…</a:t>
            </a:r>
          </a:p>
          <a:p>
            <a:pPr marL="173919" indent="-173919">
              <a:buFont typeface="Arial" pitchFamily="34" charset="0"/>
              <a:buChar char="•"/>
            </a:pPr>
            <a:r>
              <a:rPr lang="en-CA" sz="1000" dirty="0" smtClean="0"/>
              <a:t>Over the past five years, the CFI has made great strides through the Outcome Measurement Study (OMS). </a:t>
            </a:r>
            <a:r>
              <a:rPr lang="en-CA" sz="1000" i="1" dirty="0" smtClean="0"/>
              <a:t>Discussed previously</a:t>
            </a:r>
          </a:p>
          <a:p>
            <a:pPr marL="637703" lvl="1" indent="-173919">
              <a:buFont typeface="Arial" pitchFamily="34" charset="0"/>
              <a:buChar char="•"/>
            </a:pPr>
            <a:r>
              <a:rPr lang="en-CA" sz="1000" dirty="0" smtClean="0"/>
              <a:t>The OMS brings the CFI closer to understanding the impacts of CFI-investments </a:t>
            </a:r>
          </a:p>
          <a:p>
            <a:pPr marL="637703" lvl="1" indent="-173919">
              <a:buFont typeface="Arial" pitchFamily="34" charset="0"/>
              <a:buChar char="•"/>
            </a:pPr>
            <a:r>
              <a:rPr lang="en-CA" sz="1000" dirty="0" smtClean="0"/>
              <a:t>however it has not been feasible to fully pursue the broader social and economic benefits within the current framework.</a:t>
            </a:r>
          </a:p>
          <a:p>
            <a:pPr marL="173919" lvl="1" indent="-173919">
              <a:buFont typeface="Arial" pitchFamily="34" charset="0"/>
              <a:buChar char="•"/>
            </a:pPr>
            <a:endParaRPr lang="en-CA" sz="1000" dirty="0" smtClean="0"/>
          </a:p>
          <a:p>
            <a:pPr marL="173919" indent="-173919">
              <a:buFont typeface="Arial" pitchFamily="34" charset="0"/>
              <a:buChar char="•"/>
            </a:pPr>
            <a:r>
              <a:rPr lang="en-GB" sz="1000" dirty="0" smtClean="0"/>
              <a:t>The Canada Foundation for Innovation, in partnership with the Canadian Institutes of Health Research, has contracted with RTI International, a non-profit research institute, to conduct an economic analysis of public investment in medical imaging technology. </a:t>
            </a:r>
          </a:p>
          <a:p>
            <a:pPr marL="173919" indent="-173919">
              <a:buFont typeface="Arial" pitchFamily="34" charset="0"/>
              <a:buChar char="•"/>
            </a:pPr>
            <a:endParaRPr lang="en-GB" sz="1000" dirty="0"/>
          </a:p>
          <a:p>
            <a:pPr marL="173919" indent="-173919">
              <a:buFont typeface="Arial" pitchFamily="34" charset="0"/>
              <a:buChar char="•"/>
            </a:pPr>
            <a:r>
              <a:rPr lang="en-GB" sz="1000" dirty="0" smtClean="0"/>
              <a:t>The </a:t>
            </a:r>
            <a:r>
              <a:rPr lang="en-GB" sz="1000" dirty="0"/>
              <a:t>goals </a:t>
            </a:r>
            <a:r>
              <a:rPr lang="en-GB" sz="1000" dirty="0" smtClean="0"/>
              <a:t>of the study are to :</a:t>
            </a:r>
            <a:endParaRPr lang="en-GB" sz="1000" dirty="0"/>
          </a:p>
          <a:p>
            <a:pPr marL="637703" lvl="1" indent="-173919">
              <a:buFont typeface="Arial" pitchFamily="34" charset="0"/>
              <a:buChar char="•"/>
            </a:pPr>
            <a:r>
              <a:rPr lang="en-GB" sz="1000" b="1" dirty="0" smtClean="0"/>
              <a:t>offer </a:t>
            </a:r>
            <a:r>
              <a:rPr lang="en-GB" sz="1000" b="1" dirty="0"/>
              <a:t>a dimension of accountability </a:t>
            </a:r>
            <a:r>
              <a:rPr lang="en-GB" sz="1000" dirty="0"/>
              <a:t>for public spending on medical imaging R&amp;D, in keeping with Canada’s S&amp;T Strategy. </a:t>
            </a:r>
            <a:endParaRPr lang="en-GB" sz="1000" dirty="0" smtClean="0"/>
          </a:p>
          <a:p>
            <a:pPr marL="637703" marR="0" lvl="1" indent="-173919"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000" b="1" dirty="0" smtClean="0"/>
              <a:t>discuss program and policy implications </a:t>
            </a:r>
            <a:r>
              <a:rPr lang="en-GB" sz="1000" dirty="0" smtClean="0"/>
              <a:t>and provide recommendations to the CFI and CIHR to inform future initiatives</a:t>
            </a:r>
            <a:endParaRPr lang="en-GB" sz="1000" dirty="0"/>
          </a:p>
          <a:p>
            <a:pPr marL="637703" lvl="1" indent="-173919">
              <a:buFont typeface="Arial" pitchFamily="34" charset="0"/>
              <a:buChar char="•"/>
            </a:pPr>
            <a:r>
              <a:rPr lang="en-GB" sz="1000" b="1" dirty="0" smtClean="0"/>
              <a:t>provide </a:t>
            </a:r>
            <a:r>
              <a:rPr lang="en-GB" sz="1000" b="1" dirty="0"/>
              <a:t>a lens into how the knowledge and technology associated </a:t>
            </a:r>
            <a:r>
              <a:rPr lang="en-GB" sz="1000" dirty="0"/>
              <a:t>with that R&amp;D </a:t>
            </a:r>
            <a:r>
              <a:rPr lang="en-GB" sz="1000" b="1" dirty="0"/>
              <a:t>touches the lives of all Canadians </a:t>
            </a:r>
            <a:r>
              <a:rPr lang="en-GB" sz="1000" dirty="0"/>
              <a:t>through enhanced products and services, improved clinical outcomes.</a:t>
            </a:r>
          </a:p>
          <a:p>
            <a:pPr marL="463784" lvl="1"/>
            <a:endParaRPr lang="en-GB"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11</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CA" b="1" dirty="0"/>
              <a:t>SEIA </a:t>
            </a:r>
            <a:r>
              <a:rPr lang="en-CA" b="1" dirty="0" smtClean="0"/>
              <a:t>‘what’ </a:t>
            </a:r>
            <a:r>
              <a:rPr lang="en-CA" b="1" dirty="0"/>
              <a:t>slide…</a:t>
            </a:r>
            <a:endParaRPr lang="en-GB" sz="1000" dirty="0"/>
          </a:p>
          <a:p>
            <a:pPr marL="0" indent="0">
              <a:buFont typeface="Arial" pitchFamily="34" charset="0"/>
              <a:buNone/>
            </a:pPr>
            <a:r>
              <a:rPr lang="en-GB" sz="1000" b="1" dirty="0"/>
              <a:t>Specifically, the objectives of the study are to: </a:t>
            </a:r>
          </a:p>
          <a:p>
            <a:pPr marL="173919" lvl="0" indent="-173919">
              <a:buFont typeface="Arial" pitchFamily="34" charset="0"/>
              <a:buChar char="•"/>
            </a:pPr>
            <a:r>
              <a:rPr lang="en-GB" sz="1000" dirty="0"/>
              <a:t>quantify net public economic benefits accruing from </a:t>
            </a:r>
            <a:r>
              <a:rPr lang="en-GB" sz="1000" b="1" dirty="0"/>
              <a:t>CFI co-funded investments </a:t>
            </a:r>
            <a:r>
              <a:rPr lang="en-GB" sz="1000" dirty="0"/>
              <a:t>in Canada’s physical research infrastructure;</a:t>
            </a:r>
            <a:endParaRPr lang="en-CA" sz="1000" dirty="0"/>
          </a:p>
          <a:p>
            <a:pPr marL="173919" lvl="0" indent="-173919">
              <a:buFont typeface="Arial" pitchFamily="34" charset="0"/>
              <a:buChar char="•"/>
            </a:pPr>
            <a:r>
              <a:rPr lang="en-GB" sz="1000" dirty="0"/>
              <a:t>quantify net public economic benefits accruing from </a:t>
            </a:r>
            <a:r>
              <a:rPr lang="en-GB" sz="1000" b="1" dirty="0"/>
              <a:t>CIHR co-funded investments </a:t>
            </a:r>
            <a:r>
              <a:rPr lang="en-GB" sz="1000" dirty="0"/>
              <a:t>in Canada’s health research enterprise;</a:t>
            </a:r>
            <a:endParaRPr lang="en-CA" sz="1000" dirty="0"/>
          </a:p>
          <a:p>
            <a:pPr marL="173919" lvl="0" indent="-173919">
              <a:buFont typeface="Arial" pitchFamily="34" charset="0"/>
              <a:buChar char="•"/>
            </a:pPr>
            <a:r>
              <a:rPr lang="en-GB" sz="1000" dirty="0"/>
              <a:t>offer a broad narrative of the extent to which the </a:t>
            </a:r>
            <a:r>
              <a:rPr lang="en-GB" sz="1000" b="1" dirty="0"/>
              <a:t>CFI and CIHR generated or enabled the generation of value </a:t>
            </a:r>
            <a:r>
              <a:rPr lang="en-GB" sz="1000" dirty="0"/>
              <a:t>for all Canadians;</a:t>
            </a:r>
            <a:endParaRPr lang="en-CA" sz="1000" dirty="0"/>
          </a:p>
          <a:p>
            <a:pPr marL="173919" lvl="0" indent="-173919">
              <a:buFont typeface="Arial" pitchFamily="34" charset="0"/>
              <a:buChar char="•"/>
            </a:pPr>
            <a:r>
              <a:rPr lang="en-GB" sz="1000" dirty="0"/>
              <a:t>characterise the </a:t>
            </a:r>
            <a:r>
              <a:rPr lang="en-GB" sz="1000" b="1" dirty="0"/>
              <a:t>economic roles of the CFI and CIHR, their investments, partner organizations, and research </a:t>
            </a:r>
            <a:r>
              <a:rPr lang="en-GB" sz="1000" b="1" dirty="0" smtClean="0"/>
              <a:t>outcomes</a:t>
            </a:r>
            <a:endParaRPr lang="en-CA" sz="1000" dirty="0"/>
          </a:p>
          <a:p>
            <a:pPr lvl="0"/>
            <a:endParaRPr lang="en-CA" sz="1000" dirty="0"/>
          </a:p>
          <a:p>
            <a:r>
              <a:rPr lang="en-CA" sz="1000" dirty="0"/>
              <a:t>NOTE: Expect preliminary findings by the end of March with final documents to be delivered by late May.</a:t>
            </a:r>
          </a:p>
          <a:p>
            <a:endParaRPr lang="en-CA"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12</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CA" sz="1200" u="sng" kern="1200" dirty="0" smtClean="0">
                <a:solidFill>
                  <a:schemeClr val="tx1"/>
                </a:solidFill>
                <a:effectLst/>
                <a:latin typeface="Arial" pitchFamily="34" charset="0"/>
                <a:ea typeface="+mn-ea"/>
                <a:cs typeface="+mn-cs"/>
              </a:rPr>
              <a:t>How did we/are we going about developing the SEIA</a:t>
            </a:r>
            <a:endParaRPr lang="en-CA" sz="1200" kern="1200" dirty="0" smtClean="0">
              <a:solidFill>
                <a:schemeClr val="tx1"/>
              </a:solidFill>
              <a:effectLst/>
              <a:latin typeface="Arial" pitchFamily="34" charset="0"/>
              <a:ea typeface="+mn-ea"/>
              <a:cs typeface="+mn-cs"/>
            </a:endParaRPr>
          </a:p>
          <a:p>
            <a:r>
              <a:rPr lang="en-CA" sz="1200" kern="1200" dirty="0" smtClean="0">
                <a:solidFill>
                  <a:schemeClr val="tx1"/>
                </a:solidFill>
                <a:effectLst/>
                <a:latin typeface="Arial" pitchFamily="34" charset="0"/>
                <a:ea typeface="+mn-ea"/>
                <a:cs typeface="+mn-cs"/>
              </a:rPr>
              <a:t>Initially, OMS health themes selected to allow partnership with CIHR</a:t>
            </a:r>
          </a:p>
          <a:p>
            <a:r>
              <a:rPr lang="en-CA" sz="1200" kern="1200" dirty="0" smtClean="0">
                <a:solidFill>
                  <a:schemeClr val="tx1"/>
                </a:solidFill>
                <a:effectLst/>
                <a:latin typeface="Arial" pitchFamily="34" charset="0"/>
                <a:ea typeface="+mn-ea"/>
                <a:cs typeface="+mn-cs"/>
              </a:rPr>
              <a:t>Two themes selected based on success of visit and potential for capturing downstream impacts:</a:t>
            </a:r>
          </a:p>
          <a:p>
            <a:pPr lvl="0"/>
            <a:r>
              <a:rPr lang="en-CA" sz="1200" kern="1200" dirty="0" smtClean="0">
                <a:solidFill>
                  <a:schemeClr val="tx1"/>
                </a:solidFill>
                <a:effectLst/>
                <a:latin typeface="Arial" pitchFamily="34" charset="0"/>
                <a:ea typeface="+mn-ea"/>
                <a:cs typeface="+mn-cs"/>
              </a:rPr>
              <a:t>Western – Musculoskeletal </a:t>
            </a:r>
          </a:p>
          <a:p>
            <a:pPr lvl="0"/>
            <a:r>
              <a:rPr lang="en-CA" sz="1200" kern="1200" dirty="0" smtClean="0">
                <a:solidFill>
                  <a:schemeClr val="tx1"/>
                </a:solidFill>
                <a:effectLst/>
                <a:latin typeface="Arial" pitchFamily="34" charset="0"/>
                <a:ea typeface="+mn-ea"/>
                <a:cs typeface="+mn-cs"/>
              </a:rPr>
              <a:t>McGill – Neuroscience: Brain and cognition</a:t>
            </a:r>
          </a:p>
          <a:p>
            <a:pPr lvl="0"/>
            <a:endParaRPr lang="en-CA" sz="1200" kern="1200" dirty="0" smtClean="0">
              <a:solidFill>
                <a:schemeClr val="tx1"/>
              </a:solidFill>
              <a:effectLst/>
              <a:latin typeface="Arial" pitchFamily="34" charset="0"/>
              <a:ea typeface="+mn-ea"/>
              <a:cs typeface="+mn-cs"/>
            </a:endParaRPr>
          </a:p>
          <a:p>
            <a:r>
              <a:rPr lang="en-CA" sz="1200" kern="1200" dirty="0" smtClean="0">
                <a:solidFill>
                  <a:schemeClr val="tx1"/>
                </a:solidFill>
                <a:effectLst/>
                <a:latin typeface="Arial" pitchFamily="34" charset="0"/>
                <a:ea typeface="+mn-ea"/>
                <a:cs typeface="+mn-cs"/>
              </a:rPr>
              <a:t>Site visits conducted to:  </a:t>
            </a:r>
          </a:p>
          <a:p>
            <a:pPr lvl="0"/>
            <a:r>
              <a:rPr lang="en-CA" sz="1200" kern="1200" dirty="0" smtClean="0">
                <a:solidFill>
                  <a:schemeClr val="tx1"/>
                </a:solidFill>
                <a:effectLst/>
                <a:latin typeface="Arial" pitchFamily="34" charset="0"/>
                <a:ea typeface="+mn-ea"/>
                <a:cs typeface="+mn-cs"/>
              </a:rPr>
              <a:t>1. learn about the research, or that of the research group; </a:t>
            </a:r>
          </a:p>
          <a:p>
            <a:pPr lvl="0"/>
            <a:r>
              <a:rPr lang="en-CA" sz="1200" kern="1200" dirty="0" smtClean="0">
                <a:solidFill>
                  <a:schemeClr val="tx1"/>
                </a:solidFill>
                <a:effectLst/>
                <a:latin typeface="Arial" pitchFamily="34" charset="0"/>
                <a:ea typeface="+mn-ea"/>
                <a:cs typeface="+mn-cs"/>
              </a:rPr>
              <a:t>2. understand how the research was supported by CFI and CIHR, and how (and if) it would have been possible without the funding; and</a:t>
            </a:r>
          </a:p>
          <a:p>
            <a:pPr lvl="0"/>
            <a:r>
              <a:rPr lang="en-CA" sz="1200" kern="1200" dirty="0" smtClean="0">
                <a:solidFill>
                  <a:schemeClr val="tx1"/>
                </a:solidFill>
                <a:effectLst/>
                <a:latin typeface="Arial" pitchFamily="34" charset="0"/>
                <a:ea typeface="+mn-ea"/>
                <a:cs typeface="+mn-cs"/>
              </a:rPr>
              <a:t>3. document ways in which the research has had an impact on society either directly or through being embodied in products and services, or by being used for or informing clinical research.</a:t>
            </a:r>
          </a:p>
          <a:p>
            <a:r>
              <a:rPr lang="en-GB" sz="800" kern="1200" dirty="0" smtClean="0">
                <a:solidFill>
                  <a:schemeClr val="tx1"/>
                </a:solidFill>
                <a:effectLst/>
                <a:latin typeface="Arial" pitchFamily="34" charset="0"/>
                <a:ea typeface="+mn-ea"/>
                <a:cs typeface="+mn-cs"/>
              </a:rPr>
              <a:t> </a:t>
            </a:r>
            <a:endParaRPr lang="en-CA" sz="2000" kern="1200" dirty="0" smtClean="0">
              <a:solidFill>
                <a:schemeClr val="tx1"/>
              </a:solidFill>
              <a:effectLst/>
              <a:latin typeface="Arial" pitchFamily="34" charset="0"/>
              <a:ea typeface="+mn-ea"/>
              <a:cs typeface="+mn-cs"/>
            </a:endParaRPr>
          </a:p>
          <a:p>
            <a:r>
              <a:rPr lang="en-GB" sz="1200" u="sng" kern="1200" dirty="0" smtClean="0">
                <a:solidFill>
                  <a:schemeClr val="tx1"/>
                </a:solidFill>
                <a:effectLst/>
                <a:latin typeface="Arial" pitchFamily="34" charset="0"/>
                <a:ea typeface="+mn-ea"/>
                <a:cs typeface="+mn-cs"/>
              </a:rPr>
              <a:t>Iterative process:</a:t>
            </a:r>
            <a:endParaRPr lang="en-CA"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Very quickly, interviews [with project leaders and project users] revealed that there was an </a:t>
            </a:r>
            <a:r>
              <a:rPr lang="en-GB" sz="1400" b="1" kern="1200" dirty="0" smtClean="0">
                <a:solidFill>
                  <a:schemeClr val="tx1"/>
                </a:solidFill>
                <a:effectLst/>
                <a:latin typeface="Arial" pitchFamily="34" charset="0"/>
                <a:ea typeface="+mn-ea"/>
                <a:cs typeface="+mn-cs"/>
              </a:rPr>
              <a:t>overarching theme </a:t>
            </a:r>
            <a:r>
              <a:rPr lang="en-GB" sz="1200" kern="1200" dirty="0" smtClean="0">
                <a:solidFill>
                  <a:schemeClr val="tx1"/>
                </a:solidFill>
                <a:effectLst/>
                <a:latin typeface="Arial" pitchFamily="34" charset="0"/>
                <a:ea typeface="+mn-ea"/>
                <a:cs typeface="+mn-cs"/>
              </a:rPr>
              <a:t>evident, i.e., </a:t>
            </a:r>
            <a:r>
              <a:rPr lang="en-GB" sz="1200" b="1" kern="1200" dirty="0" smtClean="0">
                <a:solidFill>
                  <a:schemeClr val="tx1"/>
                </a:solidFill>
                <a:effectLst/>
                <a:latin typeface="Arial" pitchFamily="34" charset="0"/>
                <a:ea typeface="+mn-ea"/>
                <a:cs typeface="+mn-cs"/>
              </a:rPr>
              <a:t>medical imaging – thus re-scoping</a:t>
            </a:r>
            <a:r>
              <a:rPr lang="en-GB" sz="1200" kern="1200" dirty="0" smtClean="0">
                <a:solidFill>
                  <a:schemeClr val="tx1"/>
                </a:solidFill>
                <a:effectLst/>
                <a:latin typeface="Arial" pitchFamily="34" charset="0"/>
                <a:ea typeface="+mn-ea"/>
                <a:cs typeface="+mn-cs"/>
              </a:rPr>
              <a:t>. Interviewees also made it clear that one cannot comment on advances associated with medical imaging w/o-at a minimum-talking to UBC and </a:t>
            </a:r>
            <a:r>
              <a:rPr lang="en-GB" sz="1200" kern="1200" dirty="0" err="1" smtClean="0">
                <a:solidFill>
                  <a:schemeClr val="tx1"/>
                </a:solidFill>
                <a:effectLst/>
                <a:latin typeface="Arial" pitchFamily="34" charset="0"/>
                <a:ea typeface="+mn-ea"/>
                <a:cs typeface="+mn-cs"/>
              </a:rPr>
              <a:t>UofT</a:t>
            </a:r>
            <a:r>
              <a:rPr lang="en-GB" sz="1200" kern="1200" dirty="0" smtClean="0">
                <a:solidFill>
                  <a:schemeClr val="tx1"/>
                </a:solidFill>
                <a:effectLst/>
                <a:latin typeface="Arial" pitchFamily="34" charset="0"/>
                <a:ea typeface="+mn-ea"/>
                <a:cs typeface="+mn-cs"/>
              </a:rPr>
              <a:t> ….</a:t>
            </a:r>
          </a:p>
          <a:p>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Cluster theory: lower bound measures of return using </a:t>
            </a:r>
            <a:r>
              <a:rPr lang="en-GB" sz="1200" u="sng" kern="1200" dirty="0" smtClean="0">
                <a:solidFill>
                  <a:schemeClr val="tx1"/>
                </a:solidFill>
                <a:effectLst/>
                <a:latin typeface="Arial" pitchFamily="34" charset="0"/>
                <a:ea typeface="+mn-ea"/>
                <a:cs typeface="+mn-cs"/>
              </a:rPr>
              <a:t>Cost basis</a:t>
            </a:r>
            <a:r>
              <a:rPr lang="en-GB" sz="1200" kern="1200" dirty="0" smtClean="0">
                <a:solidFill>
                  <a:schemeClr val="tx1"/>
                </a:solidFill>
                <a:effectLst/>
                <a:latin typeface="Arial" pitchFamily="34" charset="0"/>
                <a:ea typeface="+mn-ea"/>
                <a:cs typeface="+mn-cs"/>
              </a:rPr>
              <a:t> - Challenges associated with the development of the ‘denominator’:</a:t>
            </a:r>
            <a:endParaRPr lang="en-CA" sz="1200" kern="1200" dirty="0" smtClean="0">
              <a:solidFill>
                <a:schemeClr val="tx1"/>
              </a:solidFill>
              <a:effectLst/>
              <a:latin typeface="Arial" pitchFamily="34" charset="0"/>
              <a:ea typeface="+mn-ea"/>
              <a:cs typeface="+mn-cs"/>
            </a:endParaRPr>
          </a:p>
          <a:p>
            <a:pPr lvl="0"/>
            <a:r>
              <a:rPr lang="en-CA" sz="1200" kern="1200" dirty="0" smtClean="0">
                <a:solidFill>
                  <a:schemeClr val="tx1"/>
                </a:solidFill>
                <a:effectLst/>
                <a:latin typeface="Arial" pitchFamily="34" charset="0"/>
                <a:ea typeface="+mn-ea"/>
                <a:cs typeface="+mn-cs"/>
              </a:rPr>
              <a:t>in response, the CFI and the CIHR are assembling technology classes through key word searches</a:t>
            </a:r>
          </a:p>
          <a:p>
            <a:pPr lvl="0"/>
            <a:endParaRPr lang="en-CA" sz="1200" kern="1200" dirty="0" smtClean="0">
              <a:solidFill>
                <a:schemeClr val="tx1"/>
              </a:solidFill>
              <a:effectLst/>
              <a:latin typeface="Arial" pitchFamily="34" charset="0"/>
              <a:ea typeface="+mn-ea"/>
              <a:cs typeface="+mn-cs"/>
            </a:endParaRPr>
          </a:p>
          <a:p>
            <a:pPr lvl="0"/>
            <a:r>
              <a:rPr lang="en-CA" sz="1200" kern="1200" dirty="0" smtClean="0">
                <a:solidFill>
                  <a:schemeClr val="tx1"/>
                </a:solidFill>
                <a:effectLst/>
                <a:latin typeface="Arial" pitchFamily="34" charset="0"/>
                <a:ea typeface="+mn-ea"/>
                <a:cs typeface="+mn-cs"/>
              </a:rPr>
              <a:t>Three buckets of costs for CFI:</a:t>
            </a:r>
          </a:p>
          <a:p>
            <a:pPr lvl="1"/>
            <a:r>
              <a:rPr lang="en-CA" sz="1200" kern="1200" dirty="0" smtClean="0">
                <a:solidFill>
                  <a:schemeClr val="tx1"/>
                </a:solidFill>
                <a:effectLst/>
                <a:latin typeface="Arial" pitchFamily="34" charset="0"/>
                <a:ea typeface="+mn-ea"/>
                <a:cs typeface="+mn-cs"/>
              </a:rPr>
              <a:t>All CFI from beginning to end of FY11</a:t>
            </a:r>
          </a:p>
          <a:p>
            <a:pPr lvl="1"/>
            <a:r>
              <a:rPr lang="en-CA" sz="1200" kern="1200" dirty="0" smtClean="0">
                <a:solidFill>
                  <a:schemeClr val="tx1"/>
                </a:solidFill>
                <a:effectLst/>
                <a:latin typeface="Arial" pitchFamily="34" charset="0"/>
                <a:ea typeface="+mn-ea"/>
                <a:cs typeface="+mn-cs"/>
              </a:rPr>
              <a:t>All CFI medical imaging (based on keyword searches) </a:t>
            </a:r>
          </a:p>
          <a:p>
            <a:pPr lvl="1"/>
            <a:r>
              <a:rPr lang="en-CA" sz="1200" kern="1200" dirty="0" smtClean="0">
                <a:solidFill>
                  <a:schemeClr val="tx1"/>
                </a:solidFill>
                <a:effectLst/>
                <a:latin typeface="Arial" pitchFamily="34" charset="0"/>
                <a:ea typeface="+mn-ea"/>
                <a:cs typeface="+mn-cs"/>
              </a:rPr>
              <a:t>All CFI medical imaging based on keyword searches for in-scope institutions</a:t>
            </a:r>
          </a:p>
          <a:p>
            <a:pPr lvl="1"/>
            <a:r>
              <a:rPr lang="en-CA" sz="1200" kern="1200" dirty="0" smtClean="0">
                <a:solidFill>
                  <a:schemeClr val="tx1"/>
                </a:solidFill>
                <a:effectLst/>
                <a:latin typeface="Arial" pitchFamily="34" charset="0"/>
                <a:ea typeface="+mn-ea"/>
                <a:cs typeface="+mn-cs"/>
              </a:rPr>
              <a:t>Net Present Value, Benefit Cost Ratio, and Internal Rate of</a:t>
            </a:r>
            <a:r>
              <a:rPr lang="en-CA" sz="1200" kern="1200" baseline="0" dirty="0" smtClean="0">
                <a:solidFill>
                  <a:schemeClr val="tx1"/>
                </a:solidFill>
                <a:effectLst/>
                <a:latin typeface="Arial" pitchFamily="34" charset="0"/>
                <a:ea typeface="+mn-ea"/>
                <a:cs typeface="+mn-cs"/>
              </a:rPr>
              <a:t> </a:t>
            </a:r>
            <a:r>
              <a:rPr lang="en-CA" sz="1200" kern="1200" dirty="0" smtClean="0">
                <a:solidFill>
                  <a:schemeClr val="tx1"/>
                </a:solidFill>
                <a:effectLst/>
                <a:latin typeface="Arial" pitchFamily="34" charset="0"/>
                <a:ea typeface="+mn-ea"/>
                <a:cs typeface="+mn-cs"/>
              </a:rPr>
              <a:t>Return will be calculated for the second and third</a:t>
            </a:r>
          </a:p>
          <a:p>
            <a:pPr lvl="0"/>
            <a:r>
              <a:rPr lang="en-CA" sz="1200" kern="1200" dirty="0" smtClean="0">
                <a:solidFill>
                  <a:schemeClr val="tx1"/>
                </a:solidFill>
                <a:effectLst/>
                <a:latin typeface="Arial" pitchFamily="34" charset="0"/>
                <a:ea typeface="+mn-ea"/>
                <a:cs typeface="+mn-cs"/>
              </a:rPr>
              <a:t>to support the selection, CFI/CIHR are working with OST to conduct an analysis of patents and papers in the field of medical imaging – this will allow us to cross reference cited papers and patents, which should then provide evidence for the selection of components of our denominator </a:t>
            </a:r>
          </a:p>
          <a:p>
            <a:r>
              <a:rPr lang="en-CA" sz="800" kern="1200" dirty="0" smtClean="0">
                <a:solidFill>
                  <a:schemeClr val="tx1"/>
                </a:solidFill>
                <a:effectLst/>
                <a:latin typeface="Arial" pitchFamily="34" charset="0"/>
                <a:ea typeface="+mn-ea"/>
                <a:cs typeface="+mn-cs"/>
              </a:rPr>
              <a:t> </a:t>
            </a:r>
            <a:endParaRPr lang="en-CA" sz="2000" kern="1200" dirty="0" smtClean="0">
              <a:solidFill>
                <a:schemeClr val="tx1"/>
              </a:solidFill>
              <a:effectLst/>
              <a:latin typeface="Arial" pitchFamily="34" charset="0"/>
              <a:ea typeface="+mn-ea"/>
              <a:cs typeface="+mn-cs"/>
            </a:endParaRPr>
          </a:p>
          <a:p>
            <a:r>
              <a:rPr lang="en-CA" sz="1200" u="sng" kern="1200" dirty="0" smtClean="0">
                <a:solidFill>
                  <a:schemeClr val="tx1"/>
                </a:solidFill>
                <a:effectLst/>
                <a:latin typeface="Arial" pitchFamily="34" charset="0"/>
                <a:ea typeface="+mn-ea"/>
                <a:cs typeface="+mn-cs"/>
              </a:rPr>
              <a:t>Technology selection</a:t>
            </a:r>
            <a:r>
              <a:rPr lang="en-CA" sz="1200" kern="1200" dirty="0" smtClean="0">
                <a:solidFill>
                  <a:schemeClr val="tx1"/>
                </a:solidFill>
                <a:effectLst/>
                <a:latin typeface="Arial" pitchFamily="34" charset="0"/>
                <a:ea typeface="+mn-ea"/>
                <a:cs typeface="+mn-cs"/>
              </a:rPr>
              <a:t>: (based on interviews and review/potential to capture possible downstream benefit data)</a:t>
            </a:r>
          </a:p>
          <a:p>
            <a:pPr lvl="0"/>
            <a:r>
              <a:rPr lang="en-CA" sz="1200" kern="1200" dirty="0" smtClean="0">
                <a:solidFill>
                  <a:schemeClr val="tx1"/>
                </a:solidFill>
                <a:effectLst/>
                <a:latin typeface="Arial" pitchFamily="34" charset="0"/>
                <a:ea typeface="+mn-ea"/>
                <a:cs typeface="+mn-cs"/>
              </a:rPr>
              <a:t>Computational methods and systems</a:t>
            </a:r>
          </a:p>
          <a:p>
            <a:pPr lvl="0"/>
            <a:r>
              <a:rPr lang="en-CA" sz="1200" kern="1200" dirty="0" smtClean="0">
                <a:solidFill>
                  <a:schemeClr val="tx1"/>
                </a:solidFill>
                <a:effectLst/>
                <a:latin typeface="Arial" pitchFamily="34" charset="0"/>
                <a:ea typeface="+mn-ea"/>
                <a:cs typeface="+mn-cs"/>
              </a:rPr>
              <a:t>Enhancements to technologies and methods for MRI, MEG, Ultrasound</a:t>
            </a:r>
          </a:p>
          <a:p>
            <a:pPr lvl="0"/>
            <a:r>
              <a:rPr lang="en-CA" sz="1200" kern="1200" dirty="0" smtClean="0">
                <a:solidFill>
                  <a:schemeClr val="tx1"/>
                </a:solidFill>
                <a:effectLst/>
                <a:latin typeface="Arial" pitchFamily="34" charset="0"/>
                <a:ea typeface="+mn-ea"/>
                <a:cs typeface="+mn-cs"/>
              </a:rPr>
              <a:t>Image-guided surgical interventions</a:t>
            </a:r>
          </a:p>
          <a:p>
            <a:pPr lvl="0"/>
            <a:r>
              <a:rPr lang="en-CA" sz="1200" kern="1200" dirty="0" smtClean="0">
                <a:solidFill>
                  <a:schemeClr val="tx1"/>
                </a:solidFill>
                <a:effectLst/>
                <a:latin typeface="Arial" pitchFamily="34" charset="0"/>
                <a:ea typeface="+mn-ea"/>
                <a:cs typeface="+mn-cs"/>
              </a:rPr>
              <a:t>UBC and </a:t>
            </a:r>
            <a:r>
              <a:rPr lang="en-CA" sz="1200" kern="1200" dirty="0" err="1" smtClean="0">
                <a:solidFill>
                  <a:schemeClr val="tx1"/>
                </a:solidFill>
                <a:effectLst/>
                <a:latin typeface="Arial" pitchFamily="34" charset="0"/>
                <a:ea typeface="+mn-ea"/>
                <a:cs typeface="+mn-cs"/>
              </a:rPr>
              <a:t>UofT</a:t>
            </a:r>
            <a:r>
              <a:rPr lang="en-CA" sz="1200" kern="1200" dirty="0" smtClean="0">
                <a:solidFill>
                  <a:schemeClr val="tx1"/>
                </a:solidFill>
                <a:effectLst/>
                <a:latin typeface="Arial" pitchFamily="34" charset="0"/>
                <a:ea typeface="+mn-ea"/>
                <a:cs typeface="+mn-cs"/>
              </a:rPr>
              <a:t> TBD</a:t>
            </a:r>
          </a:p>
          <a:p>
            <a:r>
              <a:rPr lang="en-CA" sz="800" kern="1200" dirty="0" smtClean="0">
                <a:solidFill>
                  <a:schemeClr val="tx1"/>
                </a:solidFill>
                <a:effectLst/>
                <a:latin typeface="Arial" pitchFamily="34" charset="0"/>
                <a:ea typeface="+mn-ea"/>
                <a:cs typeface="+mn-cs"/>
              </a:rPr>
              <a:t> </a:t>
            </a:r>
            <a:endParaRPr lang="en-CA" sz="2000" kern="1200" dirty="0" smtClean="0">
              <a:solidFill>
                <a:schemeClr val="tx1"/>
              </a:solidFill>
              <a:effectLst/>
              <a:latin typeface="Arial" pitchFamily="34" charset="0"/>
              <a:ea typeface="+mn-ea"/>
              <a:cs typeface="+mn-cs"/>
            </a:endParaRPr>
          </a:p>
          <a:p>
            <a:r>
              <a:rPr lang="en-CA" sz="1200" u="sng" kern="1200" dirty="0" smtClean="0">
                <a:solidFill>
                  <a:schemeClr val="tx1"/>
                </a:solidFill>
                <a:effectLst/>
                <a:latin typeface="Arial" pitchFamily="34" charset="0"/>
                <a:ea typeface="+mn-ea"/>
                <a:cs typeface="+mn-cs"/>
              </a:rPr>
              <a:t>End-users</a:t>
            </a:r>
            <a:r>
              <a:rPr lang="en-CA" sz="1200" kern="1200" dirty="0" smtClean="0">
                <a:solidFill>
                  <a:schemeClr val="tx1"/>
                </a:solidFill>
                <a:effectLst/>
                <a:latin typeface="Arial" pitchFamily="34" charset="0"/>
                <a:ea typeface="+mn-ea"/>
                <a:cs typeface="+mn-cs"/>
              </a:rPr>
              <a:t>: interviews or (the possibility of a survey)</a:t>
            </a:r>
          </a:p>
          <a:p>
            <a:pPr lvl="0"/>
            <a:r>
              <a:rPr lang="en-CA" sz="1200" kern="1200" dirty="0" smtClean="0">
                <a:solidFill>
                  <a:schemeClr val="tx1"/>
                </a:solidFill>
                <a:effectLst/>
                <a:latin typeface="Arial" pitchFamily="34" charset="0"/>
                <a:ea typeface="+mn-ea"/>
                <a:cs typeface="+mn-cs"/>
              </a:rPr>
              <a:t>Medical imaging hardware, software, and services</a:t>
            </a:r>
          </a:p>
          <a:p>
            <a:pPr lvl="0"/>
            <a:r>
              <a:rPr lang="en-CA" sz="1200" kern="1200" dirty="0" smtClean="0">
                <a:solidFill>
                  <a:schemeClr val="tx1"/>
                </a:solidFill>
                <a:effectLst/>
                <a:latin typeface="Arial" pitchFamily="34" charset="0"/>
                <a:ea typeface="+mn-ea"/>
                <a:cs typeface="+mn-cs"/>
              </a:rPr>
              <a:t>Radiologists</a:t>
            </a:r>
          </a:p>
          <a:p>
            <a:pPr lvl="0"/>
            <a:r>
              <a:rPr lang="en-CA" sz="1200" kern="1200" dirty="0" smtClean="0">
                <a:solidFill>
                  <a:schemeClr val="tx1"/>
                </a:solidFill>
                <a:effectLst/>
                <a:latin typeface="Arial" pitchFamily="34" charset="0"/>
                <a:ea typeface="+mn-ea"/>
                <a:cs typeface="+mn-cs"/>
              </a:rPr>
              <a:t>Health systems</a:t>
            </a:r>
          </a:p>
          <a:p>
            <a:pPr lvl="0"/>
            <a:r>
              <a:rPr lang="en-CA" sz="1200" kern="1200" dirty="0" smtClean="0">
                <a:solidFill>
                  <a:schemeClr val="tx1"/>
                </a:solidFill>
                <a:effectLst/>
                <a:latin typeface="Arial" pitchFamily="34" charset="0"/>
                <a:ea typeface="+mn-ea"/>
                <a:cs typeface="+mn-cs"/>
              </a:rPr>
              <a:t>Clinical and academic research </a:t>
            </a:r>
          </a:p>
          <a:p>
            <a:pPr lvl="0"/>
            <a:r>
              <a:rPr lang="en-CA" sz="1200" kern="1200" dirty="0" smtClean="0">
                <a:solidFill>
                  <a:schemeClr val="tx1"/>
                </a:solidFill>
                <a:effectLst/>
                <a:latin typeface="Arial" pitchFamily="34" charset="0"/>
                <a:ea typeface="+mn-ea"/>
                <a:cs typeface="+mn-cs"/>
              </a:rPr>
              <a:t>Pharmaceutical and medical device firms</a:t>
            </a:r>
            <a:endParaRPr lang="en-CA" sz="1200" kern="1200" dirty="0">
              <a:solidFill>
                <a:schemeClr val="tx1"/>
              </a:solidFill>
              <a:effectLst/>
              <a:latin typeface="Arial"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dirty="0" smtClean="0"/>
              <a:t>The project focus allows depth, but it can be narrow and inefficient. We have found that the portfolio approach allows for the evaluation of a diversity</a:t>
            </a:r>
            <a:r>
              <a:rPr lang="en-CA" sz="1200" baseline="0" dirty="0" smtClean="0"/>
              <a:t> of projects or programs</a:t>
            </a:r>
            <a:r>
              <a:rPr lang="en-CA" sz="1200" dirty="0" smtClean="0"/>
              <a:t> and provides an understanding of the bigger picture. The effects of collaboration, and the globalization of </a:t>
            </a:r>
            <a:r>
              <a:rPr lang="en-CA" sz="1200" baseline="0" dirty="0" smtClean="0"/>
              <a:t>research can also be better captured at this level.</a:t>
            </a:r>
            <a:endParaRPr lang="en-CA" sz="1200" dirty="0" smtClean="0"/>
          </a:p>
          <a:p>
            <a:pPr lvl="0"/>
            <a:endParaRPr lang="en-CA" sz="1200" dirty="0" smtClean="0"/>
          </a:p>
          <a:p>
            <a:pPr lvl="0"/>
            <a:r>
              <a:rPr lang="en-CA" sz="1200" dirty="0" smtClean="0"/>
              <a:t>The Federal gov’t prefers</a:t>
            </a:r>
            <a:r>
              <a:rPr lang="en-CA" sz="1200" baseline="0" dirty="0" smtClean="0"/>
              <a:t> a</a:t>
            </a:r>
            <a:r>
              <a:rPr lang="en-CA" sz="1200" dirty="0" smtClean="0"/>
              <a:t> system-wide approach, since impacts are</a:t>
            </a:r>
            <a:r>
              <a:rPr lang="en-CA" sz="1200" baseline="0" dirty="0" smtClean="0"/>
              <a:t> </a:t>
            </a:r>
            <a:r>
              <a:rPr lang="en-CA" sz="1200" dirty="0" smtClean="0"/>
              <a:t>the product of the whole R&amp;D system and not exclusively produced by the original researchers themselves. </a:t>
            </a:r>
          </a:p>
          <a:p>
            <a:pPr lvl="0"/>
            <a:endParaRPr lang="en-CA" sz="1200" dirty="0" smtClean="0"/>
          </a:p>
          <a:p>
            <a:pPr lvl="0"/>
            <a:r>
              <a:rPr lang="en-CA" sz="1200" dirty="0" smtClean="0"/>
              <a:t>In the case of the CFI</a:t>
            </a:r>
            <a:r>
              <a:rPr lang="en-CA" sz="1200" baseline="0" dirty="0" smtClean="0"/>
              <a:t>, the infrastructure cannot be used without the support of other funders.  We must try to</a:t>
            </a:r>
            <a:r>
              <a:rPr lang="en-CA" sz="1200" dirty="0" smtClean="0"/>
              <a:t> look at the whole system of R&amp;D. </a:t>
            </a:r>
          </a:p>
          <a:p>
            <a:pPr lvl="0"/>
            <a:endParaRPr lang="en-CA" sz="1200" baseline="0" dirty="0" smtClean="0"/>
          </a:p>
          <a:p>
            <a:pPr lvl="0"/>
            <a:endParaRPr lang="en-CA" sz="1200" baseline="0" dirty="0" smtClean="0"/>
          </a:p>
        </p:txBody>
      </p:sp>
      <p:sp>
        <p:nvSpPr>
          <p:cNvPr id="4" name="Slide Number Placeholder 3"/>
          <p:cNvSpPr>
            <a:spLocks noGrp="1"/>
          </p:cNvSpPr>
          <p:nvPr>
            <p:ph type="sldNum" sz="quarter" idx="10"/>
          </p:nvPr>
        </p:nvSpPr>
        <p:spPr/>
        <p:txBody>
          <a:bodyPr/>
          <a:lstStyle/>
          <a:p>
            <a:pPr>
              <a:defRPr/>
            </a:pPr>
            <a:fld id="{DF92FA47-B4D6-4621-AA90-C5FA3395058D}" type="slidenum">
              <a:rPr lang="en-US" smtClean="0"/>
              <a:pPr>
                <a:defRPr/>
              </a:pPr>
              <a:t>13</a:t>
            </a:fld>
            <a:endParaRPr lang="en-US"/>
          </a:p>
        </p:txBody>
      </p:sp>
    </p:spTree>
    <p:extLst>
      <p:ext uri="{BB962C8B-B14F-4D97-AF65-F5344CB8AC3E}">
        <p14:creationId xmlns:p14="http://schemas.microsoft.com/office/powerpoint/2010/main" val="325398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F92FA47-B4D6-4621-AA90-C5FA3395058D}" type="slidenum">
              <a:rPr lang="en-US" smtClean="0"/>
              <a:pPr>
                <a:defRPr/>
              </a:pPr>
              <a:t>14</a:t>
            </a:fld>
            <a:endParaRPr lang="en-US"/>
          </a:p>
        </p:txBody>
      </p:sp>
    </p:spTree>
    <p:extLst>
      <p:ext uri="{BB962C8B-B14F-4D97-AF65-F5344CB8AC3E}">
        <p14:creationId xmlns:p14="http://schemas.microsoft.com/office/powerpoint/2010/main" val="187636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F92FA47-B4D6-4621-AA90-C5FA3395058D}" type="slidenum">
              <a:rPr lang="en-US" smtClean="0"/>
              <a:pPr>
                <a:defRPr/>
              </a:pPr>
              <a:t>15</a:t>
            </a:fld>
            <a:endParaRPr lang="en-US"/>
          </a:p>
        </p:txBody>
      </p:sp>
    </p:spTree>
    <p:extLst>
      <p:ext uri="{BB962C8B-B14F-4D97-AF65-F5344CB8AC3E}">
        <p14:creationId xmlns:p14="http://schemas.microsoft.com/office/powerpoint/2010/main" val="159480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err="1" smtClean="0"/>
              <a:t>We</a:t>
            </a:r>
            <a:r>
              <a:rPr lang="fr-CA" sz="1200" baseline="0" dirty="0" smtClean="0"/>
              <a:t> are more </a:t>
            </a:r>
            <a:r>
              <a:rPr lang="fr-CA" sz="1200" baseline="0" dirty="0" err="1" smtClean="0"/>
              <a:t>than</a:t>
            </a:r>
            <a:r>
              <a:rPr lang="fr-CA" sz="1200" baseline="0" dirty="0" smtClean="0"/>
              <a:t> </a:t>
            </a:r>
            <a:r>
              <a:rPr lang="fr-CA" sz="1200" baseline="0" dirty="0" err="1" smtClean="0"/>
              <a:t>ever</a:t>
            </a:r>
            <a:r>
              <a:rPr lang="fr-CA" sz="1200" baseline="0" dirty="0" smtClean="0"/>
              <a:t> </a:t>
            </a:r>
            <a:r>
              <a:rPr lang="fr-CA" sz="1200" baseline="0" dirty="0" err="1" smtClean="0"/>
              <a:t>required</a:t>
            </a:r>
            <a:r>
              <a:rPr lang="fr-CA" sz="1200" baseline="0" dirty="0" smtClean="0"/>
              <a:t> to </a:t>
            </a:r>
            <a:r>
              <a:rPr lang="fr-CA" sz="1200" baseline="0" dirty="0" err="1" smtClean="0"/>
              <a:t>demonstrate</a:t>
            </a:r>
            <a:r>
              <a:rPr lang="fr-CA" sz="1200" baseline="0" dirty="0" smtClean="0"/>
              <a:t> impact and to </a:t>
            </a:r>
            <a:r>
              <a:rPr lang="fr-CA" sz="1200" baseline="0" dirty="0" err="1" smtClean="0"/>
              <a:t>be</a:t>
            </a:r>
            <a:r>
              <a:rPr lang="fr-CA" sz="1200" dirty="0" smtClean="0"/>
              <a:t> </a:t>
            </a:r>
            <a:r>
              <a:rPr lang="fr-CA" sz="1200" dirty="0" err="1" smtClean="0"/>
              <a:t>accountable</a:t>
            </a:r>
            <a:r>
              <a:rPr lang="fr-CA" sz="1200" dirty="0" smtClean="0"/>
              <a:t>. W</a:t>
            </a:r>
            <a:r>
              <a:rPr lang="en-CA" sz="1200" dirty="0" err="1" smtClean="0"/>
              <a:t>hile</a:t>
            </a:r>
            <a:r>
              <a:rPr lang="en-CA" sz="1200" dirty="0" smtClean="0"/>
              <a:t> success stories are an effective way to communicate examples of success, this has been increasingly inadequate when funders want substantive, quantified data to measure impact (needed to justify further funding). Fu</a:t>
            </a:r>
            <a:r>
              <a:rPr lang="fr-CA" sz="1200" dirty="0" err="1" smtClean="0"/>
              <a:t>nders</a:t>
            </a:r>
            <a:r>
              <a:rPr lang="fr-CA" sz="1200" dirty="0" smtClean="0"/>
              <a:t> </a:t>
            </a:r>
            <a:r>
              <a:rPr lang="fr-CA" sz="1200" dirty="0" err="1" smtClean="0"/>
              <a:t>want</a:t>
            </a:r>
            <a:r>
              <a:rPr lang="fr-CA" sz="1200" baseline="0" dirty="0" smtClean="0"/>
              <a:t> to know </a:t>
            </a:r>
            <a:r>
              <a:rPr lang="fr-CA" sz="1200" baseline="0" dirty="0" err="1" smtClean="0"/>
              <a:t>what</a:t>
            </a:r>
            <a:r>
              <a:rPr lang="fr-CA" sz="1200" baseline="0" dirty="0" smtClean="0"/>
              <a:t> has been </a:t>
            </a:r>
            <a:r>
              <a:rPr lang="fr-CA" sz="1200" baseline="0" dirty="0" err="1" smtClean="0"/>
              <a:t>their</a:t>
            </a:r>
            <a:r>
              <a:rPr lang="fr-CA" sz="1200" baseline="0" dirty="0" smtClean="0"/>
              <a:t> return on </a:t>
            </a:r>
            <a:r>
              <a:rPr lang="fr-CA" sz="1200" baseline="0" dirty="0" err="1" smtClean="0"/>
              <a:t>investments</a:t>
            </a:r>
            <a:r>
              <a:rPr lang="fr-CA" sz="1200" baseline="0" dirty="0" smtClean="0"/>
              <a:t>, for </a:t>
            </a:r>
            <a:r>
              <a:rPr lang="fr-CA" sz="1200" baseline="0" dirty="0" err="1" smtClean="0"/>
              <a:t>example</a:t>
            </a:r>
            <a:r>
              <a:rPr lang="fr-CA" sz="1200" baseline="0" dirty="0" smtClean="0"/>
              <a:t> how </a:t>
            </a:r>
            <a:r>
              <a:rPr lang="fr-CA" sz="1200" baseline="0" dirty="0" err="1" smtClean="0"/>
              <a:t>many</a:t>
            </a:r>
            <a:r>
              <a:rPr lang="fr-CA" sz="1200" baseline="0" dirty="0" smtClean="0"/>
              <a:t> jobs and </a:t>
            </a:r>
            <a:r>
              <a:rPr lang="fr-CA" sz="1200" baseline="0" dirty="0" err="1" smtClean="0"/>
              <a:t>companies</a:t>
            </a:r>
            <a:r>
              <a:rPr lang="fr-CA" sz="1200" baseline="0" dirty="0" smtClean="0"/>
              <a:t> have been </a:t>
            </a:r>
            <a:r>
              <a:rPr lang="fr-CA" sz="1200" baseline="0" dirty="0" err="1" smtClean="0"/>
              <a:t>created</a:t>
            </a:r>
            <a:r>
              <a:rPr lang="fr-CA" sz="1200" baseline="0" dirty="0" smtClean="0"/>
              <a:t>.</a:t>
            </a:r>
            <a:r>
              <a:rPr lang="fr-CA" sz="120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smtClean="0"/>
              <a:t>This</a:t>
            </a:r>
            <a:r>
              <a:rPr lang="fr-CA" sz="1200" baseline="0" dirty="0" smtClean="0"/>
              <a:t> information </a:t>
            </a:r>
            <a:r>
              <a:rPr lang="fr-CA" sz="1200" baseline="0" dirty="0" err="1" smtClean="0"/>
              <a:t>is</a:t>
            </a:r>
            <a:r>
              <a:rPr lang="fr-CA" sz="1200" baseline="0" dirty="0" smtClean="0"/>
              <a:t> </a:t>
            </a:r>
            <a:r>
              <a:rPr lang="fr-CA" sz="1200" baseline="0" dirty="0" err="1" smtClean="0"/>
              <a:t>particularly</a:t>
            </a:r>
            <a:r>
              <a:rPr lang="fr-CA" sz="1200" baseline="0" dirty="0" smtClean="0"/>
              <a:t> </a:t>
            </a:r>
            <a:r>
              <a:rPr lang="fr-CA" sz="1200" baseline="0" dirty="0" err="1" smtClean="0"/>
              <a:t>difficult</a:t>
            </a:r>
            <a:r>
              <a:rPr lang="fr-CA" sz="1200" baseline="0" dirty="0" smtClean="0"/>
              <a:t> to </a:t>
            </a:r>
            <a:r>
              <a:rPr lang="fr-CA" sz="1200" baseline="0" dirty="0" err="1" smtClean="0"/>
              <a:t>collect</a:t>
            </a:r>
            <a:r>
              <a:rPr lang="fr-CA" sz="1200" baseline="0" dirty="0" smtClean="0"/>
              <a:t>. </a:t>
            </a:r>
            <a:r>
              <a:rPr lang="fr-CA" sz="1200" baseline="0" dirty="0" err="1" smtClean="0"/>
              <a:t>Also</a:t>
            </a:r>
            <a:r>
              <a:rPr lang="fr-CA" sz="1200" baseline="0" dirty="0" smtClean="0"/>
              <a:t> i</a:t>
            </a:r>
            <a:r>
              <a:rPr lang="fr-CA" sz="1200" dirty="0" smtClean="0"/>
              <a:t>mpact </a:t>
            </a:r>
            <a:r>
              <a:rPr lang="fr-CA" sz="1200" dirty="0" err="1" smtClean="0"/>
              <a:t>can</a:t>
            </a:r>
            <a:r>
              <a:rPr lang="fr-CA" sz="1200" dirty="0" smtClean="0"/>
              <a:t> change </a:t>
            </a:r>
            <a:r>
              <a:rPr lang="fr-CA" sz="1200" dirty="0" err="1" smtClean="0"/>
              <a:t>depending</a:t>
            </a:r>
            <a:r>
              <a:rPr lang="fr-CA" sz="1200" dirty="0" smtClean="0"/>
              <a:t> </a:t>
            </a:r>
            <a:r>
              <a:rPr lang="fr-CA" sz="1200" dirty="0" err="1" smtClean="0"/>
              <a:t>at</a:t>
            </a:r>
            <a:r>
              <a:rPr lang="fr-CA" sz="1200" dirty="0" smtClean="0"/>
              <a:t> </a:t>
            </a:r>
            <a:r>
              <a:rPr lang="fr-CA" sz="1200" dirty="0" err="1" smtClean="0"/>
              <a:t>what</a:t>
            </a:r>
            <a:r>
              <a:rPr lang="fr-CA" sz="1200" dirty="0" smtClean="0"/>
              <a:t> point </a:t>
            </a:r>
            <a:r>
              <a:rPr lang="fr-CA" sz="1200" dirty="0" err="1" smtClean="0"/>
              <a:t>it</a:t>
            </a:r>
            <a:r>
              <a:rPr lang="fr-CA" sz="1200" dirty="0" smtClean="0"/>
              <a:t> </a:t>
            </a:r>
            <a:r>
              <a:rPr lang="fr-CA" sz="1200" dirty="0" err="1" smtClean="0"/>
              <a:t>is</a:t>
            </a:r>
            <a:r>
              <a:rPr lang="fr-CA" sz="1200" dirty="0" smtClean="0"/>
              <a:t> </a:t>
            </a:r>
            <a:r>
              <a:rPr lang="fr-CA" sz="1200" dirty="0" err="1" smtClean="0"/>
              <a:t>measured</a:t>
            </a:r>
            <a:r>
              <a:rPr lang="fr-CA" sz="1200" dirty="0" smtClean="0"/>
              <a:t>. </a:t>
            </a:r>
            <a:r>
              <a:rPr lang="fr-CA" sz="1200" dirty="0" err="1" smtClean="0"/>
              <a:t>Adding</a:t>
            </a:r>
            <a:r>
              <a:rPr lang="fr-CA" sz="1200" dirty="0" smtClean="0"/>
              <a:t> to </a:t>
            </a:r>
            <a:r>
              <a:rPr lang="fr-CA" sz="1200" dirty="0" err="1" smtClean="0"/>
              <a:t>this</a:t>
            </a:r>
            <a:r>
              <a:rPr lang="fr-CA" sz="1200" dirty="0" smtClean="0"/>
              <a:t> </a:t>
            </a:r>
            <a:r>
              <a:rPr lang="fr-CA" sz="1200" dirty="0" err="1" smtClean="0"/>
              <a:t>complex</a:t>
            </a:r>
            <a:r>
              <a:rPr lang="fr-CA" sz="1200" dirty="0" smtClean="0"/>
              <a:t> issue</a:t>
            </a:r>
            <a:r>
              <a:rPr lang="fr-CA" sz="1200" baseline="0" dirty="0" smtClean="0"/>
              <a:t> </a:t>
            </a:r>
            <a:r>
              <a:rPr lang="fr-CA" sz="1200" baseline="0" dirty="0" err="1" smtClean="0"/>
              <a:t>is</a:t>
            </a:r>
            <a:r>
              <a:rPr lang="fr-CA" sz="1200" baseline="0" dirty="0" smtClean="0"/>
              <a:t> </a:t>
            </a:r>
            <a:r>
              <a:rPr lang="fr-CA" sz="1200" baseline="0" dirty="0" err="1" smtClean="0"/>
              <a:t>that</a:t>
            </a:r>
            <a:r>
              <a:rPr lang="fr-CA" sz="1200" baseline="0" dirty="0" smtClean="0"/>
              <a:t> </a:t>
            </a:r>
            <a:r>
              <a:rPr lang="fr-CA" sz="1200" baseline="0" dirty="0" err="1" smtClean="0"/>
              <a:t>research</a:t>
            </a:r>
            <a:r>
              <a:rPr lang="fr-CA" sz="1200" baseline="0" dirty="0" smtClean="0"/>
              <a:t> </a:t>
            </a:r>
            <a:r>
              <a:rPr lang="fr-CA" sz="1200" baseline="0" dirty="0" err="1" smtClean="0"/>
              <a:t>may</a:t>
            </a:r>
            <a:r>
              <a:rPr lang="fr-CA" sz="1200" baseline="0" dirty="0" smtClean="0"/>
              <a:t> </a:t>
            </a:r>
            <a:r>
              <a:rPr lang="fr-CA" sz="1200" baseline="0" dirty="0" err="1" smtClean="0"/>
              <a:t>take</a:t>
            </a:r>
            <a:r>
              <a:rPr lang="fr-CA" sz="1200" baseline="0" dirty="0" smtClean="0"/>
              <a:t> </a:t>
            </a:r>
            <a:r>
              <a:rPr lang="fr-CA" sz="1200" baseline="0" dirty="0" err="1" smtClean="0"/>
              <a:t>many</a:t>
            </a:r>
            <a:r>
              <a:rPr lang="fr-CA" sz="1200" baseline="0" dirty="0" smtClean="0"/>
              <a:t> </a:t>
            </a:r>
            <a:r>
              <a:rPr lang="fr-CA" sz="1200" baseline="0" dirty="0" err="1" smtClean="0"/>
              <a:t>years</a:t>
            </a:r>
            <a:r>
              <a:rPr lang="fr-CA" sz="1200" baseline="0" dirty="0" smtClean="0"/>
              <a:t> to </a:t>
            </a:r>
            <a:r>
              <a:rPr lang="fr-CA" sz="1200" baseline="0" dirty="0" err="1" smtClean="0"/>
              <a:t>produce</a:t>
            </a:r>
            <a:r>
              <a:rPr lang="fr-CA" sz="1200" baseline="0" dirty="0" smtClean="0"/>
              <a:t> </a:t>
            </a:r>
            <a:r>
              <a:rPr lang="fr-CA" sz="1200" baseline="0" dirty="0" err="1" smtClean="0"/>
              <a:t>results</a:t>
            </a:r>
            <a:r>
              <a:rPr lang="fr-CA" sz="1200" baseline="0" dirty="0" smtClean="0"/>
              <a:t>. This </a:t>
            </a:r>
            <a:r>
              <a:rPr lang="fr-CA" sz="1200" baseline="0" dirty="0" err="1" smtClean="0"/>
              <a:t>is</a:t>
            </a:r>
            <a:r>
              <a:rPr lang="fr-CA" sz="1200" baseline="0" dirty="0" smtClean="0"/>
              <a:t> the </a:t>
            </a:r>
            <a:r>
              <a:rPr lang="fr-CA" sz="1200" baseline="0" dirty="0" err="1" smtClean="0"/>
              <a:t>reason</a:t>
            </a:r>
            <a:r>
              <a:rPr lang="fr-CA" sz="1200" baseline="0" dirty="0" smtClean="0"/>
              <a:t> </a:t>
            </a:r>
            <a:r>
              <a:rPr lang="fr-CA" sz="1200" baseline="0" dirty="0" err="1" smtClean="0"/>
              <a:t>that</a:t>
            </a:r>
            <a:r>
              <a:rPr lang="fr-CA" sz="1200" baseline="0" dirty="0" smtClean="0"/>
              <a:t> a</a:t>
            </a:r>
            <a:r>
              <a:rPr lang="fr-CA" sz="1200" dirty="0" smtClean="0"/>
              <a:t> lot of the </a:t>
            </a:r>
            <a:r>
              <a:rPr lang="fr-CA" sz="1200" dirty="0" err="1" smtClean="0"/>
              <a:t>current</a:t>
            </a:r>
            <a:r>
              <a:rPr lang="fr-CA" sz="1200" baseline="0" dirty="0" smtClean="0"/>
              <a:t> information </a:t>
            </a:r>
            <a:r>
              <a:rPr lang="fr-CA" sz="1200" baseline="0" dirty="0" err="1" smtClean="0"/>
              <a:t>being</a:t>
            </a:r>
            <a:r>
              <a:rPr lang="fr-CA" sz="1200" baseline="0" dirty="0" smtClean="0"/>
              <a:t> </a:t>
            </a:r>
            <a:r>
              <a:rPr lang="fr-CA" sz="1200" baseline="0" dirty="0" err="1" smtClean="0"/>
              <a:t>collected</a:t>
            </a:r>
            <a:r>
              <a:rPr lang="fr-CA" sz="1200" baseline="0" dirty="0" smtClean="0"/>
              <a:t> </a:t>
            </a:r>
            <a:r>
              <a:rPr lang="fr-CA" sz="1200" baseline="0" dirty="0" err="1" smtClean="0"/>
              <a:t>is</a:t>
            </a:r>
            <a:r>
              <a:rPr lang="fr-CA" sz="1200" baseline="0" dirty="0" smtClean="0"/>
              <a:t> on </a:t>
            </a:r>
            <a:r>
              <a:rPr lang="fr-CA" sz="1200" baseline="0" dirty="0" err="1" smtClean="0"/>
              <a:t>r</a:t>
            </a:r>
            <a:r>
              <a:rPr lang="fr-CA" sz="1200" dirty="0" err="1" smtClean="0"/>
              <a:t>esearch</a:t>
            </a:r>
            <a:r>
              <a:rPr lang="fr-CA" sz="1200" baseline="0" dirty="0" smtClean="0"/>
              <a:t> outputs, </a:t>
            </a:r>
            <a:r>
              <a:rPr lang="fr-CA" sz="1200" baseline="0" dirty="0" err="1" smtClean="0"/>
              <a:t>such</a:t>
            </a:r>
            <a:r>
              <a:rPr lang="fr-CA" sz="1200" baseline="0" dirty="0" smtClean="0"/>
              <a:t> as the </a:t>
            </a:r>
            <a:r>
              <a:rPr lang="fr-CA" sz="1200" baseline="0" dirty="0" err="1" smtClean="0"/>
              <a:t>number</a:t>
            </a:r>
            <a:r>
              <a:rPr lang="fr-CA" sz="1200" baseline="0" dirty="0" smtClean="0"/>
              <a:t> of HQP </a:t>
            </a:r>
            <a:r>
              <a:rPr lang="fr-CA" sz="1200" baseline="0" dirty="0" err="1" smtClean="0"/>
              <a:t>trained</a:t>
            </a:r>
            <a:r>
              <a:rPr lang="fr-CA" sz="1200" baseline="0" dirty="0" smtClean="0"/>
              <a:t>, publications.</a:t>
            </a:r>
            <a:endParaRPr lang="en-CA"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baseline="0" dirty="0" smtClean="0"/>
          </a:p>
        </p:txBody>
      </p:sp>
      <p:sp>
        <p:nvSpPr>
          <p:cNvPr id="4" name="Slide Number Placeholder 3"/>
          <p:cNvSpPr>
            <a:spLocks noGrp="1"/>
          </p:cNvSpPr>
          <p:nvPr>
            <p:ph type="sldNum" sz="quarter" idx="10"/>
          </p:nvPr>
        </p:nvSpPr>
        <p:spPr/>
        <p:txBody>
          <a:bodyPr/>
          <a:lstStyle/>
          <a:p>
            <a:pPr>
              <a:defRPr/>
            </a:pPr>
            <a:fld id="{DF92FA47-B4D6-4621-AA90-C5FA3395058D}" type="slidenum">
              <a:rPr lang="en-US" smtClean="0"/>
              <a:pPr>
                <a:defRPr/>
              </a:pPr>
              <a:t>2</a:t>
            </a:fld>
            <a:endParaRPr lang="en-US"/>
          </a:p>
        </p:txBody>
      </p:sp>
    </p:spTree>
    <p:extLst>
      <p:ext uri="{BB962C8B-B14F-4D97-AF65-F5344CB8AC3E}">
        <p14:creationId xmlns:p14="http://schemas.microsoft.com/office/powerpoint/2010/main" val="64190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B8F61B-89EE-44A2-B149-032B15907275}" type="slidenum">
              <a:rPr lang="en-US" smtClean="0"/>
              <a:pPr eaLnBrk="1" hangingPunct="1"/>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lvl="0"/>
            <a:r>
              <a:rPr lang="en-CA" sz="1200" dirty="0" smtClean="0"/>
              <a:t>The CFI has developed new tools and approaches to measure innovation</a:t>
            </a:r>
            <a:r>
              <a:rPr lang="en-CA" sz="1200" baseline="0" dirty="0" smtClean="0"/>
              <a:t> impacts</a:t>
            </a:r>
            <a:r>
              <a:rPr lang="en-CA" sz="1200" dirty="0" smtClean="0"/>
              <a:t> in a meaningful way. The PERAF</a:t>
            </a:r>
            <a:r>
              <a:rPr lang="en-CA" sz="1200" baseline="0" dirty="0" smtClean="0"/>
              <a:t> guides on evaluation activities.</a:t>
            </a:r>
            <a:endParaRPr lang="en-CA" sz="1200" i="1" dirty="0" smtClean="0"/>
          </a:p>
          <a:p>
            <a:endParaRPr lang="en-CA" dirty="0" smtClean="0"/>
          </a:p>
          <a:p>
            <a:pPr>
              <a:spcBef>
                <a:spcPct val="45000"/>
              </a:spcBef>
            </a:pPr>
            <a:r>
              <a:rPr lang="en-US" dirty="0" smtClean="0"/>
              <a:t>I will speak to some of these in more detail in this</a:t>
            </a:r>
            <a:r>
              <a:rPr lang="en-US" baseline="0" dirty="0" smtClean="0"/>
              <a:t> presentation</a:t>
            </a:r>
            <a:r>
              <a:rPr lang="en-US" dirty="0" smtClean="0"/>
              <a:t>:</a:t>
            </a:r>
          </a:p>
          <a:p>
            <a:pPr>
              <a:spcBef>
                <a:spcPct val="45000"/>
              </a:spcBef>
            </a:pPr>
            <a:endParaRPr lang="en-US" dirty="0" smtClean="0"/>
          </a:p>
          <a:p>
            <a:pPr>
              <a:spcBef>
                <a:spcPct val="50000"/>
              </a:spcBef>
              <a:buFont typeface="Wingdings" pitchFamily="2" charset="2"/>
              <a:buChar char="§"/>
            </a:pPr>
            <a:r>
              <a:rPr lang="en-US" dirty="0" smtClean="0"/>
              <a:t> Project progress and institutional reports provide an annual overview of the progress of projects.</a:t>
            </a:r>
          </a:p>
          <a:p>
            <a:pPr>
              <a:spcBef>
                <a:spcPct val="50000"/>
              </a:spcBef>
              <a:buFont typeface="Wingdings" pitchFamily="2" charset="2"/>
              <a:buChar char="§"/>
            </a:pPr>
            <a:r>
              <a:rPr lang="en-US" dirty="0" smtClean="0"/>
              <a:t> To date conducted 28 OMS visits, including</a:t>
            </a:r>
            <a:r>
              <a:rPr lang="en-US" baseline="0" dirty="0" smtClean="0"/>
              <a:t> in the theme of food science at Guelph-associated with the food network</a:t>
            </a:r>
            <a:r>
              <a:rPr lang="en-CA" dirty="0" smtClean="0"/>
              <a:t> </a:t>
            </a:r>
          </a:p>
          <a:p>
            <a:pPr>
              <a:spcBef>
                <a:spcPct val="50000"/>
              </a:spcBef>
              <a:buFont typeface="Wingdings" pitchFamily="2" charset="2"/>
              <a:buChar char="§"/>
            </a:pPr>
            <a:r>
              <a:rPr lang="en-CA" dirty="0" smtClean="0"/>
              <a:t>The </a:t>
            </a:r>
            <a:r>
              <a:rPr lang="en-CA" dirty="0" err="1" smtClean="0"/>
              <a:t>Plateform</a:t>
            </a:r>
            <a:r>
              <a:rPr lang="en-CA" dirty="0" smtClean="0"/>
              <a:t> OMS</a:t>
            </a:r>
            <a:r>
              <a:rPr lang="en-CA" baseline="0" dirty="0" smtClean="0"/>
              <a:t> will be looking at Canadian knowledge Research Network.</a:t>
            </a:r>
            <a:endParaRPr lang="en-CA" dirty="0" smtClean="0"/>
          </a:p>
          <a:p>
            <a:pPr>
              <a:spcBef>
                <a:spcPct val="50000"/>
              </a:spcBef>
              <a:buFont typeface="Wingdings" pitchFamily="2" charset="2"/>
              <a:buChar char="§"/>
            </a:pPr>
            <a:r>
              <a:rPr lang="en-CA" dirty="0" smtClean="0"/>
              <a:t> Through</a:t>
            </a:r>
            <a:r>
              <a:rPr lang="en-CA" baseline="0" dirty="0" smtClean="0"/>
              <a:t> the Socio-economic Impact assessment we are looking at imaging technologies associated with networks</a:t>
            </a:r>
            <a:endParaRPr lang="en-CA" dirty="0" smtClean="0"/>
          </a:p>
          <a:p>
            <a:pPr>
              <a:spcBef>
                <a:spcPct val="45000"/>
              </a:spcBef>
            </a:pPr>
            <a:endParaRPr lang="en-CA" dirty="0" smtClean="0"/>
          </a:p>
          <a:p>
            <a:pPr>
              <a:spcBef>
                <a:spcPct val="45000"/>
              </a:spcBef>
            </a:pPr>
            <a:endParaRPr lang="en-US" dirty="0" smtClean="0"/>
          </a:p>
          <a:p>
            <a:pPr>
              <a:spcBef>
                <a:spcPct val="45000"/>
              </a:spcBef>
            </a:pPr>
            <a:r>
              <a:rPr lang="en-US" dirty="0" smtClean="0"/>
              <a:t>SEIA</a:t>
            </a:r>
          </a:p>
          <a:p>
            <a:pPr>
              <a:spcBef>
                <a:spcPct val="45000"/>
              </a:spcBef>
            </a:pPr>
            <a:r>
              <a:rPr lang="en-US" dirty="0" smtClean="0"/>
              <a:t>POMS</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64461D-A800-49D5-A436-0712156537ED}" type="slidenum">
              <a:rPr lang="en-US" smtClean="0"/>
              <a:pPr eaLnBrk="1" hangingPunct="1"/>
              <a:t>4</a:t>
            </a:fld>
            <a:endParaRPr lang="en-US" smtClean="0"/>
          </a:p>
        </p:txBody>
      </p:sp>
      <p:sp>
        <p:nvSpPr>
          <p:cNvPr id="4301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0" y="4396154"/>
            <a:ext cx="5486400" cy="4255772"/>
          </a:xfrm>
        </p:spPr>
        <p:txBody>
          <a:bodyPr/>
          <a:lstStyle/>
          <a:p>
            <a:r>
              <a:rPr lang="en-CA" sz="1200" u="sng" kern="1200" dirty="0" smtClean="0">
                <a:solidFill>
                  <a:schemeClr val="tx1"/>
                </a:solidFill>
                <a:effectLst/>
                <a:latin typeface="Arial" pitchFamily="34" charset="0"/>
                <a:ea typeface="+mn-ea"/>
                <a:cs typeface="+mn-cs"/>
              </a:rPr>
              <a:t>Notes:</a:t>
            </a:r>
            <a:endParaRPr lang="en-CA" sz="1200" kern="1200" dirty="0" smtClean="0">
              <a:solidFill>
                <a:schemeClr val="tx1"/>
              </a:solidFill>
              <a:effectLst/>
              <a:latin typeface="Arial" pitchFamily="34" charset="0"/>
              <a:ea typeface="+mn-ea"/>
              <a:cs typeface="+mn-cs"/>
            </a:endParaRPr>
          </a:p>
          <a:p>
            <a:pPr lvl="0"/>
            <a:r>
              <a:rPr lang="en-CA" sz="1200" b="1" kern="1200" dirty="0" smtClean="0">
                <a:solidFill>
                  <a:schemeClr val="tx1"/>
                </a:solidFill>
                <a:effectLst/>
                <a:latin typeface="Arial" pitchFamily="34" charset="0"/>
                <a:ea typeface="+mn-ea"/>
                <a:cs typeface="+mn-cs"/>
              </a:rPr>
              <a:t>Respond to increasing demands and needs from the CFI Board and management, as well as other stakeholders</a:t>
            </a:r>
          </a:p>
          <a:p>
            <a:r>
              <a:rPr lang="en-CA" sz="1200" kern="1200" dirty="0" smtClean="0">
                <a:solidFill>
                  <a:schemeClr val="tx1"/>
                </a:solidFill>
                <a:effectLst/>
                <a:latin typeface="Arial" pitchFamily="34" charset="0"/>
                <a:ea typeface="+mn-ea"/>
                <a:cs typeface="+mn-cs"/>
              </a:rPr>
              <a:t>Increased government expenditures on research and development as well as growing interest of policymakers to maximize the social and economic returns of these investments have been accompanied by a growing insistence on demonstrating the value of publicly funded research for accountability reasons. </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The CFI Board, management and stakeholders have recognized this trend and called for greater learning and evidence relative to the “impacts” of the CFI investments.</a:t>
            </a:r>
          </a:p>
          <a:p>
            <a:r>
              <a:rPr lang="en-CA" sz="1200" kern="1200" dirty="0" smtClean="0">
                <a:solidFill>
                  <a:schemeClr val="tx1"/>
                </a:solidFill>
                <a:effectLst/>
                <a:latin typeface="Arial" pitchFamily="34" charset="0"/>
                <a:ea typeface="+mn-ea"/>
                <a:cs typeface="+mn-cs"/>
              </a:rPr>
              <a:t> </a:t>
            </a:r>
          </a:p>
          <a:p>
            <a:pPr lvl="0"/>
            <a:r>
              <a:rPr lang="en-CA" sz="1200" b="1" kern="1200" dirty="0" smtClean="0">
                <a:solidFill>
                  <a:schemeClr val="tx1"/>
                </a:solidFill>
                <a:effectLst/>
                <a:latin typeface="Arial" pitchFamily="34" charset="0"/>
                <a:ea typeface="+mn-ea"/>
                <a:cs typeface="+mn-cs"/>
              </a:rPr>
              <a:t>Need for a more inclusive approach to measure the CFI’s progress against its wider objectives</a:t>
            </a:r>
          </a:p>
          <a:p>
            <a:r>
              <a:rPr lang="en-CA" sz="1200" kern="1200" dirty="0" smtClean="0">
                <a:solidFill>
                  <a:schemeClr val="tx1"/>
                </a:solidFill>
                <a:effectLst/>
                <a:latin typeface="Arial" pitchFamily="34" charset="0"/>
                <a:ea typeface="+mn-ea"/>
                <a:cs typeface="+mn-cs"/>
              </a:rPr>
              <a:t> </a:t>
            </a:r>
          </a:p>
          <a:p>
            <a:pPr lvl="0"/>
            <a:r>
              <a:rPr lang="en-CA" sz="1200" kern="1200" dirty="0" smtClean="0">
                <a:solidFill>
                  <a:schemeClr val="tx1"/>
                </a:solidFill>
                <a:effectLst/>
                <a:latin typeface="Arial" pitchFamily="34" charset="0"/>
                <a:ea typeface="+mn-ea"/>
                <a:cs typeface="+mn-cs"/>
              </a:rPr>
              <a:t>Efforts toward promoting and measuring impacts of publicly funded research required a shift to more comprehensive and meaningful measurement of results. Not only should measuring the outcomes of research take some of the </a:t>
            </a:r>
            <a:r>
              <a:rPr lang="en-CA" sz="1200" i="1" kern="1200" dirty="0" smtClean="0">
                <a:solidFill>
                  <a:schemeClr val="tx1"/>
                </a:solidFill>
                <a:effectLst/>
                <a:latin typeface="Arial" pitchFamily="34" charset="0"/>
                <a:ea typeface="+mn-ea"/>
                <a:cs typeface="+mn-cs"/>
              </a:rPr>
              <a:t>focus away from outputs but it should include capturing the broad social and economic impacts of research.</a:t>
            </a:r>
          </a:p>
          <a:p>
            <a:r>
              <a:rPr lang="en-CA" sz="1200" kern="1200" dirty="0" smtClean="0">
                <a:solidFill>
                  <a:schemeClr val="tx1"/>
                </a:solidFill>
                <a:effectLst/>
                <a:latin typeface="Arial" pitchFamily="34" charset="0"/>
                <a:ea typeface="+mn-ea"/>
                <a:cs typeface="+mn-cs"/>
              </a:rPr>
              <a:t> </a:t>
            </a:r>
          </a:p>
          <a:p>
            <a:pPr lvl="0"/>
            <a:r>
              <a:rPr lang="en-CA" sz="1200" kern="1200" dirty="0" smtClean="0">
                <a:solidFill>
                  <a:schemeClr val="tx1"/>
                </a:solidFill>
                <a:effectLst/>
                <a:latin typeface="Arial" pitchFamily="34" charset="0"/>
                <a:ea typeface="+mn-ea"/>
                <a:cs typeface="+mn-cs"/>
              </a:rPr>
              <a:t>The research landscape is complex and multi-</a:t>
            </a:r>
            <a:r>
              <a:rPr lang="en-CA" sz="1200" kern="1200" dirty="0" err="1" smtClean="0">
                <a:solidFill>
                  <a:schemeClr val="tx1"/>
                </a:solidFill>
                <a:effectLst/>
                <a:latin typeface="Arial" pitchFamily="34" charset="0"/>
                <a:ea typeface="+mn-ea"/>
                <a:cs typeface="+mn-cs"/>
              </a:rPr>
              <a:t>actored</a:t>
            </a:r>
            <a:r>
              <a:rPr lang="en-CA" sz="1200" kern="1200" dirty="0" smtClean="0">
                <a:solidFill>
                  <a:schemeClr val="tx1"/>
                </a:solidFill>
                <a:effectLst/>
                <a:latin typeface="Arial" pitchFamily="34" charset="0"/>
                <a:ea typeface="+mn-ea"/>
                <a:cs typeface="+mn-cs"/>
              </a:rPr>
              <a:t> (multi/inter-</a:t>
            </a:r>
            <a:r>
              <a:rPr lang="en-CA" sz="1200" kern="1200" dirty="0" err="1" smtClean="0">
                <a:solidFill>
                  <a:schemeClr val="tx1"/>
                </a:solidFill>
                <a:effectLst/>
                <a:latin typeface="Arial" pitchFamily="34" charset="0"/>
                <a:ea typeface="+mn-ea"/>
                <a:cs typeface="+mn-cs"/>
              </a:rPr>
              <a:t>disciplinarity</a:t>
            </a:r>
            <a:r>
              <a:rPr lang="en-CA" sz="1200" kern="1200" dirty="0" smtClean="0">
                <a:solidFill>
                  <a:schemeClr val="tx1"/>
                </a:solidFill>
                <a:effectLst/>
                <a:latin typeface="Arial" pitchFamily="34" charset="0"/>
                <a:ea typeface="+mn-ea"/>
                <a:cs typeface="+mn-cs"/>
              </a:rPr>
              <a:t>, globalization). Moreover, annual project progress reports (PPR) are of limited value to measure long-term outcomes and socio-economic impacts (and CFI strategic objectives that relate to them). A tailored approach that is better suited to deal with the complexities of the S&amp;T and innovation processes is needed.</a:t>
            </a:r>
          </a:p>
          <a:p>
            <a:r>
              <a:rPr lang="en-CA" sz="1200" kern="1200" dirty="0" smtClean="0">
                <a:solidFill>
                  <a:schemeClr val="tx1"/>
                </a:solidFill>
                <a:effectLst/>
                <a:latin typeface="Arial" pitchFamily="34" charset="0"/>
                <a:ea typeface="+mn-ea"/>
                <a:cs typeface="+mn-cs"/>
              </a:rPr>
              <a:t> </a:t>
            </a:r>
          </a:p>
          <a:p>
            <a:pPr lvl="0"/>
            <a:r>
              <a:rPr lang="en-CA" sz="1200" b="1" kern="1200" dirty="0" smtClean="0">
                <a:solidFill>
                  <a:schemeClr val="tx1"/>
                </a:solidFill>
                <a:effectLst/>
                <a:latin typeface="Arial" pitchFamily="34" charset="0"/>
                <a:ea typeface="+mn-ea"/>
                <a:cs typeface="+mn-cs"/>
              </a:rPr>
              <a:t>Get a wider understanding of the impact of CFI investments at the institutional and national levels</a:t>
            </a:r>
          </a:p>
          <a:p>
            <a:r>
              <a:rPr lang="en-CA" sz="1200" kern="1200" dirty="0" smtClean="0">
                <a:solidFill>
                  <a:schemeClr val="tx1"/>
                </a:solidFill>
                <a:effectLst/>
                <a:latin typeface="Arial" pitchFamily="34" charset="0"/>
                <a:ea typeface="+mn-ea"/>
                <a:cs typeface="+mn-cs"/>
              </a:rPr>
              <a:t>Strive for a more holistic performance assessment that not only better demonstrates the value of research investments but also returns learning dividends to CFI.  </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Infrastructure investments are generally not done in isolation; CFI is one of many actors in the public funding of research and CFI investments are to be in line with strategic objectives of the institution. Accordingly, the CFI must:</a:t>
            </a:r>
          </a:p>
          <a:p>
            <a:pPr lvl="0"/>
            <a:r>
              <a:rPr lang="en-CA" sz="1200" kern="1200" dirty="0" smtClean="0">
                <a:solidFill>
                  <a:schemeClr val="tx1"/>
                </a:solidFill>
                <a:effectLst/>
                <a:latin typeface="Arial" pitchFamily="34" charset="0"/>
                <a:ea typeface="+mn-ea"/>
                <a:cs typeface="+mn-cs"/>
              </a:rPr>
              <a:t>Better understand it’s contribution to outcomes (including capacity building at the institutional and national levels) as opposed to what can be attributed to CFI;</a:t>
            </a:r>
          </a:p>
          <a:p>
            <a:pPr lvl="0"/>
            <a:r>
              <a:rPr lang="en-CA" sz="1200" kern="1200" dirty="0" smtClean="0">
                <a:solidFill>
                  <a:schemeClr val="tx1"/>
                </a:solidFill>
                <a:effectLst/>
                <a:latin typeface="Arial" pitchFamily="34" charset="0"/>
                <a:ea typeface="+mn-ea"/>
                <a:cs typeface="+mn-cs"/>
              </a:rPr>
              <a:t>Assess the significance of the relationships between strategic goals, funded projects, and outcomes.</a:t>
            </a:r>
            <a:endParaRPr lang="en-CA" sz="1200" kern="1200" dirty="0">
              <a:solidFill>
                <a:schemeClr val="tx1"/>
              </a:solidFill>
              <a:effectLst/>
              <a:latin typeface="Arial"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D3767C-DEEA-45E7-8982-1FFFF7975813}" type="slidenum">
              <a:rPr lang="en-US" smtClean="0"/>
              <a:pPr eaLnBrk="1" hangingPunct="1"/>
              <a:t>5</a:t>
            </a:fld>
            <a:endParaRPr lang="en-US" smtClean="0"/>
          </a:p>
        </p:txBody>
      </p:sp>
      <p:sp>
        <p:nvSpPr>
          <p:cNvPr id="40963"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kern="1200" dirty="0" smtClean="0">
                <a:solidFill>
                  <a:schemeClr val="tx1"/>
                </a:solidFill>
                <a:effectLst/>
                <a:latin typeface="Arial" pitchFamily="34" charset="0"/>
                <a:ea typeface="+mn-ea"/>
                <a:cs typeface="+mn-cs"/>
              </a:rPr>
              <a:t>The CFI has pioneered a novel methodology designed to capture the full range of impacts that result from its investments and those of its partners.</a:t>
            </a:r>
            <a:r>
              <a:rPr lang="en-CA" sz="1000" b="1" kern="1200" dirty="0" smtClean="0">
                <a:solidFill>
                  <a:schemeClr val="tx1"/>
                </a:solidFill>
                <a:effectLst/>
                <a:latin typeface="Arial" pitchFamily="34" charset="0"/>
                <a:ea typeface="+mn-ea"/>
                <a:cs typeface="+mn-cs"/>
              </a:rPr>
              <a:t> driven by what is meaningful in terms of outcomes, not what is measurable</a:t>
            </a:r>
            <a:r>
              <a:rPr lang="en-CA" sz="1000" kern="1200" dirty="0" smtClean="0">
                <a:solidFill>
                  <a:schemeClr val="tx1"/>
                </a:solidFill>
                <a:effectLst/>
                <a:latin typeface="Arial" pitchFamily="34" charset="0"/>
                <a:ea typeface="+mn-ea"/>
                <a:cs typeface="+mn-cs"/>
              </a:rPr>
              <a:t>” (Boaz et al. 2009, 267)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000" kern="1200" dirty="0" smtClean="0">
              <a:solidFill>
                <a:schemeClr val="tx1"/>
              </a:solidFill>
              <a:effectLst/>
              <a:latin typeface="Arial" pitchFamily="34" charset="0"/>
              <a:ea typeface="+mn-ea"/>
              <a:cs typeface="+mn-cs"/>
            </a:endParaRPr>
          </a:p>
          <a:p>
            <a:r>
              <a:rPr lang="en-CA" sz="1000" b="1" kern="1200" dirty="0" smtClean="0">
                <a:solidFill>
                  <a:schemeClr val="tx1"/>
                </a:solidFill>
                <a:effectLst/>
                <a:latin typeface="Arial" pitchFamily="34" charset="0"/>
                <a:ea typeface="+mn-ea"/>
                <a:cs typeface="+mn-cs"/>
              </a:rPr>
              <a:t>Unit of analysis: </a:t>
            </a:r>
            <a:r>
              <a:rPr lang="en-CA" sz="1000" kern="1200" dirty="0" smtClean="0">
                <a:solidFill>
                  <a:schemeClr val="tx1"/>
                </a:solidFill>
                <a:effectLst/>
                <a:latin typeface="Arial" pitchFamily="34" charset="0"/>
                <a:ea typeface="+mn-ea"/>
                <a:cs typeface="+mn-cs"/>
              </a:rPr>
              <a:t>A theme approach was chosen rather than a project-based approach because it is more suitable to obtain a more holistic view and gain a greater understanding of the impacts of CFI funded infrastructure on an institution as a whole or even on the community it is a part of. (</a:t>
            </a:r>
            <a:r>
              <a:rPr lang="fr-CA" sz="1000" dirty="0" smtClean="0"/>
              <a:t>The </a:t>
            </a:r>
            <a:r>
              <a:rPr lang="fr-CA" sz="1000" dirty="0" err="1" smtClean="0"/>
              <a:t>theme</a:t>
            </a:r>
            <a:r>
              <a:rPr lang="fr-CA" sz="1000" dirty="0" smtClean="0"/>
              <a:t> </a:t>
            </a:r>
            <a:r>
              <a:rPr lang="fr-CA" sz="1000" dirty="0" err="1" smtClean="0"/>
              <a:t>is</a:t>
            </a:r>
            <a:r>
              <a:rPr lang="fr-CA" sz="1000" dirty="0" smtClean="0"/>
              <a:t> </a:t>
            </a:r>
            <a:r>
              <a:rPr lang="fr-CA" sz="1000" dirty="0" err="1" smtClean="0"/>
              <a:t>defined</a:t>
            </a:r>
            <a:r>
              <a:rPr lang="fr-CA" sz="1000" dirty="0" smtClean="0"/>
              <a:t> as a </a:t>
            </a:r>
            <a:r>
              <a:rPr lang="fr-CA" sz="1000" dirty="0" err="1" smtClean="0"/>
              <a:t>grouping</a:t>
            </a:r>
            <a:r>
              <a:rPr lang="fr-CA" sz="1000" dirty="0" smtClean="0"/>
              <a:t> of </a:t>
            </a:r>
            <a:r>
              <a:rPr lang="fr-CA" sz="1000" dirty="0" err="1" smtClean="0"/>
              <a:t>projects</a:t>
            </a:r>
            <a:r>
              <a:rPr lang="fr-CA" sz="1000" dirty="0" smtClean="0"/>
              <a:t> </a:t>
            </a:r>
            <a:r>
              <a:rPr lang="fr-CA" sz="1000" dirty="0" err="1" smtClean="0"/>
              <a:t>unified</a:t>
            </a:r>
            <a:r>
              <a:rPr lang="fr-CA" sz="1000" dirty="0" smtClean="0"/>
              <a:t> by a </a:t>
            </a:r>
            <a:r>
              <a:rPr lang="fr-CA" sz="1000" dirty="0" err="1" smtClean="0"/>
              <a:t>field</a:t>
            </a:r>
            <a:r>
              <a:rPr lang="fr-CA" sz="1000" dirty="0" smtClean="0"/>
              <a:t> of application or </a:t>
            </a:r>
            <a:r>
              <a:rPr lang="fr-CA" sz="1000" dirty="0" err="1" smtClean="0"/>
              <a:t>common</a:t>
            </a:r>
            <a:r>
              <a:rPr lang="fr-CA" sz="1000" dirty="0" smtClean="0"/>
              <a:t> </a:t>
            </a:r>
            <a:r>
              <a:rPr lang="fr-CA" sz="1000" dirty="0" err="1" smtClean="0"/>
              <a:t>scientific</a:t>
            </a:r>
            <a:r>
              <a:rPr lang="fr-CA" sz="1000" dirty="0" smtClean="0"/>
              <a:t> objectives.) </a:t>
            </a:r>
            <a:r>
              <a:rPr lang="en-CA" sz="1000" dirty="0" smtClean="0"/>
              <a:t>The selection of a theme for an OMS visit is made jointly by the CFI and the participating institutions. </a:t>
            </a:r>
          </a:p>
          <a:p>
            <a:pPr>
              <a:lnSpc>
                <a:spcPct val="80000"/>
              </a:lnSpc>
              <a:spcBef>
                <a:spcPct val="45000"/>
              </a:spcBef>
            </a:pPr>
            <a:endParaRPr lang="en-CA" sz="1000" dirty="0" smtClean="0"/>
          </a:p>
          <a:p>
            <a:pPr marL="0" marR="0" indent="0" algn="l" defTabSz="914400" rtl="0" eaLnBrk="0" fontAlgn="base" latinLnBrk="0" hangingPunct="0">
              <a:lnSpc>
                <a:spcPct val="80000"/>
              </a:lnSpc>
              <a:spcBef>
                <a:spcPct val="45000"/>
              </a:spcBef>
              <a:spcAft>
                <a:spcPct val="0"/>
              </a:spcAft>
              <a:buClrTx/>
              <a:buSzTx/>
              <a:buFontTx/>
              <a:buNone/>
              <a:tabLst/>
              <a:defRPr/>
            </a:pPr>
            <a:r>
              <a:rPr lang="en-CA" sz="1000" b="1" dirty="0" smtClean="0"/>
              <a:t>Method:</a:t>
            </a:r>
            <a:r>
              <a:rPr lang="en-CA" sz="1000" dirty="0" smtClean="0"/>
              <a:t> A modified case study approach was chosen because the CFI funds research infrastructure in all disciplines, the projects are of different sizes and amounts etc. </a:t>
            </a:r>
            <a:r>
              <a:rPr lang="en-CA" sz="1000" kern="1200" dirty="0" smtClean="0">
                <a:solidFill>
                  <a:schemeClr val="tx1"/>
                </a:solidFill>
                <a:effectLst/>
                <a:latin typeface="Arial" pitchFamily="34" charset="0"/>
                <a:ea typeface="+mn-ea"/>
                <a:cs typeface="+mn-cs"/>
              </a:rPr>
              <a:t>The OMS methodology allows for collecting evidence and reporting outcomes that traditional indicators such as publication and patent numbers can not readily depict including the broader socio-economic impacts that are less tangible and more difficult to capture.  </a:t>
            </a:r>
          </a:p>
          <a:p>
            <a:pPr>
              <a:lnSpc>
                <a:spcPct val="80000"/>
              </a:lnSpc>
              <a:spcBef>
                <a:spcPct val="45000"/>
              </a:spcBef>
            </a:pPr>
            <a:endParaRPr lang="en-CA" sz="1000" dirty="0" smtClean="0"/>
          </a:p>
          <a:p>
            <a:pPr>
              <a:lnSpc>
                <a:spcPct val="80000"/>
              </a:lnSpc>
              <a:spcBef>
                <a:spcPct val="45000"/>
              </a:spcBef>
            </a:pPr>
            <a:r>
              <a:rPr lang="en-US" sz="1000" b="1" dirty="0" smtClean="0"/>
              <a:t>Validation:</a:t>
            </a:r>
            <a:r>
              <a:rPr lang="en-US" sz="1000" dirty="0" smtClean="0"/>
              <a:t> Experts meet institutional representatives at 1.5 day visit where the can question the institution on the reported data. </a:t>
            </a:r>
            <a:r>
              <a:rPr lang="en-CA" sz="1000" dirty="0" smtClean="0"/>
              <a:t>Expert Panel assess the degree to which the CFI infrastructure is a critical contributing factor.  The unintended</a:t>
            </a:r>
            <a:r>
              <a:rPr lang="en-CA" sz="1000" baseline="0" dirty="0" smtClean="0"/>
              <a:t> effect has been good PR for Canadian science.</a:t>
            </a:r>
            <a:endParaRPr lang="en-CA" sz="1000" dirty="0" smtClean="0"/>
          </a:p>
          <a:p>
            <a:pPr>
              <a:lnSpc>
                <a:spcPct val="80000"/>
              </a:lnSpc>
              <a:spcBef>
                <a:spcPct val="45000"/>
              </a:spcBef>
            </a:pPr>
            <a:endParaRPr lang="en-CA" sz="1000" dirty="0" smtClean="0"/>
          </a:p>
          <a:p>
            <a:pPr marL="0" marR="0" indent="0" algn="l" defTabSz="914400" rtl="0" eaLnBrk="0" fontAlgn="base" latinLnBrk="0" hangingPunct="0">
              <a:lnSpc>
                <a:spcPct val="80000"/>
              </a:lnSpc>
              <a:spcBef>
                <a:spcPct val="30000"/>
              </a:spcBef>
              <a:spcAft>
                <a:spcPct val="0"/>
              </a:spcAft>
              <a:buClrTx/>
              <a:buSzTx/>
              <a:buFontTx/>
              <a:buNone/>
              <a:tabLst/>
              <a:defRPr/>
            </a:pPr>
            <a:r>
              <a:rPr lang="en-CA" sz="1000" b="1" dirty="0" smtClean="0"/>
              <a:t>Strengths</a:t>
            </a:r>
            <a:r>
              <a:rPr lang="en-CA" sz="1000" dirty="0" smtClean="0"/>
              <a:t>: The OMS combines positive attributes of other methods (i.e. before/after, longitudinal data), </a:t>
            </a:r>
            <a:r>
              <a:rPr lang="en-CA" sz="1000" kern="1200" dirty="0" smtClean="0">
                <a:solidFill>
                  <a:schemeClr val="tx1"/>
                </a:solidFill>
                <a:effectLst/>
                <a:latin typeface="Arial" pitchFamily="34" charset="0"/>
                <a:ea typeface="+mn-ea"/>
                <a:cs typeface="+mn-cs"/>
              </a:rPr>
              <a:t>Qualitative analysis is complemented or triangulated with the use of quantitative measures such as performance indicators, and </a:t>
            </a:r>
            <a:r>
              <a:rPr lang="en-CA" sz="1000" kern="1200" dirty="0" err="1" smtClean="0">
                <a:solidFill>
                  <a:schemeClr val="tx1"/>
                </a:solidFill>
                <a:effectLst/>
                <a:latin typeface="Arial" pitchFamily="34" charset="0"/>
                <a:ea typeface="+mn-ea"/>
                <a:cs typeface="+mn-cs"/>
              </a:rPr>
              <a:t>bibliometric</a:t>
            </a:r>
            <a:r>
              <a:rPr lang="en-CA" sz="1000" kern="1200" dirty="0" smtClean="0">
                <a:solidFill>
                  <a:schemeClr val="tx1"/>
                </a:solidFill>
                <a:effectLst/>
                <a:latin typeface="Arial" pitchFamily="34" charset="0"/>
                <a:ea typeface="+mn-ea"/>
                <a:cs typeface="+mn-cs"/>
              </a:rPr>
              <a:t> data.</a:t>
            </a:r>
          </a:p>
          <a:p>
            <a:pPr marL="0" marR="0" indent="0" algn="l" defTabSz="914400" rtl="0" eaLnBrk="0" fontAlgn="base" latinLnBrk="0" hangingPunct="0">
              <a:lnSpc>
                <a:spcPct val="80000"/>
              </a:lnSpc>
              <a:spcBef>
                <a:spcPct val="30000"/>
              </a:spcBef>
              <a:spcAft>
                <a:spcPct val="0"/>
              </a:spcAft>
              <a:buClrTx/>
              <a:buSzTx/>
              <a:buFontTx/>
              <a:buNone/>
              <a:tabLst/>
              <a:defRPr/>
            </a:pPr>
            <a:r>
              <a:rPr lang="en-CA" sz="1000" dirty="0" smtClean="0"/>
              <a:t>Provides ability to detect unexpected mechanisms or outcomes through its open format Q&amp;A; and enables us to identify success stories. We invite partners.</a:t>
            </a:r>
            <a:r>
              <a:rPr lang="en-CA" sz="1000" baseline="0" dirty="0" smtClean="0"/>
              <a:t> We</a:t>
            </a:r>
            <a:r>
              <a:rPr lang="en-CA" sz="1000" dirty="0" smtClean="0"/>
              <a:t> prepare a summary report</a:t>
            </a:r>
            <a:r>
              <a:rPr lang="en-CA" sz="1000" baseline="0" dirty="0" smtClean="0"/>
              <a:t> and </a:t>
            </a:r>
            <a:r>
              <a:rPr lang="en-CA" sz="1000" baseline="0" dirty="0" err="1" smtClean="0"/>
              <a:t>dashcard</a:t>
            </a:r>
            <a:r>
              <a:rPr lang="en-CA" sz="1000" baseline="0" dirty="0" smtClean="0"/>
              <a:t> for our board of directors.</a:t>
            </a:r>
          </a:p>
          <a:p>
            <a:pPr>
              <a:lnSpc>
                <a:spcPct val="80000"/>
              </a:lnSpc>
            </a:pPr>
            <a:endParaRPr lang="en-CA" sz="1000" baseline="0" dirty="0" smtClean="0"/>
          </a:p>
          <a:p>
            <a:pPr>
              <a:lnSpc>
                <a:spcPct val="80000"/>
              </a:lnSpc>
            </a:pPr>
            <a:r>
              <a:rPr lang="en-CA" sz="1000" b="1" i="1" baseline="0" dirty="0" smtClean="0"/>
              <a:t>Challenges</a:t>
            </a:r>
            <a:endParaRPr lang="en-CA" sz="1000" b="1" i="1" dirty="0" smtClean="0"/>
          </a:p>
          <a:p>
            <a:pPr>
              <a:lnSpc>
                <a:spcPct val="80000"/>
              </a:lnSpc>
            </a:pPr>
            <a:endParaRPr lang="en-CA" sz="1000" b="1" dirty="0" smtClean="0"/>
          </a:p>
          <a:p>
            <a:pPr>
              <a:lnSpc>
                <a:spcPct val="80000"/>
              </a:lnSpc>
            </a:pPr>
            <a:r>
              <a:rPr lang="en-CA" sz="1000" b="1" dirty="0" smtClean="0"/>
              <a:t>Burden:</a:t>
            </a:r>
            <a:r>
              <a:rPr lang="en-CA" sz="1000" dirty="0" smtClean="0"/>
              <a:t> The OMS puts a heavy burden on institutions. Institutions</a:t>
            </a:r>
            <a:r>
              <a:rPr lang="en-CA" sz="1000" baseline="0" dirty="0" smtClean="0"/>
              <a:t> do not collect all required data (where are the students) and the OMS does not fit the natural academic structure of departments.</a:t>
            </a:r>
            <a:r>
              <a:rPr lang="en-CA" sz="1000" dirty="0" smtClean="0"/>
              <a:t> </a:t>
            </a:r>
          </a:p>
          <a:p>
            <a:pPr>
              <a:lnSpc>
                <a:spcPct val="80000"/>
              </a:lnSpc>
            </a:pPr>
            <a:endParaRPr lang="en-CA" sz="1000" dirty="0" smtClean="0"/>
          </a:p>
          <a:p>
            <a:pPr>
              <a:lnSpc>
                <a:spcPct val="80000"/>
              </a:lnSpc>
            </a:pPr>
            <a:r>
              <a:rPr lang="en-US" sz="1000" b="1" dirty="0" smtClean="0"/>
              <a:t>Generalization of data:</a:t>
            </a:r>
            <a:r>
              <a:rPr lang="en-US" sz="1000" dirty="0" smtClean="0"/>
              <a:t> We are collecting great information on individual institutions but find it difficult to talk about the overall CFI investment in institutions across Canada.</a:t>
            </a:r>
          </a:p>
          <a:p>
            <a:pPr>
              <a:lnSpc>
                <a:spcPct val="80000"/>
              </a:lnSpc>
            </a:pPr>
            <a:endParaRPr lang="en-US" sz="1000" dirty="0" smtClean="0"/>
          </a:p>
          <a:p>
            <a:pPr>
              <a:lnSpc>
                <a:spcPct val="80000"/>
              </a:lnSpc>
            </a:pPr>
            <a:r>
              <a:rPr lang="en-US" sz="1000" b="1" dirty="0" smtClean="0"/>
              <a:t>Attribution:</a:t>
            </a:r>
            <a:r>
              <a:rPr lang="en-US" sz="1000" dirty="0" smtClean="0"/>
              <a:t> CFI typically just funds 40% of infrastructure and is only one of many contributors to the research outcomes. This is the reason we invite the federal granting councils and the provinces to our visits.</a:t>
            </a:r>
          </a:p>
          <a:p>
            <a:pPr>
              <a:lnSpc>
                <a:spcPct val="80000"/>
              </a:lnSpc>
            </a:pPr>
            <a:endParaRPr lang="en-US" sz="1000" dirty="0" smtClean="0"/>
          </a:p>
          <a:p>
            <a:pPr>
              <a:lnSpc>
                <a:spcPct val="80000"/>
              </a:lnSpc>
            </a:pPr>
            <a:r>
              <a:rPr lang="en-US" sz="1000" b="1" dirty="0" smtClean="0"/>
              <a:t>R&amp;D time lag</a:t>
            </a:r>
            <a:r>
              <a:rPr lang="en-US" sz="1000" dirty="0" smtClean="0"/>
              <a:t> : Research shows that the time lag on achieving benefits from research will often extend beyond the 10-year period of our OMS studies. Very large infrastructure takes more than 5 years just to become fully operational.</a:t>
            </a:r>
            <a:r>
              <a:rPr lang="en-CA" sz="1000" dirty="0" smtClean="0"/>
              <a:t/>
            </a:r>
            <a:br>
              <a:rPr lang="en-CA" sz="1000" dirty="0" smtClean="0"/>
            </a:br>
            <a:endParaRPr lang="en-CA" sz="1000" dirty="0" smtClean="0"/>
          </a:p>
          <a:p>
            <a:pPr eaLnBrk="1" hangingPunct="1">
              <a:lnSpc>
                <a:spcPct val="80000"/>
              </a:lnSpc>
              <a:buFontTx/>
              <a:buNone/>
              <a:defRPr/>
            </a:pPr>
            <a:endParaRPr lang="en-CA" sz="1000" dirty="0" smtClean="0"/>
          </a:p>
          <a:p>
            <a:pPr eaLnBrk="1" hangingPunct="1">
              <a:lnSpc>
                <a:spcPct val="80000"/>
              </a:lnSpc>
              <a:buFontTx/>
              <a:buChar char="•"/>
              <a:defRPr/>
            </a:pPr>
            <a:endParaRPr lang="en-CA"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6</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a:spcBef>
                <a:spcPct val="75000"/>
              </a:spcBef>
            </a:pPr>
            <a:r>
              <a:rPr lang="en-CA" dirty="0" smtClean="0"/>
              <a:t>Outcome categories reflect the CFI’s objectives</a:t>
            </a:r>
          </a:p>
          <a:p>
            <a:pPr>
              <a:spcBef>
                <a:spcPct val="75000"/>
              </a:spcBef>
            </a:pPr>
            <a:endParaRPr lang="en-CA" dirty="0" smtClean="0"/>
          </a:p>
          <a:p>
            <a:pPr>
              <a:spcBef>
                <a:spcPct val="75000"/>
              </a:spcBef>
            </a:pPr>
            <a:r>
              <a:rPr lang="en-CA" dirty="0" smtClean="0"/>
              <a:t>We have learned much about our investments</a:t>
            </a:r>
            <a:r>
              <a:rPr lang="en-CA" baseline="0" dirty="0" smtClean="0"/>
              <a:t> through information provided on strategic research planning and innovation. It has been challenging to capture information on the end users but we are going as downstream as possible.</a:t>
            </a:r>
            <a:endParaRPr lang="en-CA" dirty="0" smtClean="0"/>
          </a:p>
          <a:p>
            <a:pPr>
              <a:spcBef>
                <a:spcPct val="75000"/>
              </a:spcBef>
            </a:pPr>
            <a:endParaRPr lang="en-CA" dirty="0" smtClean="0"/>
          </a:p>
          <a:p>
            <a:pPr>
              <a:spcBef>
                <a:spcPct val="75000"/>
              </a:spcBef>
            </a:pPr>
            <a:endParaRPr lang="en-CA" dirty="0" smtClean="0"/>
          </a:p>
          <a:p>
            <a:r>
              <a:rPr lang="en-CA" b="1" dirty="0" smtClean="0"/>
              <a:t>Strategic Research Planning (and the role of the CFI</a:t>
            </a:r>
            <a:r>
              <a:rPr lang="en-CA" dirty="0" smtClean="0"/>
              <a:t>)</a:t>
            </a:r>
            <a:endParaRPr lang="en-US" dirty="0" smtClean="0"/>
          </a:p>
          <a:p>
            <a:pPr marL="1091451" lvl="2" indent="-218290"/>
            <a:r>
              <a:rPr lang="en-CA" dirty="0" smtClean="0"/>
              <a:t>SRP process  -  External influences on SRP  -  External effects of SRP  -  Sharing of infrastructure  -  Complementary investments by institution</a:t>
            </a:r>
            <a:endParaRPr lang="en-US" dirty="0" smtClean="0"/>
          </a:p>
          <a:p>
            <a:r>
              <a:rPr lang="en-CA" b="1" dirty="0" smtClean="0"/>
              <a:t>Research Capacity</a:t>
            </a:r>
            <a:r>
              <a:rPr lang="en-CA" dirty="0" smtClean="0"/>
              <a:t>	</a:t>
            </a:r>
            <a:endParaRPr lang="en-US" dirty="0" smtClean="0"/>
          </a:p>
          <a:p>
            <a:pPr marL="1091451" lvl="2" indent="-218290"/>
            <a:r>
              <a:rPr lang="en-CA" dirty="0" smtClean="0"/>
              <a:t>Investment value of infrastructure  -  Capabilities (technical and operational)  -  Sponsored research funding  -  Critical mass  -  Recruitment and retention  -  Visiting researchers  -  Multi-</a:t>
            </a:r>
            <a:r>
              <a:rPr lang="en-CA" dirty="0" err="1" smtClean="0"/>
              <a:t>disciplinarity</a:t>
            </a:r>
            <a:endParaRPr lang="en-US" dirty="0" smtClean="0"/>
          </a:p>
          <a:p>
            <a:r>
              <a:rPr lang="en-CA" b="1" dirty="0" smtClean="0"/>
              <a:t>Highly-qualified research personnel</a:t>
            </a:r>
            <a:r>
              <a:rPr lang="en-CA" dirty="0" smtClean="0"/>
              <a:t>	</a:t>
            </a:r>
            <a:endParaRPr lang="en-US" dirty="0" smtClean="0"/>
          </a:p>
          <a:p>
            <a:pPr marL="1091451" lvl="2" indent="-218290"/>
            <a:r>
              <a:rPr lang="en-CA" dirty="0" smtClean="0"/>
              <a:t>Number of research trainees  -  Nature of training, quality and relevance  -  Technology and knowledge transfer through HQP</a:t>
            </a:r>
            <a:endParaRPr lang="en-US" dirty="0" smtClean="0"/>
          </a:p>
          <a:p>
            <a:r>
              <a:rPr lang="en-CA" b="1" dirty="0" smtClean="0"/>
              <a:t>Research productivity (intrinsic measures</a:t>
            </a:r>
            <a:r>
              <a:rPr lang="en-CA" dirty="0" smtClean="0"/>
              <a:t>)	</a:t>
            </a:r>
            <a:endParaRPr lang="en-US" dirty="0" smtClean="0"/>
          </a:p>
          <a:p>
            <a:pPr marL="1091451" lvl="2" indent="-218290"/>
            <a:r>
              <a:rPr lang="en-CA" dirty="0" smtClean="0"/>
              <a:t>Competitiveness  -  Research productivity  -  External research linkages  -  External use of infrastructure</a:t>
            </a:r>
            <a:endParaRPr lang="en-US" dirty="0" smtClean="0"/>
          </a:p>
          <a:p>
            <a:r>
              <a:rPr lang="en-CA" b="1" dirty="0" smtClean="0"/>
              <a:t>Innovation/extrinsic benefits</a:t>
            </a:r>
            <a:r>
              <a:rPr lang="en-CA" dirty="0" smtClean="0"/>
              <a:t> 	</a:t>
            </a:r>
            <a:endParaRPr lang="en-US" dirty="0" smtClean="0"/>
          </a:p>
          <a:p>
            <a:pPr marL="1091451" lvl="2" indent="-218290"/>
            <a:r>
              <a:rPr lang="en-CA" dirty="0" smtClean="0"/>
              <a:t>Leverage  -  Type of knowledge/technology transfer  -  Amount of transfer  -  Key innovations, number and importance  -  Evolving clusters  </a:t>
            </a:r>
          </a:p>
          <a:p>
            <a:pPr>
              <a:spcBef>
                <a:spcPct val="80000"/>
              </a:spcBef>
            </a:pPr>
            <a:r>
              <a:rPr lang="en-CA" dirty="0" smtClean="0"/>
              <a:t>EP aims to assess the degree to which the CFI infrastructure is a critical contributing factor.  E.g., the outcomes would not have occurred, or the impact on the extent or rate of evolution of the research within the thematic area.</a:t>
            </a:r>
            <a:endParaRPr lang="fr-CA" sz="1300" dirty="0" smtClean="0"/>
          </a:p>
          <a:p>
            <a:pPr>
              <a:spcBef>
                <a:spcPct val="75000"/>
              </a:spcBef>
            </a:pPr>
            <a:endParaRPr lang="en-CA" dirty="0" smtClean="0"/>
          </a:p>
          <a:p>
            <a:pPr>
              <a:spcBef>
                <a:spcPct val="75000"/>
              </a:spcBef>
            </a:pPr>
            <a:r>
              <a:rPr lang="en-CA" dirty="0" smtClean="0"/>
              <a:t>Indicators were</a:t>
            </a:r>
            <a:r>
              <a:rPr lang="en-CA" b="1" dirty="0" smtClean="0"/>
              <a:t> </a:t>
            </a:r>
            <a:r>
              <a:rPr lang="en-US" dirty="0" smtClean="0"/>
              <a:t>vetted thru pilots and an international review committee. </a:t>
            </a:r>
          </a:p>
          <a:p>
            <a:pPr>
              <a:spcBef>
                <a:spcPct val="75000"/>
              </a:spcBef>
            </a:pPr>
            <a:r>
              <a:rPr lang="en-US" dirty="0" smtClean="0"/>
              <a:t>Indicators allow for both quantitative and qualitative assessments. </a:t>
            </a:r>
          </a:p>
          <a:p>
            <a:pPr>
              <a:spcBef>
                <a:spcPct val="75000"/>
              </a:spcBef>
            </a:pPr>
            <a:r>
              <a:rPr lang="en-CA" dirty="0" smtClean="0"/>
              <a:t>Within each outcome categories 3 to 7 indicators are measured or assessed. Overall, 22 indicators are used.</a:t>
            </a:r>
          </a:p>
          <a:p>
            <a:endParaRPr lang="en-CA" dirty="0" smtClean="0"/>
          </a:p>
          <a:p>
            <a:endParaRPr lang="en-CA" dirty="0" smtClean="0"/>
          </a:p>
          <a:p>
            <a:endParaRPr lang="en-CA" dirty="0" smtClean="0"/>
          </a:p>
          <a:p>
            <a:endParaRPr lang="en-CA" dirty="0" smtClean="0"/>
          </a:p>
          <a:p>
            <a:r>
              <a:rPr lang="en-CA" dirty="0" smtClean="0"/>
              <a:t>SRP- Complementary investment by institutions (human and financial)</a:t>
            </a:r>
          </a:p>
          <a:p>
            <a:endParaRPr lang="en-CA" dirty="0" smtClean="0"/>
          </a:p>
          <a:p>
            <a:r>
              <a:rPr lang="en-CA" dirty="0" smtClean="0"/>
              <a:t>Research Capacity – Capabilities (technical and operational)</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2E2DF6-A0B5-4502-A90E-569439CB5095}" type="slidenum">
              <a:rPr lang="en-US" smtClean="0"/>
              <a:pPr eaLnBrk="1" hangingPunct="1"/>
              <a:t>7</a:t>
            </a:fld>
            <a:endParaRPr lang="en-US" smtClean="0"/>
          </a:p>
        </p:txBody>
      </p:sp>
      <p:sp>
        <p:nvSpPr>
          <p:cNvPr id="41987"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a:buFont typeface="Wingdings" pitchFamily="2" charset="2"/>
              <a:buChar char="§"/>
            </a:pPr>
            <a:r>
              <a:rPr lang="en-US" sz="800" b="1" dirty="0" smtClean="0"/>
              <a:t>Theme EFFECT:</a:t>
            </a:r>
            <a:r>
              <a:rPr lang="en-US" sz="800" dirty="0" smtClean="0"/>
              <a:t> One very important finding of the OMS visits is the collective power of integrating a collection of state-of-the-art equipment in facilities to maximize their use. </a:t>
            </a:r>
          </a:p>
          <a:p>
            <a:pPr>
              <a:buFont typeface="Wingdings" pitchFamily="2" charset="2"/>
              <a:buChar char="§"/>
            </a:pPr>
            <a:endParaRPr lang="en-US" sz="800" dirty="0" smtClean="0"/>
          </a:p>
          <a:p>
            <a:r>
              <a:rPr lang="en-US" sz="800" b="1" dirty="0" smtClean="0"/>
              <a:t>INSTITUTIONAL EFFECT: </a:t>
            </a:r>
            <a:r>
              <a:rPr lang="en-US" sz="1200" kern="1200" dirty="0" smtClean="0">
                <a:solidFill>
                  <a:schemeClr val="tx1"/>
                </a:solidFill>
                <a:effectLst/>
                <a:latin typeface="Arial" pitchFamily="34" charset="0"/>
                <a:ea typeface="+mn-ea"/>
                <a:cs typeface="+mn-cs"/>
              </a:rPr>
              <a:t>the impact of the institution purposely putting in place programs and structures that enhance the potential for positive outcomes – e.g. new undergrad and graduate programs, centers or institutes. </a:t>
            </a:r>
            <a:endParaRPr lang="en-CA" sz="1200" kern="1200" dirty="0" smtClean="0">
              <a:solidFill>
                <a:schemeClr val="tx1"/>
              </a:solidFill>
              <a:effectLst/>
              <a:latin typeface="Arial" pitchFamily="34" charset="0"/>
              <a:ea typeface="+mn-ea"/>
              <a:cs typeface="+mn-cs"/>
            </a:endParaRPr>
          </a:p>
          <a:p>
            <a:r>
              <a:rPr lang="en-US" sz="1200" kern="1200" dirty="0" smtClean="0">
                <a:solidFill>
                  <a:schemeClr val="tx1"/>
                </a:solidFill>
                <a:effectLst/>
                <a:latin typeface="Arial" pitchFamily="34" charset="0"/>
                <a:ea typeface="+mn-ea"/>
                <a:cs typeface="+mn-cs"/>
              </a:rPr>
              <a:t> </a:t>
            </a:r>
            <a:endParaRPr lang="en-CA" sz="1200" kern="1200" dirty="0" smtClean="0">
              <a:solidFill>
                <a:schemeClr val="tx1"/>
              </a:solidFill>
              <a:effectLst/>
              <a:latin typeface="Arial" pitchFamily="34" charset="0"/>
              <a:ea typeface="+mn-ea"/>
              <a:cs typeface="+mn-cs"/>
            </a:endParaRPr>
          </a:p>
          <a:p>
            <a:pPr>
              <a:buFont typeface="Wingdings" pitchFamily="2" charset="2"/>
              <a:buChar char="§"/>
            </a:pPr>
            <a:r>
              <a:rPr lang="en-US" sz="800" b="1" dirty="0" smtClean="0"/>
              <a:t>CLUSTER OR REGIONAL EFFECT</a:t>
            </a:r>
            <a:r>
              <a:rPr lang="en-US" sz="800" dirty="0" smtClean="0"/>
              <a:t>: Institutions that coordinate at the regional level, their research with other academic institutions, federal and provincial organizations, and the private sector, can result in a local/regional ‘clustering’ effect. This may lead to new and enhanced products and services. An example is the pharmaceutical cluster in Montreal.</a:t>
            </a:r>
          </a:p>
          <a:p>
            <a:pPr>
              <a:buFont typeface="Wingdings" pitchFamily="2" charset="2"/>
              <a:buChar char="§"/>
            </a:pPr>
            <a:endParaRPr lang="en-US" sz="800" dirty="0" smtClean="0"/>
          </a:p>
          <a:p>
            <a:r>
              <a:rPr lang="en-CA" sz="1200" u="none" strike="noStrike" kern="1200" dirty="0" smtClean="0">
                <a:solidFill>
                  <a:schemeClr val="tx1"/>
                </a:solidFill>
                <a:effectLst/>
                <a:latin typeface="Arial" pitchFamily="34" charset="0"/>
                <a:ea typeface="+mn-ea"/>
                <a:cs typeface="+mn-cs"/>
              </a:rPr>
              <a:t>In addition: </a:t>
            </a:r>
            <a:endParaRPr lang="en-CA" sz="1200" kern="1200" dirty="0" smtClean="0">
              <a:solidFill>
                <a:schemeClr val="tx1"/>
              </a:solidFill>
              <a:effectLst/>
              <a:latin typeface="Arial" pitchFamily="34" charset="0"/>
              <a:ea typeface="+mn-ea"/>
              <a:cs typeface="+mn-cs"/>
            </a:endParaRP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CFI: better able to report to CFI board of directors, the government of Canada and other key stakeholders.  </a:t>
            </a:r>
          </a:p>
          <a:p>
            <a:pPr lvl="0"/>
            <a:r>
              <a:rPr lang="en-CA" sz="1200" kern="1200" dirty="0" smtClean="0">
                <a:solidFill>
                  <a:schemeClr val="tx1"/>
                </a:solidFill>
                <a:effectLst/>
                <a:latin typeface="Arial" pitchFamily="34" charset="0"/>
                <a:ea typeface="+mn-ea"/>
                <a:cs typeface="+mn-cs"/>
              </a:rPr>
              <a:t>Findings are included in the 2010 OPEA, the CFI annual report, and EOAs report on results; and </a:t>
            </a:r>
          </a:p>
          <a:p>
            <a:pPr lvl="0"/>
            <a:r>
              <a:rPr lang="en-CA" sz="1200" kern="1200" dirty="0" smtClean="0">
                <a:solidFill>
                  <a:schemeClr val="tx1"/>
                </a:solidFill>
                <a:effectLst/>
                <a:latin typeface="Arial" pitchFamily="34" charset="0"/>
                <a:ea typeface="+mn-ea"/>
                <a:cs typeface="+mn-cs"/>
              </a:rPr>
              <a:t>Better</a:t>
            </a:r>
            <a:r>
              <a:rPr lang="en-CA" sz="1200" kern="1200" baseline="0" dirty="0" smtClean="0">
                <a:solidFill>
                  <a:schemeClr val="tx1"/>
                </a:solidFill>
                <a:effectLst/>
                <a:latin typeface="Arial" pitchFamily="34" charset="0"/>
                <a:ea typeface="+mn-ea"/>
                <a:cs typeface="+mn-cs"/>
              </a:rPr>
              <a:t> able to </a:t>
            </a:r>
            <a:r>
              <a:rPr lang="en-CA" sz="1200" kern="1200" dirty="0" smtClean="0">
                <a:solidFill>
                  <a:schemeClr val="tx1"/>
                </a:solidFill>
                <a:effectLst/>
                <a:latin typeface="Arial" pitchFamily="34" charset="0"/>
                <a:ea typeface="+mn-ea"/>
                <a:cs typeface="+mn-cs"/>
              </a:rPr>
              <a:t>communicate success stories (Innovation Canada).</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Institutions: gained insight into how to improve their own strategic research planning, has lead to  better research coordination, used the information to promote their themes to funders</a:t>
            </a:r>
            <a:r>
              <a:rPr lang="en-CA" sz="1200" kern="1200" baseline="0" dirty="0" smtClean="0">
                <a:solidFill>
                  <a:schemeClr val="tx1"/>
                </a:solidFill>
                <a:effectLst/>
                <a:latin typeface="Arial" pitchFamily="34" charset="0"/>
                <a:ea typeface="+mn-ea"/>
                <a:cs typeface="+mn-cs"/>
              </a:rPr>
              <a:t> and other stakeholders.</a:t>
            </a:r>
            <a:endParaRPr lang="en-US"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8</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itchFamily="34" charset="0"/>
                <a:ea typeface="+mn-ea"/>
                <a:cs typeface="+mn-cs"/>
              </a:rPr>
              <a:t>The CFI has made—and will continue to make—significant investments in the infrastructure, operations and maintenance of a number of national and regional research platforms through its different programs (Platform fund, International fund, LEF-NIF, MSI). </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As technology developed, and new infrastructure become increasingly complex and more expensive to develop and sustain, research communities will increasingly rely on more centralised platforms. In some areas, international facilities are even being built or considered to provide the basis for integrated and large scale research efforts.</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Features of research platforms make the assessment of their outcomes challenging.</a:t>
            </a:r>
          </a:p>
          <a:p>
            <a:pPr lvl="0"/>
            <a:r>
              <a:rPr lang="en-CA" sz="1200" kern="1200" dirty="0" smtClean="0">
                <a:solidFill>
                  <a:schemeClr val="tx1"/>
                </a:solidFill>
                <a:effectLst/>
                <a:latin typeface="Arial" pitchFamily="34" charset="0"/>
                <a:ea typeface="+mn-ea"/>
                <a:cs typeface="+mn-cs"/>
              </a:rPr>
              <a:t>The types of infrastructure that fall into this class are typically those that are large and very expensive, have long useful lifetimes (e.g. 10 + years), and offer unique capabilities within Canada.</a:t>
            </a:r>
          </a:p>
          <a:p>
            <a:pPr lvl="0"/>
            <a:endParaRPr lang="en-CA" sz="1200" kern="1200" dirty="0" smtClean="0">
              <a:solidFill>
                <a:schemeClr val="tx1"/>
              </a:solidFill>
              <a:effectLst/>
              <a:latin typeface="Arial" pitchFamily="34" charset="0"/>
              <a:ea typeface="+mn-ea"/>
              <a:cs typeface="+mn-cs"/>
            </a:endParaRPr>
          </a:p>
          <a:p>
            <a:pPr lvl="0"/>
            <a:r>
              <a:rPr lang="en-CA" sz="1200" kern="1200" dirty="0" smtClean="0">
                <a:solidFill>
                  <a:schemeClr val="tx1"/>
                </a:solidFill>
                <a:effectLst/>
                <a:latin typeface="Arial" pitchFamily="34" charset="0"/>
                <a:ea typeface="+mn-ea"/>
                <a:cs typeface="+mn-cs"/>
              </a:rPr>
              <a:t>Platforms are very diverse going from unique and highly specialized physical facility (CLS) to relatively “generic” organizations that can provide support services for research users in a broad range of disciplines and fields of application (CRKN, Compute Canada);</a:t>
            </a:r>
          </a:p>
          <a:p>
            <a:pPr lvl="0"/>
            <a:r>
              <a:rPr lang="en-CA" sz="1200" kern="1200" dirty="0" smtClean="0">
                <a:solidFill>
                  <a:schemeClr val="tx1"/>
                </a:solidFill>
                <a:effectLst/>
                <a:latin typeface="Arial" pitchFamily="34" charset="0"/>
                <a:ea typeface="+mn-ea"/>
                <a:cs typeface="+mn-cs"/>
              </a:rPr>
              <a:t>Platforms support national and international users and often including public and private sector users. As such, they offer multidisciplinary research opportunities, support the exploitation of research strengths that cut across the Nation, and provide an important location for scientific, academic and business collaboration. Their activities go beyond research, they have specialized technical, professional and business personnel who manage the operations, maintenance and development of the infrastructure (e.g., outreach);</a:t>
            </a:r>
          </a:p>
          <a:p>
            <a:pPr lvl="0"/>
            <a:endParaRPr lang="en-CA" sz="1200" kern="1200" dirty="0" smtClean="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itchFamily="34" charset="0"/>
                <a:ea typeface="+mn-ea"/>
                <a:cs typeface="+mn-cs"/>
              </a:rPr>
              <a:t>Often have their own governance structure.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Arial" pitchFamily="34" charset="0"/>
                <a:ea typeface="+mn-ea"/>
                <a:cs typeface="+mn-cs"/>
              </a:rPr>
              <a:t>Current evaluation and outcome assessment tools (including those of CFI) are not ideally suited to assess the outcomes of “organizations” that are so diverse.</a:t>
            </a:r>
          </a:p>
          <a:p>
            <a:pPr lvl="0"/>
            <a:endParaRPr lang="en-CA" sz="1200" kern="1200" dirty="0" smtClean="0">
              <a:solidFill>
                <a:schemeClr val="tx1"/>
              </a:solidFill>
              <a:effectLst/>
              <a:latin typeface="Arial" pitchFamily="34" charset="0"/>
              <a:ea typeface="+mn-ea"/>
              <a:cs typeface="+mn-cs"/>
            </a:endParaRPr>
          </a:p>
          <a:p>
            <a:r>
              <a:rPr lang="en-CA" sz="1200" kern="1200" dirty="0" smtClean="0">
                <a:solidFill>
                  <a:schemeClr val="tx1"/>
                </a:solidFill>
                <a:effectLst/>
                <a:latin typeface="Arial" pitchFamily="34" charset="0"/>
                <a:ea typeface="+mn-ea"/>
                <a:cs typeface="+mn-cs"/>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0EA95C-04EF-4FF7-B30B-2D5D73565DE7}" type="slidenum">
              <a:rPr lang="en-US" smtClean="0"/>
              <a:pPr eaLnBrk="1" hangingPunct="1"/>
              <a:t>9</a:t>
            </a:fld>
            <a:endParaRPr lang="en-US" smtClean="0"/>
          </a:p>
        </p:txBody>
      </p:sp>
      <p:sp>
        <p:nvSpPr>
          <p:cNvPr id="2765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CA" sz="1200" kern="1200" dirty="0" smtClean="0">
                <a:solidFill>
                  <a:schemeClr val="tx1"/>
                </a:solidFill>
                <a:effectLst/>
                <a:latin typeface="Arial" pitchFamily="34" charset="0"/>
                <a:ea typeface="+mn-ea"/>
                <a:cs typeface="+mn-cs"/>
              </a:rPr>
              <a:t>Uses the “classic” OMS approach as a blueprint to develop a specialized methodology allowing the assessment of virtual (e.g., Compute Canada) and physical (e.g., TCP) research platforms as well as other major infrastructure investments such as MSI projects.</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Holistic view at platform activities: The assessment will extend to all aspects/dimensions of the platform whether or not they have been funded by CFI, including physical and computational infrastructure, databases and personnel.</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Assessment structured around three core outcomes categories (</a:t>
            </a:r>
            <a:r>
              <a:rPr lang="en-CA" sz="1200" b="1" kern="1200" dirty="0" smtClean="0">
                <a:solidFill>
                  <a:schemeClr val="tx1"/>
                </a:solidFill>
                <a:effectLst/>
                <a:latin typeface="Arial" pitchFamily="34" charset="0"/>
                <a:ea typeface="+mn-ea"/>
                <a:cs typeface="+mn-cs"/>
              </a:rPr>
              <a:t>Capacity, Research, and Innovation) </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Recognizing that research platforms can be very different, one from another, some customization is expected for each review. Advance discussions will take place between the CFI and the platform. These discussions will serve to identify indicators and metrics that recognize the specificity of the platform while ensuring that a common set of measures is maintained between visits. It is hoped that through such discussions CFI will enhance the level of involvement of platform staff and researchers in the process of assessment.</a:t>
            </a:r>
          </a:p>
          <a:p>
            <a:r>
              <a:rPr lang="en-CA" sz="1200" kern="1200" dirty="0" smtClean="0">
                <a:solidFill>
                  <a:schemeClr val="tx1"/>
                </a:solidFill>
                <a:effectLst/>
                <a:latin typeface="Arial" pitchFamily="34" charset="0"/>
                <a:ea typeface="+mn-ea"/>
                <a:cs typeface="+mn-cs"/>
              </a:rPr>
              <a:t> </a:t>
            </a:r>
          </a:p>
          <a:p>
            <a:r>
              <a:rPr lang="en-CA" sz="1200" kern="1200" dirty="0" smtClean="0">
                <a:solidFill>
                  <a:schemeClr val="tx1"/>
                </a:solidFill>
                <a:effectLst/>
                <a:latin typeface="Arial" pitchFamily="34" charset="0"/>
                <a:ea typeface="+mn-ea"/>
                <a:cs typeface="+mn-cs"/>
              </a:rPr>
              <a:t>The Canadian Research Knowledge Network (CRKN) assisted with the development of the platform OMS (POMS) and will host a pilot visit in 2012. This will represent CFIs first attempt to assess if the POMS tailored approach allows capturing and measuring the outcomes stemming from the highly heterogeneous activities of CFI-funded research platforms.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130425"/>
            <a:ext cx="5715000" cy="267017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 y="5029200"/>
            <a:ext cx="5715000" cy="609600"/>
          </a:xfrm>
        </p:spPr>
        <p:txBody>
          <a:bodyPr/>
          <a:lstStyle>
            <a:lvl1pPr marL="0" indent="0">
              <a:buFontTx/>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187262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3859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5036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79185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2078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581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9624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754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0012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28695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177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7149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7381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3679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629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466320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4753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8536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962400" y="1371600"/>
            <a:ext cx="33528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87316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91155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74720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84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7019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0517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293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64872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3794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801101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22995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3850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429000" y="228600"/>
            <a:ext cx="2667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248400" y="228600"/>
            <a:ext cx="2667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45255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03820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15399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743200"/>
            <a:ext cx="40386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21912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380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9174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4168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9950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640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30122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264801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47067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7343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228600" y="228600"/>
            <a:ext cx="1524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1905000" y="228600"/>
            <a:ext cx="1524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76663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3438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44478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242034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190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007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7540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93572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114550" cy="6400800"/>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94610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28600" y="228600"/>
            <a:ext cx="15240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1905000" y="228600"/>
            <a:ext cx="15240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01723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657261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13475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574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3924843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5715000" y="228600"/>
            <a:ext cx="1524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391400" y="228600"/>
            <a:ext cx="1524000" cy="640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43115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3530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421664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77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1171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0482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2408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6400800"/>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435876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715000" y="228600"/>
            <a:ext cx="15240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391400" y="228600"/>
            <a:ext cx="15240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1410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0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798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278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71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743200"/>
            <a:ext cx="82296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8"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spcBef>
          <a:spcPct val="0"/>
        </a:spcBef>
        <a:spcAft>
          <a:spcPct val="0"/>
        </a:spcAft>
        <a:defRPr sz="4400" b="1">
          <a:solidFill>
            <a:srgbClr val="333333"/>
          </a:solidFill>
          <a:latin typeface="+mj-lt"/>
          <a:ea typeface="+mj-ea"/>
          <a:cs typeface="+mj-cs"/>
        </a:defRPr>
      </a:lvl1pPr>
      <a:lvl2pPr algn="l" rtl="0" eaLnBrk="0" fontAlgn="base" hangingPunct="0">
        <a:spcBef>
          <a:spcPct val="0"/>
        </a:spcBef>
        <a:spcAft>
          <a:spcPct val="0"/>
        </a:spcAft>
        <a:defRPr sz="4400" b="1">
          <a:solidFill>
            <a:srgbClr val="333333"/>
          </a:solidFill>
          <a:latin typeface="Arial" pitchFamily="34" charset="0"/>
        </a:defRPr>
      </a:lvl2pPr>
      <a:lvl3pPr algn="l" rtl="0" eaLnBrk="0" fontAlgn="base" hangingPunct="0">
        <a:spcBef>
          <a:spcPct val="0"/>
        </a:spcBef>
        <a:spcAft>
          <a:spcPct val="0"/>
        </a:spcAft>
        <a:defRPr sz="4400" b="1">
          <a:solidFill>
            <a:srgbClr val="333333"/>
          </a:solidFill>
          <a:latin typeface="Arial" pitchFamily="34" charset="0"/>
        </a:defRPr>
      </a:lvl3pPr>
      <a:lvl4pPr algn="l" rtl="0" eaLnBrk="0" fontAlgn="base" hangingPunct="0">
        <a:spcBef>
          <a:spcPct val="0"/>
        </a:spcBef>
        <a:spcAft>
          <a:spcPct val="0"/>
        </a:spcAft>
        <a:defRPr sz="4400" b="1">
          <a:solidFill>
            <a:srgbClr val="333333"/>
          </a:solidFill>
          <a:latin typeface="Arial" pitchFamily="34" charset="0"/>
        </a:defRPr>
      </a:lvl4pPr>
      <a:lvl5pPr algn="l" rtl="0" eaLnBrk="0" fontAlgn="base" hangingPunct="0">
        <a:spcBef>
          <a:spcPct val="0"/>
        </a:spcBef>
        <a:spcAft>
          <a:spcPct val="0"/>
        </a:spcAft>
        <a:defRPr sz="4400" b="1">
          <a:solidFill>
            <a:srgbClr val="333333"/>
          </a:solidFill>
          <a:latin typeface="Arial" pitchFamily="34" charset="0"/>
        </a:defRPr>
      </a:lvl5pPr>
      <a:lvl6pPr marL="457200" algn="l" rtl="0" fontAlgn="base">
        <a:spcBef>
          <a:spcPct val="0"/>
        </a:spcBef>
        <a:spcAft>
          <a:spcPct val="0"/>
        </a:spcAft>
        <a:defRPr sz="4400" b="1">
          <a:solidFill>
            <a:srgbClr val="333333"/>
          </a:solidFill>
          <a:latin typeface="Arial" pitchFamily="34" charset="0"/>
        </a:defRPr>
      </a:lvl6pPr>
      <a:lvl7pPr marL="914400" algn="l" rtl="0" fontAlgn="base">
        <a:spcBef>
          <a:spcPct val="0"/>
        </a:spcBef>
        <a:spcAft>
          <a:spcPct val="0"/>
        </a:spcAft>
        <a:defRPr sz="4400" b="1">
          <a:solidFill>
            <a:srgbClr val="333333"/>
          </a:solidFill>
          <a:latin typeface="Arial" pitchFamily="34" charset="0"/>
        </a:defRPr>
      </a:lvl7pPr>
      <a:lvl8pPr marL="1371600" algn="l" rtl="0" fontAlgn="base">
        <a:spcBef>
          <a:spcPct val="0"/>
        </a:spcBef>
        <a:spcAft>
          <a:spcPct val="0"/>
        </a:spcAft>
        <a:defRPr sz="4400" b="1">
          <a:solidFill>
            <a:srgbClr val="333333"/>
          </a:solidFill>
          <a:latin typeface="Arial" pitchFamily="34" charset="0"/>
        </a:defRPr>
      </a:lvl8pPr>
      <a:lvl9pPr marL="1828800" algn="l" rtl="0" fontAlgn="base">
        <a:spcBef>
          <a:spcPct val="0"/>
        </a:spcBef>
        <a:spcAft>
          <a:spcPct val="0"/>
        </a:spcAft>
        <a:defRPr sz="4400" b="1">
          <a:solidFill>
            <a:srgbClr val="333333"/>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8"/>
          <p:cNvSpPr>
            <a:spLocks noGrp="1" noChangeArrowheads="1"/>
          </p:cNvSpPr>
          <p:nvPr>
            <p:ph type="body" idx="1"/>
          </p:nvPr>
        </p:nvSpPr>
        <p:spPr bwMode="auto">
          <a:xfrm>
            <a:off x="457200" y="1371600"/>
            <a:ext cx="68580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4400" b="1">
          <a:solidFill>
            <a:srgbClr val="333333"/>
          </a:solidFill>
          <a:latin typeface="+mj-lt"/>
          <a:ea typeface="+mj-ea"/>
          <a:cs typeface="+mj-cs"/>
        </a:defRPr>
      </a:lvl1pPr>
      <a:lvl2pPr algn="l" rtl="0" eaLnBrk="0" fontAlgn="base" hangingPunct="0">
        <a:spcBef>
          <a:spcPct val="0"/>
        </a:spcBef>
        <a:spcAft>
          <a:spcPct val="0"/>
        </a:spcAft>
        <a:defRPr sz="4400" b="1">
          <a:solidFill>
            <a:srgbClr val="333333"/>
          </a:solidFill>
          <a:latin typeface="Arial" pitchFamily="34" charset="0"/>
        </a:defRPr>
      </a:lvl2pPr>
      <a:lvl3pPr algn="l" rtl="0" eaLnBrk="0" fontAlgn="base" hangingPunct="0">
        <a:spcBef>
          <a:spcPct val="0"/>
        </a:spcBef>
        <a:spcAft>
          <a:spcPct val="0"/>
        </a:spcAft>
        <a:defRPr sz="4400" b="1">
          <a:solidFill>
            <a:srgbClr val="333333"/>
          </a:solidFill>
          <a:latin typeface="Arial" pitchFamily="34" charset="0"/>
        </a:defRPr>
      </a:lvl3pPr>
      <a:lvl4pPr algn="l" rtl="0" eaLnBrk="0" fontAlgn="base" hangingPunct="0">
        <a:spcBef>
          <a:spcPct val="0"/>
        </a:spcBef>
        <a:spcAft>
          <a:spcPct val="0"/>
        </a:spcAft>
        <a:defRPr sz="4400" b="1">
          <a:solidFill>
            <a:srgbClr val="333333"/>
          </a:solidFill>
          <a:latin typeface="Arial" pitchFamily="34" charset="0"/>
        </a:defRPr>
      </a:lvl4pPr>
      <a:lvl5pPr algn="l" rtl="0" eaLnBrk="0" fontAlgn="base" hangingPunct="0">
        <a:spcBef>
          <a:spcPct val="0"/>
        </a:spcBef>
        <a:spcAft>
          <a:spcPct val="0"/>
        </a:spcAft>
        <a:defRPr sz="4400" b="1">
          <a:solidFill>
            <a:srgbClr val="333333"/>
          </a:solidFill>
          <a:latin typeface="Arial" pitchFamily="34" charset="0"/>
        </a:defRPr>
      </a:lvl5pPr>
      <a:lvl6pPr marL="457200" algn="l" rtl="0" fontAlgn="base">
        <a:spcBef>
          <a:spcPct val="0"/>
        </a:spcBef>
        <a:spcAft>
          <a:spcPct val="0"/>
        </a:spcAft>
        <a:defRPr sz="4400" b="1">
          <a:solidFill>
            <a:srgbClr val="333333"/>
          </a:solidFill>
          <a:latin typeface="Arial" pitchFamily="34" charset="0"/>
        </a:defRPr>
      </a:lvl6pPr>
      <a:lvl7pPr marL="914400" algn="l" rtl="0" fontAlgn="base">
        <a:spcBef>
          <a:spcPct val="0"/>
        </a:spcBef>
        <a:spcAft>
          <a:spcPct val="0"/>
        </a:spcAft>
        <a:defRPr sz="4400" b="1">
          <a:solidFill>
            <a:srgbClr val="333333"/>
          </a:solidFill>
          <a:latin typeface="Arial" pitchFamily="34" charset="0"/>
        </a:defRPr>
      </a:lvl7pPr>
      <a:lvl8pPr marL="1371600" algn="l" rtl="0" fontAlgn="base">
        <a:spcBef>
          <a:spcPct val="0"/>
        </a:spcBef>
        <a:spcAft>
          <a:spcPct val="0"/>
        </a:spcAft>
        <a:defRPr sz="4400" b="1">
          <a:solidFill>
            <a:srgbClr val="333333"/>
          </a:solidFill>
          <a:latin typeface="Arial" pitchFamily="34" charset="0"/>
        </a:defRPr>
      </a:lvl8pPr>
      <a:lvl9pPr marL="1828800" algn="l" rtl="0" fontAlgn="base">
        <a:spcBef>
          <a:spcPct val="0"/>
        </a:spcBef>
        <a:spcAft>
          <a:spcPct val="0"/>
        </a:spcAft>
        <a:defRPr sz="4400" b="1">
          <a:solidFill>
            <a:srgbClr val="333333"/>
          </a:solidFill>
          <a:latin typeface="Arial" pitchFamily="34" charset="0"/>
        </a:defRPr>
      </a:lvl9pPr>
    </p:titleStyle>
    <p:bodyStyle>
      <a:lvl1pPr marL="1588" indent="-1588" algn="l" rtl="0" eaLnBrk="0" fontAlgn="base" hangingPunct="0">
        <a:spcBef>
          <a:spcPct val="20000"/>
        </a:spcBef>
        <a:spcAft>
          <a:spcPct val="0"/>
        </a:spcAft>
        <a:defRPr sz="3200" b="1">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body" idx="1"/>
          </p:nvPr>
        </p:nvSpPr>
        <p:spPr bwMode="auto">
          <a:xfrm>
            <a:off x="457200" y="1371600"/>
            <a:ext cx="68580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3200" b="1">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429000"/>
            <a:ext cx="2514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429000" y="228600"/>
            <a:ext cx="5486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r" rtl="0" eaLnBrk="0" fontAlgn="base" hangingPunct="0">
        <a:spcBef>
          <a:spcPct val="0"/>
        </a:spcBef>
        <a:spcAft>
          <a:spcPct val="0"/>
        </a:spcAft>
        <a:defRPr sz="3200" b="1">
          <a:solidFill>
            <a:srgbClr val="333333"/>
          </a:solidFill>
          <a:latin typeface="+mj-lt"/>
          <a:ea typeface="+mj-ea"/>
          <a:cs typeface="+mj-cs"/>
        </a:defRPr>
      </a:lvl1pPr>
      <a:lvl2pPr algn="r" rtl="0" eaLnBrk="0" fontAlgn="base" hangingPunct="0">
        <a:spcBef>
          <a:spcPct val="0"/>
        </a:spcBef>
        <a:spcAft>
          <a:spcPct val="0"/>
        </a:spcAft>
        <a:defRPr sz="3200" b="1">
          <a:solidFill>
            <a:srgbClr val="333333"/>
          </a:solidFill>
          <a:latin typeface="Arial" pitchFamily="34" charset="0"/>
        </a:defRPr>
      </a:lvl2pPr>
      <a:lvl3pPr algn="r" rtl="0" eaLnBrk="0" fontAlgn="base" hangingPunct="0">
        <a:spcBef>
          <a:spcPct val="0"/>
        </a:spcBef>
        <a:spcAft>
          <a:spcPct val="0"/>
        </a:spcAft>
        <a:defRPr sz="3200" b="1">
          <a:solidFill>
            <a:srgbClr val="333333"/>
          </a:solidFill>
          <a:latin typeface="Arial" pitchFamily="34" charset="0"/>
        </a:defRPr>
      </a:lvl3pPr>
      <a:lvl4pPr algn="r" rtl="0" eaLnBrk="0" fontAlgn="base" hangingPunct="0">
        <a:spcBef>
          <a:spcPct val="0"/>
        </a:spcBef>
        <a:spcAft>
          <a:spcPct val="0"/>
        </a:spcAft>
        <a:defRPr sz="3200" b="1">
          <a:solidFill>
            <a:srgbClr val="333333"/>
          </a:solidFill>
          <a:latin typeface="Arial" pitchFamily="34" charset="0"/>
        </a:defRPr>
      </a:lvl4pPr>
      <a:lvl5pPr algn="r" rtl="0" eaLnBrk="0" fontAlgn="base" hangingPunct="0">
        <a:spcBef>
          <a:spcPct val="0"/>
        </a:spcBef>
        <a:spcAft>
          <a:spcPct val="0"/>
        </a:spcAft>
        <a:defRPr sz="3200" b="1">
          <a:solidFill>
            <a:srgbClr val="333333"/>
          </a:solidFill>
          <a:latin typeface="Arial" pitchFamily="34" charset="0"/>
        </a:defRPr>
      </a:lvl5pPr>
      <a:lvl6pPr marL="457200" algn="r" rtl="0" fontAlgn="base">
        <a:spcBef>
          <a:spcPct val="0"/>
        </a:spcBef>
        <a:spcAft>
          <a:spcPct val="0"/>
        </a:spcAft>
        <a:defRPr sz="3200" b="1">
          <a:solidFill>
            <a:srgbClr val="333333"/>
          </a:solidFill>
          <a:latin typeface="Arial" pitchFamily="34" charset="0"/>
        </a:defRPr>
      </a:lvl6pPr>
      <a:lvl7pPr marL="914400" algn="r" rtl="0" fontAlgn="base">
        <a:spcBef>
          <a:spcPct val="0"/>
        </a:spcBef>
        <a:spcAft>
          <a:spcPct val="0"/>
        </a:spcAft>
        <a:defRPr sz="3200" b="1">
          <a:solidFill>
            <a:srgbClr val="333333"/>
          </a:solidFill>
          <a:latin typeface="Arial" pitchFamily="34" charset="0"/>
        </a:defRPr>
      </a:lvl7pPr>
      <a:lvl8pPr marL="1371600" algn="r" rtl="0" fontAlgn="base">
        <a:spcBef>
          <a:spcPct val="0"/>
        </a:spcBef>
        <a:spcAft>
          <a:spcPct val="0"/>
        </a:spcAft>
        <a:defRPr sz="3200" b="1">
          <a:solidFill>
            <a:srgbClr val="333333"/>
          </a:solidFill>
          <a:latin typeface="Arial" pitchFamily="34" charset="0"/>
        </a:defRPr>
      </a:lvl8pPr>
      <a:lvl9pPr marL="1828800" algn="r" rtl="0" fontAlgn="base">
        <a:spcBef>
          <a:spcPct val="0"/>
        </a:spcBef>
        <a:spcAft>
          <a:spcPct val="0"/>
        </a:spcAft>
        <a:defRPr sz="3200" b="1">
          <a:solidFill>
            <a:srgbClr val="333333"/>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228600" y="228600"/>
            <a:ext cx="320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body" idx="1"/>
          </p:nvPr>
        </p:nvSpPr>
        <p:spPr bwMode="auto">
          <a:xfrm>
            <a:off x="5715000" y="228600"/>
            <a:ext cx="320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l"/>
            <a:r>
              <a:rPr lang="en-CA" dirty="0" smtClean="0"/>
              <a:t>Measuring Innovation </a:t>
            </a:r>
            <a:br>
              <a:rPr lang="en-CA" dirty="0" smtClean="0"/>
            </a:br>
            <a:r>
              <a:rPr lang="en-CA" dirty="0" smtClean="0"/>
              <a:t>Impacts</a:t>
            </a:r>
            <a:endParaRPr lang="en-CA" dirty="0"/>
          </a:p>
        </p:txBody>
      </p:sp>
      <p:sp>
        <p:nvSpPr>
          <p:cNvPr id="8195" name="Rectangle 3"/>
          <p:cNvSpPr>
            <a:spLocks noGrp="1" noChangeArrowheads="1"/>
          </p:cNvSpPr>
          <p:nvPr>
            <p:ph type="subTitle" idx="1"/>
          </p:nvPr>
        </p:nvSpPr>
        <p:spPr>
          <a:xfrm>
            <a:off x="673100" y="4216400"/>
            <a:ext cx="6400800" cy="1752600"/>
          </a:xfrm>
        </p:spPr>
        <p:txBody>
          <a:bodyPr/>
          <a:lstStyle/>
          <a:p>
            <a:pPr algn="l" eaLnBrk="1" hangingPunct="1">
              <a:lnSpc>
                <a:spcPct val="80000"/>
              </a:lnSpc>
            </a:pPr>
            <a:r>
              <a:rPr lang="en-US" sz="1800" b="1" dirty="0" smtClean="0"/>
              <a:t>Ghislaine Tremblay</a:t>
            </a:r>
          </a:p>
          <a:p>
            <a:pPr algn="l" eaLnBrk="1" hangingPunct="1">
              <a:lnSpc>
                <a:spcPct val="80000"/>
              </a:lnSpc>
            </a:pPr>
            <a:endParaRPr lang="en-US" sz="1800" b="1" dirty="0"/>
          </a:p>
          <a:p>
            <a:pPr algn="l" eaLnBrk="1" hangingPunct="1">
              <a:lnSpc>
                <a:spcPct val="80000"/>
              </a:lnSpc>
            </a:pPr>
            <a:r>
              <a:rPr lang="en-US" sz="1800" b="1" dirty="0" smtClean="0"/>
              <a:t>Networks of </a:t>
            </a:r>
            <a:r>
              <a:rPr lang="en-US" sz="1800" b="1" dirty="0" err="1" smtClean="0"/>
              <a:t>Centres</a:t>
            </a:r>
            <a:r>
              <a:rPr lang="en-US" sz="1800" b="1" dirty="0" smtClean="0"/>
              <a:t> of </a:t>
            </a:r>
            <a:r>
              <a:rPr lang="en-US" sz="1800" b="1" dirty="0" smtClean="0"/>
              <a:t>Excellence</a:t>
            </a:r>
          </a:p>
          <a:p>
            <a:pPr algn="l" eaLnBrk="1" hangingPunct="1">
              <a:lnSpc>
                <a:spcPct val="80000"/>
              </a:lnSpc>
            </a:pPr>
            <a:r>
              <a:rPr lang="fr-CA" sz="1800" b="1" dirty="0" err="1" smtClean="0"/>
              <a:t>December</a:t>
            </a:r>
            <a:r>
              <a:rPr lang="fr-CA" sz="1800" b="1" dirty="0" smtClean="0"/>
              <a:t> 7, 2011</a:t>
            </a:r>
            <a:endParaRPr lang="en-US" sz="18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14300" y="2182987"/>
            <a:ext cx="42545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defRPr/>
            </a:pPr>
            <a:r>
              <a:rPr lang="en-GB" sz="2800" b="1" dirty="0" smtClean="0">
                <a:solidFill>
                  <a:schemeClr val="tx1">
                    <a:lumMod val="85000"/>
                    <a:lumOff val="15000"/>
                  </a:schemeClr>
                </a:solidFill>
              </a:rPr>
              <a:t>Why?</a:t>
            </a:r>
          </a:p>
          <a:p>
            <a:pPr marL="0" indent="0" eaLnBrk="1" hangingPunct="1">
              <a:defRPr/>
            </a:pPr>
            <a:endParaRPr lang="en-GB" sz="2400" dirty="0" smtClean="0">
              <a:solidFill>
                <a:schemeClr val="tx1">
                  <a:lumMod val="85000"/>
                  <a:lumOff val="15000"/>
                </a:schemeClr>
              </a:solidFill>
            </a:endParaRPr>
          </a:p>
          <a:p>
            <a:pPr eaLnBrk="1" hangingPunct="1">
              <a:buFont typeface="Wingdings" pitchFamily="2" charset="2"/>
              <a:buChar char="§"/>
              <a:defRPr/>
            </a:pPr>
            <a:r>
              <a:rPr lang="en-GB" sz="2400" dirty="0" smtClean="0">
                <a:solidFill>
                  <a:schemeClr val="tx1">
                    <a:lumMod val="85000"/>
                    <a:lumOff val="15000"/>
                  </a:schemeClr>
                </a:solidFill>
              </a:rPr>
              <a:t>… to </a:t>
            </a:r>
            <a:r>
              <a:rPr lang="en-GB" sz="2400" dirty="0">
                <a:solidFill>
                  <a:schemeClr val="tx1">
                    <a:lumMod val="85000"/>
                    <a:lumOff val="15000"/>
                  </a:schemeClr>
                </a:solidFill>
              </a:rPr>
              <a:t>quantify the benefits that have accrued to society from public funding of physical research </a:t>
            </a:r>
            <a:r>
              <a:rPr lang="en-GB" sz="2400" dirty="0" smtClean="0">
                <a:solidFill>
                  <a:schemeClr val="tx1">
                    <a:lumMod val="85000"/>
                    <a:lumOff val="15000"/>
                  </a:schemeClr>
                </a:solidFill>
              </a:rPr>
              <a:t>infrastructure (CFI) and </a:t>
            </a:r>
            <a:r>
              <a:rPr lang="en-GB" sz="2400" dirty="0">
                <a:solidFill>
                  <a:schemeClr val="tx1">
                    <a:lumMod val="85000"/>
                    <a:lumOff val="15000"/>
                  </a:schemeClr>
                </a:solidFill>
              </a:rPr>
              <a:t>research </a:t>
            </a:r>
            <a:r>
              <a:rPr lang="en-GB" sz="2400" dirty="0" smtClean="0">
                <a:solidFill>
                  <a:schemeClr val="tx1">
                    <a:lumMod val="85000"/>
                    <a:lumOff val="15000"/>
                  </a:schemeClr>
                </a:solidFill>
              </a:rPr>
              <a:t>projects (CIHR). </a:t>
            </a:r>
            <a:endParaRPr lang="en-GB" sz="2400" dirty="0">
              <a:solidFill>
                <a:schemeClr val="tx1">
                  <a:lumMod val="85000"/>
                  <a:lumOff val="15000"/>
                </a:schemeClr>
              </a:solidFill>
            </a:endParaRPr>
          </a:p>
          <a:p>
            <a:pPr marL="173919" indent="-173919">
              <a:buFont typeface="Arial" pitchFamily="34" charset="0"/>
              <a:buChar char="•"/>
            </a:pPr>
            <a:endParaRPr lang="en-GB" sz="1000" dirty="0"/>
          </a:p>
          <a:p>
            <a:pPr eaLnBrk="1" hangingPunct="1">
              <a:buFont typeface="Wingdings" pitchFamily="2" charset="2"/>
              <a:buChar char="§"/>
              <a:defRPr/>
            </a:pPr>
            <a:endParaRPr lang="en-CA" sz="2400" dirty="0" smtClean="0">
              <a:solidFill>
                <a:schemeClr val="tx1">
                  <a:lumMod val="85000"/>
                  <a:lumOff val="15000"/>
                </a:schemeClr>
              </a:solidFill>
            </a:endParaRPr>
          </a:p>
          <a:p>
            <a:pPr eaLnBrk="1" hangingPunct="1">
              <a:buFont typeface="Wingdings" pitchFamily="2" charset="2"/>
              <a:buChar char="§"/>
              <a:defRPr/>
            </a:pPr>
            <a:endParaRPr lang="en-CA" sz="2400" dirty="0" smtClean="0">
              <a:solidFill>
                <a:schemeClr val="tx1">
                  <a:lumMod val="85000"/>
                  <a:lumOff val="15000"/>
                </a:schemeClr>
              </a:solidFill>
            </a:endParaRPr>
          </a:p>
        </p:txBody>
      </p:sp>
      <p:sp>
        <p:nvSpPr>
          <p:cNvPr id="14338" name="Rectangle 2"/>
          <p:cNvSpPr>
            <a:spLocks noGrp="1" noChangeArrowheads="1"/>
          </p:cNvSpPr>
          <p:nvPr>
            <p:ph type="body" idx="1"/>
          </p:nvPr>
        </p:nvSpPr>
        <p:spPr>
          <a:xfrm>
            <a:off x="0" y="0"/>
            <a:ext cx="9144000" cy="1500187"/>
          </a:xfrm>
          <a:solidFill>
            <a:srgbClr val="666666">
              <a:alpha val="89804"/>
            </a:srgbClr>
          </a:solidFill>
        </p:spPr>
        <p:txBody>
          <a:bodyPr anchor="ctr"/>
          <a:lstStyle/>
          <a:p>
            <a:pPr marL="1588" indent="-1588" algn="ctr" eaLnBrk="1" hangingPunct="1">
              <a:buFontTx/>
              <a:buNone/>
              <a:defRPr/>
            </a:pPr>
            <a:r>
              <a:rPr lang="en-US" sz="5400" dirty="0">
                <a:solidFill>
                  <a:schemeClr val="bg1"/>
                </a:solidFill>
                <a:latin typeface="Corbel" pitchFamily="34" charset="0"/>
              </a:rPr>
              <a:t>Socio-economic </a:t>
            </a:r>
            <a:r>
              <a:rPr lang="en-US" sz="5400" dirty="0">
                <a:solidFill>
                  <a:srgbClr val="F49D46"/>
                </a:solidFill>
                <a:latin typeface="Corbel" pitchFamily="34" charset="0"/>
              </a:rPr>
              <a:t>Assessment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1" y="1823472"/>
            <a:ext cx="3816656" cy="253994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800" y="4056301"/>
            <a:ext cx="3352800" cy="2225343"/>
          </a:xfrm>
          <a:prstGeom prst="rect">
            <a:avLst/>
          </a:prstGeom>
        </p:spPr>
      </p:pic>
    </p:spTree>
    <p:extLst>
      <p:ext uri="{BB962C8B-B14F-4D97-AF65-F5344CB8AC3E}">
        <p14:creationId xmlns:p14="http://schemas.microsoft.com/office/powerpoint/2010/main" val="586304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433"/>
          <a:stretch/>
        </p:blipFill>
        <p:spPr>
          <a:xfrm>
            <a:off x="-12700" y="1485900"/>
            <a:ext cx="4495800" cy="5763601"/>
          </a:xfrm>
          <a:prstGeom prst="rect">
            <a:avLst/>
          </a:prstGeom>
        </p:spPr>
      </p:pic>
      <p:sp>
        <p:nvSpPr>
          <p:cNvPr id="14339" name="TextBox 1"/>
          <p:cNvSpPr txBox="1">
            <a:spLocks noChangeArrowheads="1"/>
          </p:cNvSpPr>
          <p:nvPr/>
        </p:nvSpPr>
        <p:spPr bwMode="auto">
          <a:xfrm>
            <a:off x="4546600" y="1978374"/>
            <a:ext cx="441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0" indent="0"/>
            <a:r>
              <a:rPr lang="en-CA" sz="2400" b="1" dirty="0" smtClean="0">
                <a:solidFill>
                  <a:schemeClr val="tx1">
                    <a:lumMod val="85000"/>
                    <a:lumOff val="15000"/>
                  </a:schemeClr>
                </a:solidFill>
              </a:rPr>
              <a:t>Specific objectives:</a:t>
            </a:r>
          </a:p>
          <a:p>
            <a:pPr marL="342900" lvl="0" indent="-342900">
              <a:buFont typeface="Wingdings" pitchFamily="2" charset="2"/>
              <a:buChar char="§"/>
            </a:pPr>
            <a:endParaRPr lang="en-CA" sz="2400" dirty="0" smtClean="0">
              <a:solidFill>
                <a:schemeClr val="tx1">
                  <a:lumMod val="85000"/>
                  <a:lumOff val="15000"/>
                </a:schemeClr>
              </a:solidFill>
            </a:endParaRPr>
          </a:p>
          <a:p>
            <a:pPr marL="342900" lvl="0" indent="-342900">
              <a:buFont typeface="Wingdings" pitchFamily="2" charset="2"/>
              <a:buChar char="§"/>
            </a:pPr>
            <a:r>
              <a:rPr lang="en-GB" sz="2400" dirty="0" smtClean="0"/>
              <a:t>quantify </a:t>
            </a:r>
            <a:r>
              <a:rPr lang="en-GB" sz="2400" dirty="0"/>
              <a:t>net public economic </a:t>
            </a:r>
            <a:r>
              <a:rPr lang="en-GB" sz="2400" dirty="0" smtClean="0"/>
              <a:t>benefits;</a:t>
            </a:r>
          </a:p>
          <a:p>
            <a:pPr marL="342900" lvl="0" indent="-342900">
              <a:buFont typeface="Wingdings" pitchFamily="2" charset="2"/>
              <a:buChar char="§"/>
            </a:pPr>
            <a:endParaRPr lang="en-CA" sz="2400" dirty="0"/>
          </a:p>
          <a:p>
            <a:pPr marL="342900" lvl="0" indent="-342900">
              <a:buFont typeface="Wingdings" pitchFamily="2" charset="2"/>
              <a:buChar char="§"/>
            </a:pPr>
            <a:r>
              <a:rPr lang="en-GB" sz="2400" dirty="0"/>
              <a:t>offer a broad </a:t>
            </a:r>
            <a:r>
              <a:rPr lang="en-GB" sz="2400" dirty="0" smtClean="0"/>
              <a:t>narrative; and</a:t>
            </a:r>
          </a:p>
          <a:p>
            <a:pPr marL="342900" lvl="0" indent="-342900">
              <a:buFont typeface="Wingdings" pitchFamily="2" charset="2"/>
              <a:buChar char="§"/>
            </a:pPr>
            <a:endParaRPr lang="en-CA" sz="2400" dirty="0"/>
          </a:p>
          <a:p>
            <a:pPr marL="342900" lvl="0" indent="-342900">
              <a:buFont typeface="Wingdings" pitchFamily="2" charset="2"/>
              <a:buChar char="§"/>
            </a:pPr>
            <a:r>
              <a:rPr lang="en-GB" sz="2400" dirty="0"/>
              <a:t>characterise </a:t>
            </a:r>
            <a:r>
              <a:rPr lang="en-GB" sz="2400" dirty="0" smtClean="0"/>
              <a:t>economic roles</a:t>
            </a:r>
            <a:endParaRPr lang="en-CA" sz="2400" dirty="0"/>
          </a:p>
          <a:p>
            <a:pPr eaLnBrk="1" hangingPunct="1">
              <a:buFont typeface="Wingdings" pitchFamily="2" charset="2"/>
              <a:buChar char="§"/>
              <a:defRPr/>
            </a:pPr>
            <a:endParaRPr lang="en-CA" sz="2400" dirty="0" smtClean="0">
              <a:solidFill>
                <a:schemeClr val="tx1">
                  <a:lumMod val="85000"/>
                  <a:lumOff val="15000"/>
                </a:schemeClr>
              </a:solidFill>
            </a:endParaRPr>
          </a:p>
        </p:txBody>
      </p:sp>
      <p:sp>
        <p:nvSpPr>
          <p:cNvPr id="14338" name="Rectangle 2"/>
          <p:cNvSpPr>
            <a:spLocks noGrp="1" noChangeArrowheads="1"/>
          </p:cNvSpPr>
          <p:nvPr>
            <p:ph type="body" idx="1"/>
          </p:nvPr>
        </p:nvSpPr>
        <p:spPr>
          <a:xfrm>
            <a:off x="0" y="0"/>
            <a:ext cx="9144000" cy="1500187"/>
          </a:xfrm>
          <a:solidFill>
            <a:srgbClr val="666666">
              <a:alpha val="89804"/>
            </a:srgbClr>
          </a:solidFill>
        </p:spPr>
        <p:txBody>
          <a:bodyPr anchor="ctr"/>
          <a:lstStyle/>
          <a:p>
            <a:pPr marL="1588" indent="-1588" algn="ctr" eaLnBrk="1" hangingPunct="1">
              <a:defRPr/>
            </a:pPr>
            <a:r>
              <a:rPr lang="en-US" sz="5400" dirty="0">
                <a:solidFill>
                  <a:srgbClr val="F49D46"/>
                </a:solidFill>
                <a:latin typeface="Corbel" pitchFamily="34" charset="0"/>
              </a:rPr>
              <a:t>SEIA</a:t>
            </a:r>
            <a:r>
              <a:rPr lang="en-US" sz="5400" dirty="0" smtClean="0">
                <a:solidFill>
                  <a:schemeClr val="bg1"/>
                </a:solidFill>
                <a:latin typeface="Corbel" pitchFamily="34" charset="0"/>
              </a:rPr>
              <a:t> Features</a:t>
            </a:r>
            <a:endParaRPr lang="en-US" sz="5400" dirty="0">
              <a:solidFill>
                <a:srgbClr val="F49D46"/>
              </a:solidFill>
              <a:latin typeface="Corbel" pitchFamily="34" charset="0"/>
            </a:endParaRPr>
          </a:p>
        </p:txBody>
      </p:sp>
    </p:spTree>
    <p:extLst>
      <p:ext uri="{BB962C8B-B14F-4D97-AF65-F5344CB8AC3E}">
        <p14:creationId xmlns:p14="http://schemas.microsoft.com/office/powerpoint/2010/main" val="249261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14300" y="2096758"/>
            <a:ext cx="4826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
              <a:defRPr/>
            </a:pPr>
            <a:r>
              <a:rPr lang="en-GB" sz="2400" dirty="0" smtClean="0">
                <a:solidFill>
                  <a:schemeClr val="tx1">
                    <a:lumMod val="85000"/>
                    <a:lumOff val="15000"/>
                  </a:schemeClr>
                </a:solidFill>
              </a:rPr>
              <a:t>Builds on the OMS</a:t>
            </a:r>
          </a:p>
          <a:p>
            <a:pPr marL="0" indent="0" eaLnBrk="1" hangingPunct="1">
              <a:defRPr/>
            </a:pPr>
            <a:endParaRPr lang="en-GB" sz="2400" dirty="0" smtClean="0">
              <a:solidFill>
                <a:schemeClr val="tx1">
                  <a:lumMod val="85000"/>
                  <a:lumOff val="15000"/>
                </a:schemeClr>
              </a:solidFill>
            </a:endParaRPr>
          </a:p>
          <a:p>
            <a:pPr eaLnBrk="1" hangingPunct="1">
              <a:buFont typeface="Wingdings" pitchFamily="2" charset="2"/>
              <a:buChar char="§"/>
              <a:defRPr/>
            </a:pPr>
            <a:r>
              <a:rPr lang="en-GB" sz="2400" dirty="0" smtClean="0">
                <a:solidFill>
                  <a:schemeClr val="tx1">
                    <a:lumMod val="85000"/>
                    <a:lumOff val="15000"/>
                  </a:schemeClr>
                </a:solidFill>
              </a:rPr>
              <a:t>Iterative process to refine scope</a:t>
            </a:r>
          </a:p>
          <a:p>
            <a:pPr eaLnBrk="1" hangingPunct="1">
              <a:buFont typeface="Wingdings" pitchFamily="2" charset="2"/>
              <a:buChar char="§"/>
              <a:defRPr/>
            </a:pPr>
            <a:endParaRPr lang="en-GB" sz="2400" dirty="0" smtClean="0">
              <a:solidFill>
                <a:schemeClr val="tx1">
                  <a:lumMod val="85000"/>
                  <a:lumOff val="15000"/>
                </a:schemeClr>
              </a:solidFill>
            </a:endParaRPr>
          </a:p>
          <a:p>
            <a:pPr eaLnBrk="1" hangingPunct="1">
              <a:buFont typeface="Wingdings" pitchFamily="2" charset="2"/>
              <a:buChar char="§"/>
              <a:defRPr/>
            </a:pPr>
            <a:r>
              <a:rPr lang="en-GB" sz="2400" dirty="0" smtClean="0">
                <a:solidFill>
                  <a:schemeClr val="tx1">
                    <a:lumMod val="85000"/>
                    <a:lumOff val="15000"/>
                  </a:schemeClr>
                </a:solidFill>
              </a:rPr>
              <a:t>Cost basis &amp; “denominator” selection</a:t>
            </a:r>
            <a:endParaRPr lang="en-CA" sz="2400" dirty="0" smtClean="0">
              <a:solidFill>
                <a:schemeClr val="tx1">
                  <a:lumMod val="85000"/>
                  <a:lumOff val="15000"/>
                </a:schemeClr>
              </a:solidFill>
            </a:endParaRPr>
          </a:p>
          <a:p>
            <a:pPr eaLnBrk="1" hangingPunct="1">
              <a:buFont typeface="Wingdings" pitchFamily="2" charset="2"/>
              <a:buChar char="§"/>
              <a:defRPr/>
            </a:pPr>
            <a:endParaRPr lang="en-CA" sz="2400" dirty="0" smtClean="0">
              <a:solidFill>
                <a:schemeClr val="tx1">
                  <a:lumMod val="85000"/>
                  <a:lumOff val="15000"/>
                </a:schemeClr>
              </a:solidFill>
            </a:endParaRPr>
          </a:p>
          <a:p>
            <a:pPr eaLnBrk="1" hangingPunct="1">
              <a:buFont typeface="Wingdings" pitchFamily="2" charset="2"/>
              <a:buChar char="§"/>
              <a:defRPr/>
            </a:pPr>
            <a:r>
              <a:rPr lang="en-CA" sz="2400" dirty="0" smtClean="0">
                <a:solidFill>
                  <a:schemeClr val="tx1">
                    <a:lumMod val="85000"/>
                    <a:lumOff val="15000"/>
                  </a:schemeClr>
                </a:solidFill>
              </a:rPr>
              <a:t>Impacts – quantification of &amp; narrative</a:t>
            </a:r>
          </a:p>
        </p:txBody>
      </p:sp>
      <p:sp>
        <p:nvSpPr>
          <p:cNvPr id="14338" name="Rectangle 2"/>
          <p:cNvSpPr>
            <a:spLocks noGrp="1" noChangeArrowheads="1"/>
          </p:cNvSpPr>
          <p:nvPr>
            <p:ph type="body" idx="1"/>
          </p:nvPr>
        </p:nvSpPr>
        <p:spPr>
          <a:xfrm>
            <a:off x="0" y="0"/>
            <a:ext cx="9144000" cy="1500187"/>
          </a:xfrm>
          <a:solidFill>
            <a:srgbClr val="666666">
              <a:alpha val="89804"/>
            </a:srgbClr>
          </a:solidFill>
        </p:spPr>
        <p:txBody>
          <a:bodyPr anchor="ctr"/>
          <a:lstStyle/>
          <a:p>
            <a:pPr marL="1588" indent="-1588" algn="ctr" eaLnBrk="1" hangingPunct="1">
              <a:buFontTx/>
              <a:buNone/>
              <a:defRPr/>
            </a:pPr>
            <a:r>
              <a:rPr lang="en-US" sz="5400" dirty="0" smtClean="0">
                <a:solidFill>
                  <a:srgbClr val="F49D46"/>
                </a:solidFill>
                <a:latin typeface="Corbel" pitchFamily="34" charset="0"/>
              </a:rPr>
              <a:t>SEIA</a:t>
            </a:r>
            <a:r>
              <a:rPr lang="en-US" sz="5400" dirty="0" smtClean="0">
                <a:solidFill>
                  <a:schemeClr val="bg1"/>
                </a:solidFill>
                <a:latin typeface="Corbel" pitchFamily="34" charset="0"/>
              </a:rPr>
              <a:t> Approach</a:t>
            </a:r>
            <a:endParaRPr lang="en-US" sz="5400" dirty="0">
              <a:solidFill>
                <a:schemeClr val="bg1"/>
              </a:solidFill>
              <a:latin typeface="Corbel"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7746" r="-82"/>
          <a:stretch/>
        </p:blipFill>
        <p:spPr>
          <a:xfrm>
            <a:off x="4953910" y="1513838"/>
            <a:ext cx="4202790" cy="5344161"/>
          </a:xfrm>
          <a:prstGeom prst="rect">
            <a:avLst/>
          </a:prstGeom>
        </p:spPr>
      </p:pic>
    </p:spTree>
    <p:extLst>
      <p:ext uri="{BB962C8B-B14F-4D97-AF65-F5344CB8AC3E}">
        <p14:creationId xmlns:p14="http://schemas.microsoft.com/office/powerpoint/2010/main" val="1543955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144000" cy="1500187"/>
          </a:xfrm>
          <a:prstGeom prst="rect">
            <a:avLst/>
          </a:prstGeom>
          <a:solidFill>
            <a:srgbClr val="666666">
              <a:alpha val="89804"/>
            </a:srgbClr>
          </a:solidFill>
        </p:spPr>
        <p:txBody>
          <a:bodyPr anchor="ctr"/>
          <a:lst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a:lstStyle>
          <a:p>
            <a:pPr marL="0" indent="0" algn="ctr" eaLnBrk="1" hangingPunct="1">
              <a:buNone/>
              <a:defRPr/>
            </a:pPr>
            <a:r>
              <a:rPr lang="en-US" sz="5400" dirty="0" smtClean="0">
                <a:solidFill>
                  <a:schemeClr val="bg1"/>
                </a:solidFill>
                <a:latin typeface="Corbel" pitchFamily="34" charset="0"/>
              </a:rPr>
              <a:t>Target of </a:t>
            </a:r>
            <a:r>
              <a:rPr lang="en-US" sz="5400" dirty="0">
                <a:solidFill>
                  <a:srgbClr val="F49D46"/>
                </a:solidFill>
                <a:latin typeface="Corbel" pitchFamily="34" charset="0"/>
              </a:rPr>
              <a:t>analysis</a:t>
            </a:r>
          </a:p>
        </p:txBody>
      </p:sp>
      <p:sp>
        <p:nvSpPr>
          <p:cNvPr id="7" name="Rounded Rectangle 6"/>
          <p:cNvSpPr/>
          <p:nvPr/>
        </p:nvSpPr>
        <p:spPr>
          <a:xfrm>
            <a:off x="3511550" y="1651000"/>
            <a:ext cx="2108200" cy="889000"/>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CA" sz="2800" b="1" dirty="0" smtClean="0"/>
              <a:t>SYSTEM</a:t>
            </a:r>
            <a:endParaRPr lang="en-CA" sz="2800" b="1" dirty="0"/>
          </a:p>
        </p:txBody>
      </p:sp>
      <p:sp>
        <p:nvSpPr>
          <p:cNvPr id="8" name="Rounded Rectangle 7"/>
          <p:cNvSpPr/>
          <p:nvPr/>
        </p:nvSpPr>
        <p:spPr>
          <a:xfrm>
            <a:off x="3016250" y="2628900"/>
            <a:ext cx="3098800" cy="889000"/>
          </a:xfrm>
          <a:prstGeom prst="roundRect">
            <a:avLst/>
          </a:prstGeom>
          <a:solidFill>
            <a:srgbClr val="F1800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CA" sz="2800" b="1" dirty="0" smtClean="0"/>
              <a:t>ORGANIZATION</a:t>
            </a:r>
            <a:endParaRPr lang="en-CA" sz="2800" b="1" dirty="0"/>
          </a:p>
        </p:txBody>
      </p:sp>
      <p:sp>
        <p:nvSpPr>
          <p:cNvPr id="9" name="Rounded Rectangle 8"/>
          <p:cNvSpPr/>
          <p:nvPr/>
        </p:nvSpPr>
        <p:spPr>
          <a:xfrm>
            <a:off x="2482850" y="3606800"/>
            <a:ext cx="4165600" cy="889000"/>
          </a:xfrm>
          <a:prstGeom prst="roundRect">
            <a:avLst/>
          </a:prstGeom>
          <a:solidFill>
            <a:srgbClr val="92D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CA" sz="2800" b="1" dirty="0" smtClean="0"/>
              <a:t>PORTFOLIO</a:t>
            </a:r>
            <a:endParaRPr lang="en-CA" sz="2800" b="1" dirty="0"/>
          </a:p>
        </p:txBody>
      </p:sp>
      <p:sp>
        <p:nvSpPr>
          <p:cNvPr id="10" name="Rounded Rectangle 9"/>
          <p:cNvSpPr/>
          <p:nvPr/>
        </p:nvSpPr>
        <p:spPr>
          <a:xfrm>
            <a:off x="1943100" y="4584700"/>
            <a:ext cx="5245100" cy="889000"/>
          </a:xfrm>
          <a:prstGeom prst="round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CA" sz="2800" b="1" dirty="0" smtClean="0"/>
              <a:t>PROGRAM</a:t>
            </a:r>
            <a:endParaRPr lang="en-CA" sz="2800" b="1" dirty="0"/>
          </a:p>
        </p:txBody>
      </p:sp>
      <p:sp>
        <p:nvSpPr>
          <p:cNvPr id="11" name="Rounded Rectangle 10"/>
          <p:cNvSpPr/>
          <p:nvPr/>
        </p:nvSpPr>
        <p:spPr>
          <a:xfrm>
            <a:off x="1409700" y="5562600"/>
            <a:ext cx="6311900" cy="889000"/>
          </a:xfrm>
          <a:prstGeom prst="roundRect">
            <a:avLst/>
          </a:prstGeom>
          <a:solidFill>
            <a:schemeClr val="bg2">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CA" sz="2800" b="1" dirty="0" smtClean="0"/>
              <a:t>PROJECTS</a:t>
            </a:r>
            <a:endParaRPr lang="en-CA" sz="2800" b="1" dirty="0"/>
          </a:p>
        </p:txBody>
      </p:sp>
      <p:cxnSp>
        <p:nvCxnSpPr>
          <p:cNvPr id="13" name="Straight Arrow Connector 12"/>
          <p:cNvCxnSpPr/>
          <p:nvPr/>
        </p:nvCxnSpPr>
        <p:spPr>
          <a:xfrm flipV="1">
            <a:off x="1123950" y="2197100"/>
            <a:ext cx="1892300" cy="3365500"/>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115050" y="2197100"/>
            <a:ext cx="1879600" cy="3365500"/>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69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Tree>
    <p:extLst>
      <p:ext uri="{BB962C8B-B14F-4D97-AF65-F5344CB8AC3E}">
        <p14:creationId xmlns:p14="http://schemas.microsoft.com/office/powerpoint/2010/main" val="1648810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3111500"/>
            <a:ext cx="9144000" cy="1879600"/>
          </a:xfrm>
          <a:solidFill>
            <a:srgbClr val="B3AFB3">
              <a:alpha val="60000"/>
            </a:srgbClr>
          </a:solidFill>
        </p:spPr>
        <p:txBody>
          <a:bodyPr/>
          <a:lstStyle/>
          <a:p>
            <a:pPr marL="197100" indent="0" eaLnBrk="1" hangingPunct="1">
              <a:buNone/>
              <a:defRPr/>
            </a:pPr>
            <a:r>
              <a:rPr lang="en-CA" sz="3600" dirty="0" smtClean="0">
                <a:solidFill>
                  <a:schemeClr val="tx1">
                    <a:lumMod val="75000"/>
                    <a:lumOff val="25000"/>
                  </a:schemeClr>
                </a:solidFill>
              </a:rPr>
              <a:t>Ghislaine Tremblay</a:t>
            </a:r>
          </a:p>
          <a:p>
            <a:pPr marL="197100" indent="0" eaLnBrk="1" hangingPunct="1">
              <a:buNone/>
              <a:defRPr/>
            </a:pPr>
            <a:r>
              <a:rPr lang="en-CA" sz="2800" b="0" dirty="0" smtClean="0">
                <a:solidFill>
                  <a:schemeClr val="tx1">
                    <a:lumMod val="75000"/>
                    <a:lumOff val="25000"/>
                  </a:schemeClr>
                </a:solidFill>
              </a:rPr>
              <a:t>Director, Evaluation &amp; Outcome Assessment</a:t>
            </a:r>
          </a:p>
          <a:p>
            <a:pPr marL="197100" indent="0" eaLnBrk="1" hangingPunct="1">
              <a:buNone/>
              <a:defRPr/>
            </a:pPr>
            <a:r>
              <a:rPr lang="en-CA" sz="2800" b="0" i="1" dirty="0" smtClean="0">
                <a:solidFill>
                  <a:schemeClr val="tx1">
                    <a:lumMod val="75000"/>
                    <a:lumOff val="25000"/>
                  </a:schemeClr>
                </a:solidFill>
              </a:rPr>
              <a:t>ghislaine.tremblay@innovation.ca</a:t>
            </a:r>
          </a:p>
          <a:p>
            <a:pPr eaLnBrk="1" hangingPunct="1">
              <a:defRPr/>
            </a:pPr>
            <a:endParaRPr lang="en-US" b="0" dirty="0" smtClean="0"/>
          </a:p>
        </p:txBody>
      </p:sp>
    </p:spTree>
    <p:extLst>
      <p:ext uri="{BB962C8B-B14F-4D97-AF65-F5344CB8AC3E}">
        <p14:creationId xmlns:p14="http://schemas.microsoft.com/office/powerpoint/2010/main" val="1260589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 y="-132896"/>
            <a:ext cx="9283700" cy="1460500"/>
          </a:xfrm>
          <a:prstGeom prst="rect">
            <a:avLst/>
          </a:prstGeom>
          <a:solidFill>
            <a:srgbClr val="666666">
              <a:alpha val="89804"/>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a:lstStyle>
          <a:p>
            <a:pPr marL="1588" indent="-1588" algn="ctr" eaLnBrk="1" hangingPunct="1">
              <a:buFontTx/>
              <a:buNone/>
              <a:defRPr/>
            </a:pPr>
            <a:r>
              <a:rPr lang="en-US" sz="5400" dirty="0" smtClean="0">
                <a:solidFill>
                  <a:schemeClr val="bg1"/>
                </a:solidFill>
                <a:latin typeface="Corbel" pitchFamily="34" charset="0"/>
              </a:rPr>
              <a:t>Capturing </a:t>
            </a:r>
            <a:r>
              <a:rPr lang="en-US" sz="5400" dirty="0">
                <a:solidFill>
                  <a:srgbClr val="F49D46"/>
                </a:solidFill>
                <a:latin typeface="Corbel" pitchFamily="34" charset="0"/>
              </a:rPr>
              <a:t>impacts</a:t>
            </a:r>
          </a:p>
        </p:txBody>
      </p:sp>
      <p:sp>
        <p:nvSpPr>
          <p:cNvPr id="3" name="Rectangle 2"/>
          <p:cNvSpPr/>
          <p:nvPr/>
        </p:nvSpPr>
        <p:spPr>
          <a:xfrm>
            <a:off x="0" y="1790700"/>
            <a:ext cx="9169400" cy="130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smtClean="0">
                <a:solidFill>
                  <a:schemeClr val="accent2">
                    <a:lumMod val="75000"/>
                  </a:schemeClr>
                </a:solidFill>
                <a:latin typeface="Corbel" pitchFamily="34" charset="0"/>
              </a:rPr>
              <a:t>Impacts</a:t>
            </a:r>
            <a:endParaRPr lang="en-CA" sz="4400" b="1" dirty="0">
              <a:solidFill>
                <a:schemeClr val="accent2">
                  <a:lumMod val="75000"/>
                </a:schemeClr>
              </a:solidFill>
              <a:latin typeface="Corbel" pitchFamily="34" charset="0"/>
            </a:endParaRPr>
          </a:p>
        </p:txBody>
      </p:sp>
      <p:sp>
        <p:nvSpPr>
          <p:cNvPr id="4" name="Rectangle 3"/>
          <p:cNvSpPr/>
          <p:nvPr/>
        </p:nvSpPr>
        <p:spPr>
          <a:xfrm>
            <a:off x="0" y="3784600"/>
            <a:ext cx="9169400" cy="115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p:cNvSpPr/>
          <p:nvPr/>
        </p:nvSpPr>
        <p:spPr>
          <a:xfrm>
            <a:off x="-314" y="5626100"/>
            <a:ext cx="9144313"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p:cNvSpPr/>
          <p:nvPr/>
        </p:nvSpPr>
        <p:spPr>
          <a:xfrm>
            <a:off x="-114300" y="3270250"/>
            <a:ext cx="9258299" cy="531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9729" b="9789"/>
          <a:stretch/>
        </p:blipFill>
        <p:spPr>
          <a:xfrm>
            <a:off x="1243580" y="1790700"/>
            <a:ext cx="1202325" cy="12954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333" y="1833310"/>
            <a:ext cx="1910867" cy="1268294"/>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10185" b="6993"/>
          <a:stretch/>
        </p:blipFill>
        <p:spPr>
          <a:xfrm>
            <a:off x="1331034" y="3680270"/>
            <a:ext cx="1027416" cy="12604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933" y="3821726"/>
            <a:ext cx="1496758" cy="993439"/>
          </a:xfrm>
          <a:prstGeom prst="rect">
            <a:avLst/>
          </a:prstGeom>
        </p:spPr>
      </p:pic>
      <p:grpSp>
        <p:nvGrpSpPr>
          <p:cNvPr id="15" name="Group 14"/>
          <p:cNvGrpSpPr/>
          <p:nvPr/>
        </p:nvGrpSpPr>
        <p:grpSpPr>
          <a:xfrm>
            <a:off x="2838364" y="3620570"/>
            <a:ext cx="3333836" cy="1240900"/>
            <a:chOff x="2838364" y="3353870"/>
            <a:chExt cx="3333836" cy="1240900"/>
          </a:xfrm>
        </p:grpSpPr>
        <p:sp>
          <p:nvSpPr>
            <p:cNvPr id="8" name="TextBox 7"/>
            <p:cNvSpPr txBox="1"/>
            <p:nvPr/>
          </p:nvSpPr>
          <p:spPr>
            <a:xfrm>
              <a:off x="2838364" y="3353870"/>
              <a:ext cx="3333836" cy="769441"/>
            </a:xfrm>
            <a:prstGeom prst="rect">
              <a:avLst/>
            </a:prstGeom>
            <a:noFill/>
          </p:spPr>
          <p:txBody>
            <a:bodyPr wrap="square" rtlCol="0">
              <a:spAutoFit/>
            </a:bodyPr>
            <a:lstStyle/>
            <a:p>
              <a:pPr algn="ctr"/>
              <a:r>
                <a:rPr lang="en-CA" sz="4400" b="1" dirty="0" smtClean="0">
                  <a:solidFill>
                    <a:schemeClr val="accent2">
                      <a:lumMod val="75000"/>
                    </a:schemeClr>
                  </a:solidFill>
                  <a:latin typeface="Corbel" pitchFamily="34" charset="0"/>
                </a:rPr>
                <a:t>Research</a:t>
              </a:r>
            </a:p>
          </p:txBody>
        </p:sp>
        <p:sp>
          <p:nvSpPr>
            <p:cNvPr id="14" name="TextBox 13"/>
            <p:cNvSpPr txBox="1"/>
            <p:nvPr/>
          </p:nvSpPr>
          <p:spPr>
            <a:xfrm>
              <a:off x="3514768" y="3825329"/>
              <a:ext cx="2025564" cy="769441"/>
            </a:xfrm>
            <a:prstGeom prst="rect">
              <a:avLst/>
            </a:prstGeom>
            <a:noFill/>
          </p:spPr>
          <p:txBody>
            <a:bodyPr wrap="square" rtlCol="0">
              <a:spAutoFit/>
            </a:bodyPr>
            <a:lstStyle/>
            <a:p>
              <a:pPr algn="ctr"/>
              <a:r>
                <a:rPr lang="en-CA" sz="4400" b="1" dirty="0" smtClean="0">
                  <a:solidFill>
                    <a:schemeClr val="accent2">
                      <a:lumMod val="75000"/>
                    </a:schemeClr>
                  </a:solidFill>
                  <a:latin typeface="Corbel" pitchFamily="34" charset="0"/>
                </a:rPr>
                <a:t>results</a:t>
              </a:r>
              <a:endParaRPr lang="en-CA" sz="4400" b="1" dirty="0">
                <a:solidFill>
                  <a:schemeClr val="accent2">
                    <a:lumMod val="75000"/>
                  </a:schemeClr>
                </a:solidFill>
                <a:latin typeface="Corbel" pitchFamily="34" charset="0"/>
              </a:endParaRPr>
            </a:p>
          </p:txBody>
        </p:sp>
      </p:grpSp>
      <p:grpSp>
        <p:nvGrpSpPr>
          <p:cNvPr id="16" name="Group 15"/>
          <p:cNvGrpSpPr/>
          <p:nvPr/>
        </p:nvGrpSpPr>
        <p:grpSpPr>
          <a:xfrm>
            <a:off x="2587581" y="5470525"/>
            <a:ext cx="3835400" cy="1240900"/>
            <a:chOff x="2587582" y="3353870"/>
            <a:chExt cx="3835400" cy="1240900"/>
          </a:xfrm>
        </p:grpSpPr>
        <p:sp>
          <p:nvSpPr>
            <p:cNvPr id="17" name="TextBox 16"/>
            <p:cNvSpPr txBox="1"/>
            <p:nvPr/>
          </p:nvSpPr>
          <p:spPr>
            <a:xfrm>
              <a:off x="2838364" y="3353870"/>
              <a:ext cx="3333836" cy="769441"/>
            </a:xfrm>
            <a:prstGeom prst="rect">
              <a:avLst/>
            </a:prstGeom>
            <a:noFill/>
          </p:spPr>
          <p:txBody>
            <a:bodyPr wrap="square" rtlCol="0">
              <a:spAutoFit/>
            </a:bodyPr>
            <a:lstStyle/>
            <a:p>
              <a:pPr algn="ctr"/>
              <a:r>
                <a:rPr lang="en-CA" sz="4400" b="1" dirty="0" smtClean="0">
                  <a:solidFill>
                    <a:schemeClr val="accent2">
                      <a:lumMod val="75000"/>
                    </a:schemeClr>
                  </a:solidFill>
                  <a:latin typeface="Corbel" pitchFamily="34" charset="0"/>
                </a:rPr>
                <a:t>Research</a:t>
              </a:r>
            </a:p>
          </p:txBody>
        </p:sp>
        <p:sp>
          <p:nvSpPr>
            <p:cNvPr id="18" name="TextBox 17"/>
            <p:cNvSpPr txBox="1"/>
            <p:nvPr/>
          </p:nvSpPr>
          <p:spPr>
            <a:xfrm>
              <a:off x="2587582" y="3825329"/>
              <a:ext cx="3835400" cy="769441"/>
            </a:xfrm>
            <a:prstGeom prst="rect">
              <a:avLst/>
            </a:prstGeom>
            <a:noFill/>
          </p:spPr>
          <p:txBody>
            <a:bodyPr wrap="square" rtlCol="0">
              <a:spAutoFit/>
            </a:bodyPr>
            <a:lstStyle/>
            <a:p>
              <a:pPr algn="ctr"/>
              <a:r>
                <a:rPr lang="en-CA" sz="4400" b="1" dirty="0" smtClean="0">
                  <a:solidFill>
                    <a:schemeClr val="accent2">
                      <a:lumMod val="75000"/>
                    </a:schemeClr>
                  </a:solidFill>
                  <a:latin typeface="Corbel" pitchFamily="34" charset="0"/>
                </a:rPr>
                <a:t>environment</a:t>
              </a:r>
              <a:endParaRPr lang="en-CA" sz="4400" b="1" dirty="0">
                <a:solidFill>
                  <a:schemeClr val="accent2">
                    <a:lumMod val="75000"/>
                  </a:schemeClr>
                </a:solidFill>
                <a:latin typeface="Corbel" pitchFamily="34" charset="0"/>
              </a:endParaRP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406" y="5596365"/>
            <a:ext cx="1675550" cy="111506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4081" y="5664462"/>
            <a:ext cx="1618463" cy="1078975"/>
          </a:xfrm>
          <a:prstGeom prst="rect">
            <a:avLst/>
          </a:prstGeom>
        </p:spPr>
      </p:pic>
      <p:sp>
        <p:nvSpPr>
          <p:cNvPr id="22" name="Isosceles Triangle 21"/>
          <p:cNvSpPr/>
          <p:nvPr/>
        </p:nvSpPr>
        <p:spPr>
          <a:xfrm>
            <a:off x="-123869" y="5103005"/>
            <a:ext cx="9258299" cy="531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8" name="Group 27"/>
          <p:cNvGrpSpPr/>
          <p:nvPr/>
        </p:nvGrpSpPr>
        <p:grpSpPr>
          <a:xfrm>
            <a:off x="144025" y="2567862"/>
            <a:ext cx="760306" cy="3503584"/>
            <a:chOff x="75353" y="2432651"/>
            <a:chExt cx="760306" cy="3503584"/>
          </a:xfrm>
        </p:grpSpPr>
        <p:sp>
          <p:nvSpPr>
            <p:cNvPr id="23" name="Up Arrow 22"/>
            <p:cNvSpPr/>
            <p:nvPr/>
          </p:nvSpPr>
          <p:spPr>
            <a:xfrm>
              <a:off x="75353" y="2432651"/>
              <a:ext cx="760306" cy="35035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p:cNvSpPr txBox="1"/>
            <p:nvPr/>
          </p:nvSpPr>
          <p:spPr>
            <a:xfrm rot="16200000">
              <a:off x="-1139191" y="3999777"/>
              <a:ext cx="3189394" cy="369332"/>
            </a:xfrm>
            <a:prstGeom prst="rect">
              <a:avLst/>
            </a:prstGeom>
            <a:noFill/>
          </p:spPr>
          <p:txBody>
            <a:bodyPr wrap="square" rtlCol="0">
              <a:spAutoFit/>
            </a:bodyPr>
            <a:lstStyle/>
            <a:p>
              <a:pPr algn="ctr"/>
              <a:r>
                <a:rPr lang="en-CA" dirty="0" smtClean="0">
                  <a:solidFill>
                    <a:schemeClr val="bg1"/>
                  </a:solidFill>
                </a:rPr>
                <a:t>Time lag</a:t>
              </a:r>
              <a:endParaRPr lang="en-CA" dirty="0">
                <a:solidFill>
                  <a:schemeClr val="bg1"/>
                </a:solidFill>
              </a:endParaRPr>
            </a:p>
          </p:txBody>
        </p:sp>
      </p:grpSp>
      <p:sp>
        <p:nvSpPr>
          <p:cNvPr id="25" name="TextBox 24"/>
          <p:cNvSpPr txBox="1"/>
          <p:nvPr/>
        </p:nvSpPr>
        <p:spPr>
          <a:xfrm rot="5400000">
            <a:off x="6976109" y="4177784"/>
            <a:ext cx="3189394" cy="369332"/>
          </a:xfrm>
          <a:prstGeom prst="rect">
            <a:avLst/>
          </a:prstGeom>
          <a:noFill/>
        </p:spPr>
        <p:txBody>
          <a:bodyPr wrap="square" rtlCol="0">
            <a:spAutoFit/>
          </a:bodyPr>
          <a:lstStyle/>
          <a:p>
            <a:pPr algn="ctr"/>
            <a:r>
              <a:rPr lang="en-CA" dirty="0" smtClean="0">
                <a:solidFill>
                  <a:schemeClr val="bg1"/>
                </a:solidFill>
              </a:rPr>
              <a:t>Time lag</a:t>
            </a:r>
            <a:endParaRPr lang="en-CA" dirty="0">
              <a:solidFill>
                <a:schemeClr val="bg1"/>
              </a:solidFill>
            </a:endParaRPr>
          </a:p>
        </p:txBody>
      </p:sp>
      <p:grpSp>
        <p:nvGrpSpPr>
          <p:cNvPr id="29" name="Group 28"/>
          <p:cNvGrpSpPr/>
          <p:nvPr/>
        </p:nvGrpSpPr>
        <p:grpSpPr>
          <a:xfrm>
            <a:off x="8190653" y="2558715"/>
            <a:ext cx="760306" cy="3512731"/>
            <a:chOff x="8190653" y="2558715"/>
            <a:chExt cx="760306" cy="3512731"/>
          </a:xfrm>
        </p:grpSpPr>
        <p:sp>
          <p:nvSpPr>
            <p:cNvPr id="26" name="Up Arrow 25"/>
            <p:cNvSpPr/>
            <p:nvPr/>
          </p:nvSpPr>
          <p:spPr>
            <a:xfrm>
              <a:off x="8190653" y="2558715"/>
              <a:ext cx="760306" cy="35035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p:cNvSpPr txBox="1"/>
            <p:nvPr/>
          </p:nvSpPr>
          <p:spPr>
            <a:xfrm rot="5400000">
              <a:off x="6976109" y="4292083"/>
              <a:ext cx="3189394" cy="369332"/>
            </a:xfrm>
            <a:prstGeom prst="rect">
              <a:avLst/>
            </a:prstGeom>
            <a:noFill/>
          </p:spPr>
          <p:txBody>
            <a:bodyPr wrap="square" rtlCol="0">
              <a:spAutoFit/>
            </a:bodyPr>
            <a:lstStyle/>
            <a:p>
              <a:pPr algn="ctr"/>
              <a:r>
                <a:rPr lang="en-CA" dirty="0" smtClean="0">
                  <a:solidFill>
                    <a:schemeClr val="bg1"/>
                  </a:solidFill>
                </a:rPr>
                <a:t>10 – 20+ years</a:t>
              </a:r>
              <a:endParaRPr lang="en-CA" dirty="0">
                <a:solidFill>
                  <a:schemeClr val="bg1"/>
                </a:solidFill>
              </a:endParaRPr>
            </a:p>
          </p:txBody>
        </p:sp>
      </p:grpSp>
    </p:spTree>
    <p:extLst>
      <p:ext uri="{BB962C8B-B14F-4D97-AF65-F5344CB8AC3E}">
        <p14:creationId xmlns:p14="http://schemas.microsoft.com/office/powerpoint/2010/main" val="3011942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8" name="Diagram 10247"/>
          <p:cNvGraphicFramePr/>
          <p:nvPr>
            <p:extLst>
              <p:ext uri="{D42A27DB-BD31-4B8C-83A1-F6EECF244321}">
                <p14:modId xmlns:p14="http://schemas.microsoft.com/office/powerpoint/2010/main" val="2319064701"/>
              </p:ext>
            </p:extLst>
          </p:nvPr>
        </p:nvGraphicFramePr>
        <p:xfrm>
          <a:off x="495300" y="254000"/>
          <a:ext cx="8242300" cy="631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14300" y="-132896"/>
            <a:ext cx="9283700" cy="1460500"/>
          </a:xfrm>
          <a:prstGeom prst="rect">
            <a:avLst/>
          </a:prstGeom>
          <a:solidFill>
            <a:srgbClr val="666666">
              <a:alpha val="89804"/>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a:lstStyle>
          <a:p>
            <a:pPr marL="1588" indent="-1588" algn="ctr" eaLnBrk="1" hangingPunct="1">
              <a:buFontTx/>
              <a:buNone/>
              <a:defRPr/>
            </a:pPr>
            <a:r>
              <a:rPr lang="en-US" sz="5400" dirty="0" smtClean="0">
                <a:solidFill>
                  <a:schemeClr val="bg1"/>
                </a:solidFill>
                <a:latin typeface="Corbel" pitchFamily="34" charset="0"/>
              </a:rPr>
              <a:t>Outcome</a:t>
            </a:r>
            <a:r>
              <a:rPr lang="en-US" sz="5400" dirty="0" smtClean="0">
                <a:solidFill>
                  <a:srgbClr val="F49D46"/>
                </a:solidFill>
                <a:latin typeface="Corbel" pitchFamily="34" charset="0"/>
              </a:rPr>
              <a:t> Measurement </a:t>
            </a:r>
            <a:r>
              <a:rPr lang="en-US" sz="5400" dirty="0" smtClean="0">
                <a:solidFill>
                  <a:schemeClr val="bg1"/>
                </a:solidFill>
                <a:latin typeface="Corbel" pitchFamily="34" charset="0"/>
              </a:rPr>
              <a:t>Study</a:t>
            </a:r>
          </a:p>
        </p:txBody>
      </p:sp>
      <p:sp>
        <p:nvSpPr>
          <p:cNvPr id="10" name="Text Placeholder 9"/>
          <p:cNvSpPr>
            <a:spLocks noGrp="1"/>
          </p:cNvSpPr>
          <p:nvPr>
            <p:ph type="body" sz="half" idx="2"/>
          </p:nvPr>
        </p:nvSpPr>
        <p:spPr>
          <a:xfrm>
            <a:off x="5082305" y="1612900"/>
            <a:ext cx="4048995" cy="4691063"/>
          </a:xfrm>
        </p:spPr>
        <p:txBody>
          <a:bodyPr/>
          <a:lstStyle/>
          <a:p>
            <a:pPr eaLnBrk="1" hangingPunct="1">
              <a:spcBef>
                <a:spcPct val="0"/>
              </a:spcBef>
              <a:defRPr/>
            </a:pPr>
            <a:r>
              <a:rPr lang="en-CA" sz="2400" b="1" kern="1200" dirty="0" smtClean="0">
                <a:solidFill>
                  <a:schemeClr val="tx1">
                    <a:lumMod val="85000"/>
                    <a:lumOff val="15000"/>
                  </a:schemeClr>
                </a:solidFill>
                <a:latin typeface="Arial" pitchFamily="34" charset="0"/>
              </a:rPr>
              <a:t>Why?</a:t>
            </a:r>
          </a:p>
          <a:p>
            <a:pPr eaLnBrk="1" hangingPunct="1">
              <a:spcBef>
                <a:spcPct val="0"/>
              </a:spcBef>
              <a:defRPr/>
            </a:pPr>
            <a:endParaRPr lang="en-CA" sz="2000" kern="1200" dirty="0" smtClean="0">
              <a:solidFill>
                <a:schemeClr val="tx1">
                  <a:lumMod val="85000"/>
                  <a:lumOff val="15000"/>
                </a:schemeClr>
              </a:solidFill>
              <a:latin typeface="Arial" pitchFamily="34" charset="0"/>
            </a:endParaRPr>
          </a:p>
          <a:p>
            <a:pPr marL="285750" indent="-285750" eaLnBrk="1" hangingPunct="1">
              <a:spcBef>
                <a:spcPct val="0"/>
              </a:spcBef>
              <a:buFont typeface="Wingdings" pitchFamily="2" charset="2"/>
              <a:buChar char="§"/>
              <a:defRPr/>
            </a:pPr>
            <a:r>
              <a:rPr lang="en-CA" sz="2000" kern="1200" dirty="0" smtClean="0">
                <a:solidFill>
                  <a:schemeClr val="tx1">
                    <a:lumMod val="85000"/>
                    <a:lumOff val="15000"/>
                  </a:schemeClr>
                </a:solidFill>
                <a:latin typeface="Arial" pitchFamily="34" charset="0"/>
              </a:rPr>
              <a:t>Respond </a:t>
            </a:r>
            <a:r>
              <a:rPr lang="en-CA" sz="2000" kern="1200" dirty="0">
                <a:solidFill>
                  <a:schemeClr val="tx1">
                    <a:lumMod val="85000"/>
                    <a:lumOff val="15000"/>
                  </a:schemeClr>
                </a:solidFill>
                <a:latin typeface="Arial" pitchFamily="34" charset="0"/>
              </a:rPr>
              <a:t>to increasing demands and needs from the CFI Board and management, as well as other stakeholders</a:t>
            </a:r>
          </a:p>
          <a:p>
            <a:pPr eaLnBrk="1" hangingPunct="1">
              <a:spcBef>
                <a:spcPct val="0"/>
              </a:spcBef>
              <a:defRPr/>
            </a:pPr>
            <a:r>
              <a:rPr lang="en-CA" sz="2000" kern="1200" dirty="0">
                <a:solidFill>
                  <a:schemeClr val="tx1">
                    <a:lumMod val="85000"/>
                    <a:lumOff val="15000"/>
                  </a:schemeClr>
                </a:solidFill>
                <a:latin typeface="Arial" pitchFamily="34" charset="0"/>
              </a:rPr>
              <a:t> </a:t>
            </a:r>
          </a:p>
          <a:p>
            <a:pPr marL="285750" indent="-285750" eaLnBrk="1" hangingPunct="1">
              <a:spcBef>
                <a:spcPct val="0"/>
              </a:spcBef>
              <a:buFont typeface="Wingdings" pitchFamily="2" charset="2"/>
              <a:buChar char="§"/>
              <a:defRPr/>
            </a:pPr>
            <a:r>
              <a:rPr lang="en-CA" sz="2000" kern="1200" dirty="0">
                <a:solidFill>
                  <a:schemeClr val="tx1">
                    <a:lumMod val="85000"/>
                    <a:lumOff val="15000"/>
                  </a:schemeClr>
                </a:solidFill>
                <a:latin typeface="Arial" pitchFamily="34" charset="0"/>
              </a:rPr>
              <a:t>Need for a more inclusive approach to measure the CFI’s progress against its wider objectives</a:t>
            </a:r>
          </a:p>
          <a:p>
            <a:pPr eaLnBrk="1" hangingPunct="1">
              <a:spcBef>
                <a:spcPct val="0"/>
              </a:spcBef>
              <a:defRPr/>
            </a:pPr>
            <a:r>
              <a:rPr lang="en-CA" sz="2000" kern="1200" dirty="0">
                <a:solidFill>
                  <a:schemeClr val="tx1">
                    <a:lumMod val="85000"/>
                    <a:lumOff val="15000"/>
                  </a:schemeClr>
                </a:solidFill>
                <a:latin typeface="Arial" pitchFamily="34" charset="0"/>
              </a:rPr>
              <a:t> </a:t>
            </a:r>
          </a:p>
          <a:p>
            <a:pPr marL="285750" indent="-285750" eaLnBrk="1" hangingPunct="1">
              <a:spcBef>
                <a:spcPct val="0"/>
              </a:spcBef>
              <a:buFont typeface="Wingdings" pitchFamily="2" charset="2"/>
              <a:buChar char="§"/>
              <a:defRPr/>
            </a:pPr>
            <a:r>
              <a:rPr lang="en-CA" sz="2000" kern="1200" dirty="0">
                <a:solidFill>
                  <a:schemeClr val="tx1">
                    <a:lumMod val="85000"/>
                    <a:lumOff val="15000"/>
                  </a:schemeClr>
                </a:solidFill>
                <a:latin typeface="Arial" pitchFamily="34" charset="0"/>
              </a:rPr>
              <a:t>Get a wider </a:t>
            </a:r>
            <a:r>
              <a:rPr lang="en-CA" sz="2000" kern="1200" dirty="0" smtClean="0">
                <a:solidFill>
                  <a:schemeClr val="tx1">
                    <a:lumMod val="85000"/>
                    <a:lumOff val="15000"/>
                  </a:schemeClr>
                </a:solidFill>
                <a:latin typeface="Arial" pitchFamily="34" charset="0"/>
              </a:rPr>
              <a:t>understanding of </a:t>
            </a:r>
            <a:r>
              <a:rPr lang="en-CA" sz="2000" kern="1200" dirty="0">
                <a:solidFill>
                  <a:schemeClr val="tx1">
                    <a:lumMod val="85000"/>
                    <a:lumOff val="15000"/>
                  </a:schemeClr>
                </a:solidFill>
                <a:latin typeface="Arial" pitchFamily="34" charset="0"/>
              </a:rPr>
              <a:t>the impact of CFI investments at the institutional and national levels</a:t>
            </a:r>
          </a:p>
          <a:p>
            <a:endParaRPr lang="en-CA" sz="1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930400"/>
            <a:ext cx="4968005" cy="492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anim calcmode="lin" valueType="num">
                                      <p:cBhvr>
                                        <p:cTn id="1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1000"/>
                                        <p:tgtEl>
                                          <p:spTgt spid="10">
                                            <p:txEl>
                                              <p:pRg st="4" end="4"/>
                                            </p:txEl>
                                          </p:spTgt>
                                        </p:tgtEl>
                                      </p:cBhvr>
                                    </p:animEffect>
                                    <p:anim calcmode="lin" valueType="num">
                                      <p:cBhvr>
                                        <p:cTn id="2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000"/>
                                        <p:tgtEl>
                                          <p:spTgt spid="10">
                                            <p:txEl>
                                              <p:pRg st="5" end="5"/>
                                            </p:txEl>
                                          </p:spTgt>
                                        </p:tgtEl>
                                      </p:cBhvr>
                                    </p:animEffect>
                                    <p:anim calcmode="lin" valueType="num">
                                      <p:cBhvr>
                                        <p:cTn id="2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1000"/>
                                        <p:tgtEl>
                                          <p:spTgt spid="10">
                                            <p:txEl>
                                              <p:pRg st="6" end="6"/>
                                            </p:txEl>
                                          </p:spTgt>
                                        </p:tgtEl>
                                      </p:cBhvr>
                                    </p:animEffect>
                                    <p:anim calcmode="lin" valueType="num">
                                      <p:cBhvr>
                                        <p:cTn id="3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oundedRect 2"/>
          <p:cNvSpPr/>
          <p:nvPr/>
        </p:nvSpPr>
        <p:spPr>
          <a:xfrm>
            <a:off x="3441699" y="1542711"/>
            <a:ext cx="4410075" cy="600075"/>
          </a:xfrm>
          <a:prstGeom prst="roundRect">
            <a:avLst/>
          </a:prstGeom>
          <a:solidFill>
            <a:srgbClr val="FFFFFF"/>
          </a:solidFill>
          <a:effectLst/>
        </p:spPr>
        <p:txBody>
          <a:bodyPr/>
          <a:lstStyle/>
          <a:p>
            <a:endParaRPr lang="en-CA"/>
          </a:p>
        </p:txBody>
      </p:sp>
      <p:sp>
        <p:nvSpPr>
          <p:cNvPr id="6" name="TextBox 2"/>
          <p:cNvSpPr txBox="1"/>
          <p:nvPr/>
        </p:nvSpPr>
        <p:spPr>
          <a:xfrm>
            <a:off x="3527424" y="1649629"/>
            <a:ext cx="4219575" cy="369332"/>
          </a:xfrm>
          <a:prstGeom prst="rect">
            <a:avLst/>
          </a:prstGeom>
          <a:effectLst/>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30" dirty="0" smtClean="0">
                <a:solidFill>
                  <a:srgbClr val="0D668F"/>
                </a:solidFill>
                <a:latin typeface="Nina Compressed"/>
              </a:rPr>
              <a:t>One theme within an institution</a:t>
            </a:r>
          </a:p>
        </p:txBody>
      </p:sp>
      <p:sp>
        <p:nvSpPr>
          <p:cNvPr id="7" name="RoundedRect 10"/>
          <p:cNvSpPr/>
          <p:nvPr/>
        </p:nvSpPr>
        <p:spPr>
          <a:xfrm>
            <a:off x="3451224" y="5276511"/>
            <a:ext cx="4410075" cy="1257300"/>
          </a:xfrm>
          <a:prstGeom prst="roundRect">
            <a:avLst/>
          </a:prstGeom>
          <a:solidFill>
            <a:srgbClr val="FFFFFF"/>
          </a:solidFill>
          <a:effectLst/>
        </p:spPr>
        <p:txBody>
          <a:bodyPr/>
          <a:lstStyle/>
          <a:p>
            <a:endParaRPr lang="en-CA"/>
          </a:p>
        </p:txBody>
      </p:sp>
      <p:sp>
        <p:nvSpPr>
          <p:cNvPr id="8" name="TextBox 7"/>
          <p:cNvSpPr txBox="1"/>
          <p:nvPr/>
        </p:nvSpPr>
        <p:spPr>
          <a:xfrm>
            <a:off x="3527423" y="5405396"/>
            <a:ext cx="4219575" cy="923330"/>
          </a:xfrm>
          <a:prstGeom prst="rect">
            <a:avLst/>
          </a:prstGeom>
          <a:effectLst/>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30" dirty="0" smtClean="0">
                <a:solidFill>
                  <a:srgbClr val="0D668F"/>
                </a:solidFill>
                <a:latin typeface="Nina Compressed"/>
              </a:rPr>
              <a:t>Burden on institutions</a:t>
            </a:r>
          </a:p>
          <a:p>
            <a:pPr algn="ctr"/>
            <a:r>
              <a:rPr lang="en-US" b="1" i="0" u="none" spc="30" dirty="0" smtClean="0">
                <a:solidFill>
                  <a:srgbClr val="0D668F"/>
                </a:solidFill>
                <a:latin typeface="Nina Compressed"/>
              </a:rPr>
              <a:t>Challenge of extrapolating findings</a:t>
            </a:r>
          </a:p>
          <a:p>
            <a:pPr algn="ctr"/>
            <a:r>
              <a:rPr lang="en-US" b="1" i="0" u="none" spc="30" dirty="0" smtClean="0">
                <a:solidFill>
                  <a:srgbClr val="0D668F"/>
                </a:solidFill>
                <a:latin typeface="Nina Compressed"/>
              </a:rPr>
              <a:t>Attribution and R&amp;D time lag</a:t>
            </a:r>
          </a:p>
        </p:txBody>
      </p:sp>
      <p:sp>
        <p:nvSpPr>
          <p:cNvPr id="9" name="RoundedRect 7"/>
          <p:cNvSpPr/>
          <p:nvPr/>
        </p:nvSpPr>
        <p:spPr>
          <a:xfrm>
            <a:off x="1336674" y="3533436"/>
            <a:ext cx="1990725" cy="1666875"/>
          </a:xfrm>
          <a:prstGeom prst="roundRect">
            <a:avLst/>
          </a:prstGeom>
          <a:solidFill>
            <a:srgbClr val="113E59"/>
          </a:solidFill>
          <a:effectLst/>
        </p:spPr>
        <p:txBody>
          <a:bodyPr/>
          <a:lstStyle/>
          <a:p>
            <a:endParaRPr lang="en-CA"/>
          </a:p>
        </p:txBody>
      </p:sp>
      <p:sp>
        <p:nvSpPr>
          <p:cNvPr id="10" name="Text Box 80"/>
          <p:cNvSpPr txBox="1"/>
          <p:nvPr/>
        </p:nvSpPr>
        <p:spPr>
          <a:xfrm>
            <a:off x="1479549" y="4182207"/>
            <a:ext cx="1714500" cy="369332"/>
          </a:xfrm>
          <a:prstGeom prst="rect">
            <a:avLst/>
          </a:prstGeom>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10" dirty="0" smtClean="0">
                <a:solidFill>
                  <a:srgbClr val="FFFFFF"/>
                </a:solidFill>
                <a:latin typeface="Arial"/>
              </a:rPr>
              <a:t>Strengths</a:t>
            </a:r>
          </a:p>
        </p:txBody>
      </p:sp>
      <p:sp>
        <p:nvSpPr>
          <p:cNvPr id="11" name="RoundedRect 5"/>
          <p:cNvSpPr/>
          <p:nvPr/>
        </p:nvSpPr>
        <p:spPr>
          <a:xfrm>
            <a:off x="1336674" y="2857161"/>
            <a:ext cx="1990725" cy="600075"/>
          </a:xfrm>
          <a:prstGeom prst="roundRect">
            <a:avLst/>
          </a:prstGeom>
          <a:solidFill>
            <a:srgbClr val="113E59"/>
          </a:solidFill>
          <a:effectLst/>
        </p:spPr>
        <p:txBody>
          <a:bodyPr/>
          <a:lstStyle/>
          <a:p>
            <a:endParaRPr lang="en-CA"/>
          </a:p>
        </p:txBody>
      </p:sp>
      <p:sp>
        <p:nvSpPr>
          <p:cNvPr id="12" name="Text Box 79"/>
          <p:cNvSpPr txBox="1"/>
          <p:nvPr/>
        </p:nvSpPr>
        <p:spPr>
          <a:xfrm>
            <a:off x="1479549" y="2977295"/>
            <a:ext cx="1714500" cy="369332"/>
          </a:xfrm>
          <a:prstGeom prst="rect">
            <a:avLst/>
          </a:prstGeom>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10" dirty="0" smtClean="0">
                <a:solidFill>
                  <a:srgbClr val="FFFFFF"/>
                </a:solidFill>
                <a:latin typeface="Arial"/>
              </a:rPr>
              <a:t>Validation</a:t>
            </a:r>
          </a:p>
        </p:txBody>
      </p:sp>
      <p:sp>
        <p:nvSpPr>
          <p:cNvPr id="13" name="RoundedRect 4"/>
          <p:cNvSpPr/>
          <p:nvPr/>
        </p:nvSpPr>
        <p:spPr>
          <a:xfrm>
            <a:off x="3441699" y="2209461"/>
            <a:ext cx="4410075" cy="571500"/>
          </a:xfrm>
          <a:prstGeom prst="roundRect">
            <a:avLst/>
          </a:prstGeom>
          <a:solidFill>
            <a:srgbClr val="FFFFFF"/>
          </a:solidFill>
          <a:effectLst/>
        </p:spPr>
        <p:txBody>
          <a:bodyPr/>
          <a:lstStyle/>
          <a:p>
            <a:endParaRPr lang="en-CA"/>
          </a:p>
        </p:txBody>
      </p:sp>
      <p:sp>
        <p:nvSpPr>
          <p:cNvPr id="14" name="TextBox 3"/>
          <p:cNvSpPr txBox="1"/>
          <p:nvPr/>
        </p:nvSpPr>
        <p:spPr>
          <a:xfrm>
            <a:off x="3527424" y="2297329"/>
            <a:ext cx="4219575" cy="369332"/>
          </a:xfrm>
          <a:prstGeom prst="rect">
            <a:avLst/>
          </a:prstGeom>
          <a:effectLst/>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30" dirty="0" smtClean="0">
                <a:solidFill>
                  <a:srgbClr val="0D668F"/>
                </a:solidFill>
                <a:latin typeface="Nina Compressed"/>
              </a:rPr>
              <a:t>Case study</a:t>
            </a:r>
          </a:p>
        </p:txBody>
      </p:sp>
      <p:sp>
        <p:nvSpPr>
          <p:cNvPr id="15" name="RoundedRect 3"/>
          <p:cNvSpPr/>
          <p:nvPr/>
        </p:nvSpPr>
        <p:spPr>
          <a:xfrm>
            <a:off x="1336674" y="2209461"/>
            <a:ext cx="1990725" cy="571500"/>
          </a:xfrm>
          <a:prstGeom prst="roundRect">
            <a:avLst/>
          </a:prstGeom>
          <a:solidFill>
            <a:srgbClr val="113E59"/>
          </a:solidFill>
          <a:effectLst/>
        </p:spPr>
        <p:txBody>
          <a:bodyPr/>
          <a:lstStyle/>
          <a:p>
            <a:endParaRPr lang="en-CA"/>
          </a:p>
        </p:txBody>
      </p:sp>
      <p:sp>
        <p:nvSpPr>
          <p:cNvPr id="16" name="Text Box 78"/>
          <p:cNvSpPr txBox="1"/>
          <p:nvPr/>
        </p:nvSpPr>
        <p:spPr>
          <a:xfrm>
            <a:off x="1479549" y="2305783"/>
            <a:ext cx="1714500" cy="369332"/>
          </a:xfrm>
          <a:prstGeom prst="rect">
            <a:avLst/>
          </a:prstGeom>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10" dirty="0" smtClean="0">
                <a:solidFill>
                  <a:srgbClr val="FFFFFF"/>
                </a:solidFill>
                <a:latin typeface="Arial"/>
              </a:rPr>
              <a:t>Method</a:t>
            </a:r>
            <a:endParaRPr lang="en-US" sz="2025" b="1" i="0" u="none" spc="10" dirty="0" smtClean="0">
              <a:solidFill>
                <a:srgbClr val="FFFFFF"/>
              </a:solidFill>
              <a:latin typeface="Arial"/>
            </a:endParaRPr>
          </a:p>
        </p:txBody>
      </p:sp>
      <p:sp>
        <p:nvSpPr>
          <p:cNvPr id="17" name="RoundedRect 1"/>
          <p:cNvSpPr/>
          <p:nvPr/>
        </p:nvSpPr>
        <p:spPr>
          <a:xfrm>
            <a:off x="1336674" y="1542711"/>
            <a:ext cx="1990725" cy="600075"/>
          </a:xfrm>
          <a:prstGeom prst="roundRect">
            <a:avLst/>
          </a:prstGeom>
          <a:solidFill>
            <a:srgbClr val="113E59"/>
          </a:solidFill>
          <a:effectLst/>
        </p:spPr>
        <p:txBody>
          <a:bodyPr/>
          <a:lstStyle/>
          <a:p>
            <a:endParaRPr lang="en-CA"/>
          </a:p>
        </p:txBody>
      </p:sp>
      <p:sp>
        <p:nvSpPr>
          <p:cNvPr id="18" name="Text Box 77"/>
          <p:cNvSpPr txBox="1"/>
          <p:nvPr/>
        </p:nvSpPr>
        <p:spPr>
          <a:xfrm>
            <a:off x="1336674" y="1662847"/>
            <a:ext cx="2000250" cy="369332"/>
          </a:xfrm>
          <a:prstGeom prst="rect">
            <a:avLst/>
          </a:prstGeom>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10" dirty="0" smtClean="0">
                <a:solidFill>
                  <a:srgbClr val="FFFFFF"/>
                </a:solidFill>
                <a:latin typeface="Arial"/>
              </a:rPr>
              <a:t>Unit of analysis</a:t>
            </a:r>
          </a:p>
        </p:txBody>
      </p:sp>
      <p:sp>
        <p:nvSpPr>
          <p:cNvPr id="19" name="RoundedRect 6"/>
          <p:cNvSpPr/>
          <p:nvPr/>
        </p:nvSpPr>
        <p:spPr>
          <a:xfrm>
            <a:off x="3441699" y="2857161"/>
            <a:ext cx="4410075" cy="600075"/>
          </a:xfrm>
          <a:prstGeom prst="roundRect">
            <a:avLst/>
          </a:prstGeom>
          <a:solidFill>
            <a:srgbClr val="FFFFFF"/>
          </a:solidFill>
          <a:effectLst/>
        </p:spPr>
        <p:txBody>
          <a:bodyPr/>
          <a:lstStyle/>
          <a:p>
            <a:endParaRPr lang="en-CA"/>
          </a:p>
        </p:txBody>
      </p:sp>
      <p:sp>
        <p:nvSpPr>
          <p:cNvPr id="20" name="TextBox 4"/>
          <p:cNvSpPr txBox="1"/>
          <p:nvPr/>
        </p:nvSpPr>
        <p:spPr>
          <a:xfrm>
            <a:off x="3527424" y="2964079"/>
            <a:ext cx="4219575" cy="369332"/>
          </a:xfrm>
          <a:prstGeom prst="rect">
            <a:avLst/>
          </a:prstGeom>
          <a:effectLst/>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30" dirty="0" smtClean="0">
                <a:solidFill>
                  <a:srgbClr val="0D668F"/>
                </a:solidFill>
                <a:latin typeface="Nina Compressed"/>
              </a:rPr>
              <a:t>International expert panel</a:t>
            </a:r>
          </a:p>
        </p:txBody>
      </p:sp>
      <p:sp>
        <p:nvSpPr>
          <p:cNvPr id="21" name="RoundedRect 8"/>
          <p:cNvSpPr/>
          <p:nvPr/>
        </p:nvSpPr>
        <p:spPr>
          <a:xfrm>
            <a:off x="3441699" y="3533436"/>
            <a:ext cx="4410075" cy="1666875"/>
          </a:xfrm>
          <a:prstGeom prst="roundRect">
            <a:avLst/>
          </a:prstGeom>
          <a:solidFill>
            <a:srgbClr val="FFFFFF"/>
          </a:solidFill>
          <a:effectLst/>
        </p:spPr>
        <p:txBody>
          <a:bodyPr/>
          <a:lstStyle/>
          <a:p>
            <a:endParaRPr lang="en-CA"/>
          </a:p>
        </p:txBody>
      </p:sp>
      <p:sp>
        <p:nvSpPr>
          <p:cNvPr id="22" name="TextBox 5"/>
          <p:cNvSpPr txBox="1"/>
          <p:nvPr/>
        </p:nvSpPr>
        <p:spPr>
          <a:xfrm>
            <a:off x="3527424" y="3754008"/>
            <a:ext cx="4219575" cy="1200329"/>
          </a:xfrm>
          <a:prstGeom prst="rect">
            <a:avLst/>
          </a:prstGeom>
          <a:effectLst/>
        </p:spPr>
        <p:txBody>
          <a:bodyPr wrap="square"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30" dirty="0" smtClean="0">
                <a:solidFill>
                  <a:srgbClr val="0D668F"/>
                </a:solidFill>
                <a:latin typeface="Nina Compressed"/>
              </a:rPr>
              <a:t>Combines before &amp; after</a:t>
            </a:r>
          </a:p>
          <a:p>
            <a:pPr algn="ctr"/>
            <a:r>
              <a:rPr lang="en-US" b="1" i="0" u="none" spc="30" dirty="0" smtClean="0">
                <a:solidFill>
                  <a:srgbClr val="0D668F"/>
                </a:solidFill>
                <a:latin typeface="Nina Compressed"/>
              </a:rPr>
              <a:t>Qualitative and quantitative</a:t>
            </a:r>
          </a:p>
          <a:p>
            <a:pPr algn="ctr"/>
            <a:r>
              <a:rPr lang="en-US" b="1" i="0" u="none" spc="30" dirty="0" smtClean="0">
                <a:solidFill>
                  <a:srgbClr val="0D668F"/>
                </a:solidFill>
                <a:latin typeface="Nina Compressed"/>
              </a:rPr>
              <a:t>Reveals unexpected outcomes</a:t>
            </a:r>
          </a:p>
          <a:p>
            <a:pPr algn="ctr"/>
            <a:r>
              <a:rPr lang="en-US" b="1" i="0" u="none" spc="30" dirty="0" smtClean="0">
                <a:solidFill>
                  <a:srgbClr val="0D668F"/>
                </a:solidFill>
                <a:latin typeface="Nina Compressed"/>
              </a:rPr>
              <a:t>Identification of success stories</a:t>
            </a:r>
          </a:p>
        </p:txBody>
      </p:sp>
      <p:sp>
        <p:nvSpPr>
          <p:cNvPr id="23" name="RoundedRect 9"/>
          <p:cNvSpPr/>
          <p:nvPr/>
        </p:nvSpPr>
        <p:spPr>
          <a:xfrm>
            <a:off x="1336674" y="5276511"/>
            <a:ext cx="1990725" cy="1257300"/>
          </a:xfrm>
          <a:prstGeom prst="roundRect">
            <a:avLst/>
          </a:prstGeom>
          <a:solidFill>
            <a:srgbClr val="113E59"/>
          </a:solidFill>
          <a:effectLst/>
        </p:spPr>
        <p:txBody>
          <a:bodyPr/>
          <a:lstStyle/>
          <a:p>
            <a:endParaRPr lang="en-CA"/>
          </a:p>
        </p:txBody>
      </p:sp>
      <p:sp>
        <p:nvSpPr>
          <p:cNvPr id="24" name="Text Box 82"/>
          <p:cNvSpPr txBox="1"/>
          <p:nvPr/>
        </p:nvSpPr>
        <p:spPr>
          <a:xfrm>
            <a:off x="1479549" y="5720495"/>
            <a:ext cx="1714500" cy="369332"/>
          </a:xfrm>
          <a:prstGeom prst="rect">
            <a:avLst/>
          </a:prstGeom>
          <a:effectLst/>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0" u="none" spc="10" dirty="0" smtClean="0">
                <a:solidFill>
                  <a:srgbClr val="FFFFFF"/>
                </a:solidFill>
                <a:latin typeface="Arial"/>
              </a:rPr>
              <a:t>Limitations</a:t>
            </a:r>
          </a:p>
        </p:txBody>
      </p:sp>
      <p:sp>
        <p:nvSpPr>
          <p:cNvPr id="30" name="Rectangle 2"/>
          <p:cNvSpPr txBox="1">
            <a:spLocks noChangeArrowheads="1"/>
          </p:cNvSpPr>
          <p:nvPr/>
        </p:nvSpPr>
        <p:spPr bwMode="auto">
          <a:xfrm>
            <a:off x="-114300" y="-132896"/>
            <a:ext cx="9283700" cy="1460500"/>
          </a:xfrm>
          <a:prstGeom prst="rect">
            <a:avLst/>
          </a:prstGeom>
          <a:solidFill>
            <a:srgbClr val="666666">
              <a:alpha val="89804"/>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a:lstStyle>
          <a:p>
            <a:pPr marL="1588" indent="-1588" algn="ctr" eaLnBrk="1" hangingPunct="1">
              <a:buFontTx/>
              <a:buNone/>
              <a:defRPr/>
            </a:pPr>
            <a:r>
              <a:rPr lang="en-US" sz="5400" dirty="0" smtClean="0">
                <a:solidFill>
                  <a:srgbClr val="F49D46"/>
                </a:solidFill>
                <a:latin typeface="Corbel" pitchFamily="34" charset="0"/>
              </a:rPr>
              <a:t>OMS </a:t>
            </a:r>
            <a:r>
              <a:rPr lang="en-US" sz="5400" dirty="0" smtClean="0">
                <a:solidFill>
                  <a:schemeClr val="bg1"/>
                </a:solidFill>
                <a:latin typeface="Corbel" pitchFamily="34" charset="0"/>
              </a:rPr>
              <a:t>Features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01600" y="2013972"/>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
              <a:defRPr/>
            </a:pPr>
            <a:r>
              <a:rPr lang="en-CA" sz="2400" dirty="0" smtClean="0">
                <a:solidFill>
                  <a:schemeClr val="tx1">
                    <a:lumMod val="85000"/>
                    <a:lumOff val="15000"/>
                  </a:schemeClr>
                </a:solidFill>
              </a:rPr>
              <a:t>Strategic research planning (SRP)</a:t>
            </a:r>
          </a:p>
          <a:p>
            <a:pPr eaLnBrk="1" hangingPunct="1">
              <a:buFont typeface="Wingdings" pitchFamily="2" charset="2"/>
              <a:buChar char="§"/>
              <a:defRPr/>
            </a:pPr>
            <a:r>
              <a:rPr lang="en-CA" sz="2400" dirty="0" smtClean="0">
                <a:solidFill>
                  <a:schemeClr val="tx1">
                    <a:lumMod val="85000"/>
                    <a:lumOff val="15000"/>
                  </a:schemeClr>
                </a:solidFill>
              </a:rPr>
              <a:t>Research Capacity</a:t>
            </a:r>
          </a:p>
          <a:p>
            <a:pPr eaLnBrk="1" hangingPunct="1">
              <a:buFont typeface="Wingdings" pitchFamily="2" charset="2"/>
              <a:buChar char="§"/>
              <a:defRPr/>
            </a:pPr>
            <a:r>
              <a:rPr lang="en-CA" sz="2400" dirty="0" smtClean="0">
                <a:solidFill>
                  <a:schemeClr val="tx1">
                    <a:lumMod val="85000"/>
                    <a:lumOff val="15000"/>
                  </a:schemeClr>
                </a:solidFill>
              </a:rPr>
              <a:t>Highly Qualified Personnel (HQP)</a:t>
            </a:r>
          </a:p>
          <a:p>
            <a:pPr eaLnBrk="1" hangingPunct="1">
              <a:buFont typeface="Wingdings" pitchFamily="2" charset="2"/>
              <a:buChar char="§"/>
              <a:defRPr/>
            </a:pPr>
            <a:r>
              <a:rPr lang="en-CA" sz="2400" dirty="0" smtClean="0">
                <a:solidFill>
                  <a:schemeClr val="tx1">
                    <a:lumMod val="85000"/>
                    <a:lumOff val="15000"/>
                  </a:schemeClr>
                </a:solidFill>
              </a:rPr>
              <a:t>Research productivity</a:t>
            </a:r>
          </a:p>
          <a:p>
            <a:pPr eaLnBrk="1" hangingPunct="1">
              <a:buFont typeface="Wingdings" pitchFamily="2" charset="2"/>
              <a:buChar char="§"/>
              <a:defRPr/>
            </a:pPr>
            <a:r>
              <a:rPr lang="en-CA" sz="2400" dirty="0" smtClean="0">
                <a:solidFill>
                  <a:schemeClr val="tx1">
                    <a:lumMod val="85000"/>
                    <a:lumOff val="15000"/>
                  </a:schemeClr>
                </a:solidFill>
              </a:rPr>
              <a:t>Innovation / Extrinsic Benefits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298" r="31250"/>
          <a:stretch/>
        </p:blipFill>
        <p:spPr>
          <a:xfrm>
            <a:off x="4508500" y="1481576"/>
            <a:ext cx="5054600" cy="5395673"/>
          </a:xfrm>
          <a:prstGeom prst="rect">
            <a:avLst/>
          </a:prstGeom>
        </p:spPr>
      </p:pic>
      <p:sp>
        <p:nvSpPr>
          <p:cNvPr id="14338" name="Rectangle 2"/>
          <p:cNvSpPr>
            <a:spLocks noGrp="1" noChangeArrowheads="1"/>
          </p:cNvSpPr>
          <p:nvPr>
            <p:ph type="body" idx="1"/>
          </p:nvPr>
        </p:nvSpPr>
        <p:spPr>
          <a:xfrm>
            <a:off x="0" y="0"/>
            <a:ext cx="9144000" cy="1500187"/>
          </a:xfrm>
          <a:solidFill>
            <a:srgbClr val="666666">
              <a:alpha val="89804"/>
            </a:srgbClr>
          </a:solidFill>
        </p:spPr>
        <p:txBody>
          <a:bodyPr anchor="ctr"/>
          <a:lstStyle/>
          <a:p>
            <a:pPr marL="1588" indent="-1588" algn="ctr" eaLnBrk="1" hangingPunct="1">
              <a:buFontTx/>
              <a:buNone/>
              <a:defRPr/>
            </a:pPr>
            <a:r>
              <a:rPr lang="en-US" sz="5400" dirty="0" smtClean="0">
                <a:solidFill>
                  <a:srgbClr val="F49D46"/>
                </a:solidFill>
                <a:latin typeface="Corbel" pitchFamily="34" charset="0"/>
              </a:rPr>
              <a:t>OMS</a:t>
            </a:r>
            <a:r>
              <a:rPr lang="en-US" sz="5400" dirty="0" smtClean="0">
                <a:solidFill>
                  <a:schemeClr val="bg1">
                    <a:lumMod val="95000"/>
                  </a:schemeClr>
                </a:solidFill>
                <a:latin typeface="Corbel" pitchFamily="34" charset="0"/>
              </a:rPr>
              <a:t> Categories</a:t>
            </a:r>
            <a:endParaRPr lang="en-US" sz="5400" dirty="0" smtClean="0">
              <a:solidFill>
                <a:srgbClr val="FFC000"/>
              </a:solidFill>
              <a:latin typeface="Corbel" pitchFamily="34" charset="0"/>
            </a:endParaRPr>
          </a:p>
        </p:txBody>
      </p:sp>
    </p:spTree>
    <p:extLst>
      <p:ext uri="{BB962C8B-B14F-4D97-AF65-F5344CB8AC3E}">
        <p14:creationId xmlns:p14="http://schemas.microsoft.com/office/powerpoint/2010/main" val="11199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460500"/>
          </a:xfrm>
          <a:prstGeom prst="rect">
            <a:avLst/>
          </a:prstGeom>
          <a:solidFill>
            <a:srgbClr val="666666">
              <a:alpha val="89804"/>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a:lstStyle>
          <a:p>
            <a:pPr marL="1588" indent="-1588" algn="ctr" eaLnBrk="1" hangingPunct="1">
              <a:buFontTx/>
              <a:buNone/>
              <a:defRPr/>
            </a:pPr>
            <a:r>
              <a:rPr lang="en-US" sz="5400" dirty="0" err="1" smtClean="0">
                <a:solidFill>
                  <a:schemeClr val="bg1"/>
                </a:solidFill>
                <a:latin typeface="Corbel" pitchFamily="34" charset="0"/>
              </a:rPr>
              <a:t>Learnings</a:t>
            </a:r>
            <a:endParaRPr lang="en-US" sz="5400" dirty="0" smtClean="0">
              <a:solidFill>
                <a:schemeClr val="bg1"/>
              </a:solidFill>
              <a:latin typeface="Corbel" pitchFamily="34" charset="0"/>
            </a:endParaRPr>
          </a:p>
        </p:txBody>
      </p:sp>
      <p:sp>
        <p:nvSpPr>
          <p:cNvPr id="3" name="Oval 2"/>
          <p:cNvSpPr/>
          <p:nvPr/>
        </p:nvSpPr>
        <p:spPr>
          <a:xfrm>
            <a:off x="215900" y="1854200"/>
            <a:ext cx="8547100" cy="4724400"/>
          </a:xfrm>
          <a:prstGeom prst="ellipse">
            <a:avLst/>
          </a:prstGeom>
          <a:solidFill>
            <a:srgbClr val="11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215900" y="2368550"/>
            <a:ext cx="5372100" cy="3587750"/>
          </a:xfrm>
          <a:prstGeom prst="ellipse">
            <a:avLst/>
          </a:prstGeom>
          <a:solidFill>
            <a:srgbClr val="6C9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p:nvPr/>
        </p:nvSpPr>
        <p:spPr>
          <a:xfrm>
            <a:off x="215900" y="3009900"/>
            <a:ext cx="25527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000" dirty="0">
              <a:solidFill>
                <a:srgbClr val="0070C0"/>
              </a:solidFill>
            </a:endParaRPr>
          </a:p>
        </p:txBody>
      </p:sp>
      <p:sp>
        <p:nvSpPr>
          <p:cNvPr id="8" name="TextBox 7"/>
          <p:cNvSpPr txBox="1"/>
          <p:nvPr/>
        </p:nvSpPr>
        <p:spPr>
          <a:xfrm>
            <a:off x="2870200" y="3862457"/>
            <a:ext cx="2590800" cy="707886"/>
          </a:xfrm>
          <a:prstGeom prst="rect">
            <a:avLst/>
          </a:prstGeom>
          <a:noFill/>
        </p:spPr>
        <p:txBody>
          <a:bodyPr wrap="square" rtlCol="0">
            <a:spAutoFit/>
          </a:bodyPr>
          <a:lstStyle/>
          <a:p>
            <a:r>
              <a:rPr lang="en-CA" sz="4000" dirty="0" smtClean="0">
                <a:solidFill>
                  <a:schemeClr val="bg1"/>
                </a:solidFill>
              </a:rPr>
              <a:t>Institution</a:t>
            </a:r>
          </a:p>
        </p:txBody>
      </p:sp>
      <p:sp>
        <p:nvSpPr>
          <p:cNvPr id="11" name="TextBox 10"/>
          <p:cNvSpPr txBox="1"/>
          <p:nvPr/>
        </p:nvSpPr>
        <p:spPr>
          <a:xfrm>
            <a:off x="5689600" y="3862457"/>
            <a:ext cx="2895600" cy="707886"/>
          </a:xfrm>
          <a:prstGeom prst="rect">
            <a:avLst/>
          </a:prstGeom>
          <a:noFill/>
        </p:spPr>
        <p:txBody>
          <a:bodyPr wrap="square" rtlCol="0">
            <a:spAutoFit/>
          </a:bodyPr>
          <a:lstStyle/>
          <a:p>
            <a:r>
              <a:rPr lang="en-CA" sz="4000" dirty="0" smtClean="0">
                <a:solidFill>
                  <a:schemeClr val="bg1"/>
                </a:solidFill>
              </a:rPr>
              <a:t>Community</a:t>
            </a:r>
          </a:p>
        </p:txBody>
      </p:sp>
      <p:sp>
        <p:nvSpPr>
          <p:cNvPr id="9" name="TextBox 8"/>
          <p:cNvSpPr txBox="1"/>
          <p:nvPr/>
        </p:nvSpPr>
        <p:spPr>
          <a:xfrm>
            <a:off x="660400" y="3862457"/>
            <a:ext cx="2108200" cy="707886"/>
          </a:xfrm>
          <a:prstGeom prst="rect">
            <a:avLst/>
          </a:prstGeom>
          <a:noFill/>
        </p:spPr>
        <p:txBody>
          <a:bodyPr wrap="square" rtlCol="0">
            <a:spAutoFit/>
          </a:bodyPr>
          <a:lstStyle/>
          <a:p>
            <a:r>
              <a:rPr lang="en-CA" sz="4000" dirty="0" smtClean="0">
                <a:solidFill>
                  <a:srgbClr val="6C91B3"/>
                </a:solidFill>
              </a:rPr>
              <a:t>Theme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0"/>
            <a:ext cx="9144000" cy="1500187"/>
          </a:xfrm>
          <a:solidFill>
            <a:srgbClr val="666666">
              <a:alpha val="89804"/>
            </a:srgbClr>
          </a:solidFill>
        </p:spPr>
        <p:txBody>
          <a:bodyPr anchor="ctr"/>
          <a:lstStyle/>
          <a:p>
            <a:pPr marL="1588" indent="-1588" algn="ctr" eaLnBrk="1" hangingPunct="1">
              <a:defRPr/>
            </a:pPr>
            <a:r>
              <a:rPr lang="en-US" sz="5400" dirty="0" smtClean="0">
                <a:solidFill>
                  <a:schemeClr val="bg1"/>
                </a:solidFill>
                <a:latin typeface="Corbel" pitchFamily="34" charset="0"/>
              </a:rPr>
              <a:t>Platform </a:t>
            </a:r>
            <a:r>
              <a:rPr lang="en-US" sz="5400" dirty="0">
                <a:solidFill>
                  <a:srgbClr val="F49D46"/>
                </a:solidFill>
                <a:latin typeface="Corbel" pitchFamily="34" charset="0"/>
              </a:rPr>
              <a:t>OMS</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7" name="Diagram 6"/>
          <p:cNvGraphicFramePr/>
          <p:nvPr>
            <p:extLst>
              <p:ext uri="{D42A27DB-BD31-4B8C-83A1-F6EECF244321}">
                <p14:modId xmlns:p14="http://schemas.microsoft.com/office/powerpoint/2010/main" val="1327169389"/>
              </p:ext>
            </p:extLst>
          </p:nvPr>
        </p:nvGraphicFramePr>
        <p:xfrm>
          <a:off x="419100" y="2378048"/>
          <a:ext cx="2920999" cy="3979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4"/>
          <p:cNvSpPr>
            <a:spLocks noChangeArrowheads="1"/>
          </p:cNvSpPr>
          <p:nvPr/>
        </p:nvSpPr>
        <p:spPr bwMode="auto">
          <a:xfrm>
            <a:off x="3759200" y="2191336"/>
            <a:ext cx="4914900"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CA"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Why?</a:t>
            </a:r>
          </a:p>
          <a:p>
            <a:pPr marR="0" lvl="0" algn="l" defTabSz="914400" rtl="0" eaLnBrk="0" fontAlgn="base" latinLnBrk="0" hangingPunct="0">
              <a:lnSpc>
                <a:spcPct val="100000"/>
              </a:lnSpc>
              <a:spcBef>
                <a:spcPct val="0"/>
              </a:spcBef>
              <a:spcAft>
                <a:spcPct val="0"/>
              </a:spcAft>
              <a:buClrTx/>
              <a:buSzTx/>
              <a:tabLst/>
            </a:pPr>
            <a:endParaRPr kumimoji="0" lang="en-C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spcBef>
                <a:spcPct val="0"/>
              </a:spcBef>
              <a:spcAft>
                <a:spcPct val="0"/>
              </a:spcAft>
              <a:buClrTx/>
              <a:buSzTx/>
              <a:buFont typeface="Wingdings" pitchFamily="2" charset="2"/>
              <a:buChar char="§"/>
              <a:tabLst/>
            </a:pPr>
            <a:r>
              <a:rPr kumimoji="0" lang="en-CA" sz="2000" b="0" i="0" u="none" strike="noStrike" cap="none" normalizeH="0" baseline="0" dirty="0" smtClean="0">
                <a:ln>
                  <a:noFill/>
                </a:ln>
                <a:solidFill>
                  <a:schemeClr val="tx1"/>
                </a:solidFill>
                <a:effectLst/>
                <a:ea typeface="Times New Roman" pitchFamily="18" charset="0"/>
                <a:cs typeface="Arial" pitchFamily="34" charset="0"/>
              </a:rPr>
              <a:t>Sizeable investments by CFI in platforms</a:t>
            </a:r>
            <a:r>
              <a:rPr lang="en-CA" sz="2000" dirty="0" smtClean="0">
                <a:ea typeface="Times New Roman" pitchFamily="18" charset="0"/>
                <a:cs typeface="Arial" pitchFamily="34" charset="0"/>
              </a:rPr>
              <a:t/>
            </a:r>
            <a:br>
              <a:rPr lang="en-CA" sz="2000" dirty="0" smtClean="0">
                <a:ea typeface="Times New Roman" pitchFamily="18" charset="0"/>
                <a:cs typeface="Arial" pitchFamily="34" charset="0"/>
              </a:rPr>
            </a:br>
            <a:r>
              <a:rPr lang="en-CA" sz="500" dirty="0" smtClean="0">
                <a:ea typeface="Times New Roman" pitchFamily="18" charset="0"/>
                <a:cs typeface="Arial" pitchFamily="34" charset="0"/>
              </a:rPr>
              <a:t> </a:t>
            </a:r>
            <a:endParaRPr lang="en-CA" sz="1000" dirty="0"/>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C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Main features of research platforms: </a:t>
            </a:r>
            <a:endParaRPr kumimoji="0" lang="en-CA" sz="1200" b="0" i="0" u="none" strike="noStrike" cap="none" normalizeH="0" baseline="0" dirty="0" smtClean="0">
              <a:ln>
                <a:noFill/>
              </a:ln>
              <a:solidFill>
                <a:schemeClr val="tx1"/>
              </a:solidFill>
              <a:effectLst/>
              <a:latin typeface="Arial" pitchFamily="34" charset="0"/>
            </a:endParaRPr>
          </a:p>
          <a:p>
            <a:pPr marL="622300" marR="0" lvl="0" indent="-355600" algn="l" defTabSz="914400" rtl="0" eaLnBrk="0" fontAlgn="base" latinLnBrk="0" hangingPunct="0">
              <a:lnSpc>
                <a:spcPct val="100000"/>
              </a:lnSpc>
              <a:spcBef>
                <a:spcPct val="0"/>
              </a:spcBef>
              <a:spcAft>
                <a:spcPct val="0"/>
              </a:spcAft>
              <a:buClrTx/>
              <a:buSzTx/>
              <a:buFont typeface="Courier New" pitchFamily="49" charset="0"/>
              <a:buChar char="o"/>
              <a:tabLst/>
            </a:pPr>
            <a:r>
              <a:rPr lang="en-CA" sz="2000" dirty="0">
                <a:ea typeface="Times New Roman" pitchFamily="18" charset="0"/>
                <a:cs typeface="Arial" pitchFamily="34" charset="0"/>
              </a:rPr>
              <a:t>L</a:t>
            </a:r>
            <a:r>
              <a:rPr kumimoji="0" lang="en-CA" sz="2000" b="0" i="0" u="none" strike="noStrike" cap="none" normalizeH="0" baseline="0" dirty="0" smtClean="0">
                <a:ln>
                  <a:noFill/>
                </a:ln>
                <a:solidFill>
                  <a:schemeClr val="tx1"/>
                </a:solidFill>
                <a:effectLst/>
                <a:ea typeface="Times New Roman" pitchFamily="18" charset="0"/>
                <a:cs typeface="Arial" pitchFamily="34" charset="0"/>
              </a:rPr>
              <a:t>ong lifetimes </a:t>
            </a:r>
          </a:p>
          <a:p>
            <a:pPr marL="622300" marR="0" lvl="0" indent="-355600" algn="l" defTabSz="914400" rtl="0" eaLnBrk="0" fontAlgn="base" latinLnBrk="0" hangingPunct="0">
              <a:lnSpc>
                <a:spcPct val="100000"/>
              </a:lnSpc>
              <a:spcBef>
                <a:spcPct val="0"/>
              </a:spcBef>
              <a:spcAft>
                <a:spcPct val="0"/>
              </a:spcAft>
              <a:buClrTx/>
              <a:buSzTx/>
              <a:buFont typeface="Courier New" pitchFamily="49" charset="0"/>
              <a:buChar char="o"/>
              <a:tabLst/>
            </a:pPr>
            <a:r>
              <a:rPr lang="en-CA" sz="2000" dirty="0">
                <a:ea typeface="Times New Roman" pitchFamily="18" charset="0"/>
                <a:cs typeface="Arial" pitchFamily="34" charset="0"/>
              </a:rPr>
              <a:t>U</a:t>
            </a:r>
            <a:r>
              <a:rPr kumimoji="0" lang="en-CA" sz="2000" b="0" i="0" u="none" strike="noStrike" cap="none" normalizeH="0" baseline="0" dirty="0" smtClean="0">
                <a:ln>
                  <a:noFill/>
                </a:ln>
                <a:solidFill>
                  <a:schemeClr val="tx1"/>
                </a:solidFill>
                <a:effectLst/>
                <a:ea typeface="Times New Roman" pitchFamily="18" charset="0"/>
                <a:cs typeface="Arial" pitchFamily="34" charset="0"/>
              </a:rPr>
              <a:t>nique capabilities</a:t>
            </a:r>
            <a:endParaRPr kumimoji="0" lang="en-CA" sz="1200" b="0" i="0" u="none" strike="noStrike" cap="none" normalizeH="0" baseline="0" dirty="0" smtClean="0">
              <a:ln>
                <a:noFill/>
              </a:ln>
              <a:solidFill>
                <a:schemeClr val="tx1"/>
              </a:solidFill>
              <a:effectLst/>
              <a:latin typeface="Arial" pitchFamily="34" charset="0"/>
            </a:endParaRPr>
          </a:p>
          <a:p>
            <a:pPr marL="622300" marR="0" lvl="0" indent="-355600" algn="l" defTabSz="939800" rtl="0" eaLnBrk="0" fontAlgn="base" latinLnBrk="0" hangingPunct="0">
              <a:lnSpc>
                <a:spcPct val="100000"/>
              </a:lnSpc>
              <a:spcBef>
                <a:spcPct val="0"/>
              </a:spcBef>
              <a:spcAft>
                <a:spcPct val="0"/>
              </a:spcAft>
              <a:buClrTx/>
              <a:buSzTx/>
              <a:buFont typeface="Courier New" pitchFamily="49" charset="0"/>
              <a:buChar char="o"/>
              <a:tabLst/>
            </a:pPr>
            <a:r>
              <a:rPr lang="en-CA" sz="2000" dirty="0" smtClean="0">
                <a:ea typeface="Times New Roman" pitchFamily="18" charset="0"/>
                <a:cs typeface="Arial" pitchFamily="34" charset="0"/>
              </a:rPr>
              <a:t>F</a:t>
            </a:r>
            <a:r>
              <a:rPr kumimoji="0" lang="en-CA" sz="2000" b="0" i="0" u="none" strike="noStrike" cap="none" normalizeH="0" baseline="0" dirty="0" smtClean="0">
                <a:ln>
                  <a:noFill/>
                </a:ln>
                <a:solidFill>
                  <a:schemeClr val="tx1"/>
                </a:solidFill>
                <a:effectLst/>
                <a:ea typeface="Times New Roman" pitchFamily="18" charset="0"/>
                <a:cs typeface="Arial" pitchFamily="34" charset="0"/>
              </a:rPr>
              <a:t>rom big science</a:t>
            </a:r>
            <a:r>
              <a:rPr kumimoji="0" lang="en-CA" sz="2000" b="0" i="0" u="none" strike="noStrike" cap="none" normalizeH="0" dirty="0" smtClean="0">
                <a:ln>
                  <a:noFill/>
                </a:ln>
                <a:solidFill>
                  <a:schemeClr val="tx1"/>
                </a:solidFill>
                <a:effectLst/>
                <a:ea typeface="Times New Roman" pitchFamily="18" charset="0"/>
                <a:cs typeface="Arial" pitchFamily="34" charset="0"/>
              </a:rPr>
              <a:t> facilities to distributed resources </a:t>
            </a:r>
            <a:endParaRPr kumimoji="0" lang="en-CA" sz="1200" b="0" i="0" u="none" strike="noStrike" cap="none" normalizeH="0" baseline="0" dirty="0" smtClean="0">
              <a:ln>
                <a:noFill/>
              </a:ln>
              <a:solidFill>
                <a:schemeClr val="tx1"/>
              </a:solidFill>
              <a:effectLst/>
              <a:latin typeface="Arial" pitchFamily="34" charset="0"/>
            </a:endParaRPr>
          </a:p>
          <a:p>
            <a:pPr marL="266700" marR="0" lvl="0" indent="355600" algn="l" defTabSz="914400" rtl="0" eaLnBrk="0" fontAlgn="base" latinLnBrk="0" hangingPunct="0">
              <a:lnSpc>
                <a:spcPct val="100000"/>
              </a:lnSpc>
              <a:spcBef>
                <a:spcPct val="0"/>
              </a:spcBef>
              <a:spcAft>
                <a:spcPct val="0"/>
              </a:spcAft>
              <a:buClrTx/>
              <a:buSzTx/>
              <a:buFont typeface="Courier New" pitchFamily="49" charset="0"/>
              <a:buChar char="o"/>
              <a:tabLst/>
            </a:pPr>
            <a:r>
              <a:rPr lang="en-CA" sz="2000" dirty="0" smtClean="0">
                <a:ea typeface="Times New Roman" pitchFamily="18" charset="0"/>
                <a:cs typeface="Arial" pitchFamily="34" charset="0"/>
              </a:rPr>
              <a:t>National and international users</a:t>
            </a:r>
          </a:p>
          <a:p>
            <a:pPr marL="266700" marR="0" lvl="0" indent="355600" algn="l" defTabSz="914400" rtl="0" eaLnBrk="0" fontAlgn="base" latinLnBrk="0" hangingPunct="0">
              <a:lnSpc>
                <a:spcPct val="100000"/>
              </a:lnSpc>
              <a:spcBef>
                <a:spcPct val="0"/>
              </a:spcBef>
              <a:spcAft>
                <a:spcPct val="0"/>
              </a:spcAft>
              <a:buClrTx/>
              <a:buSzTx/>
              <a:buFont typeface="Courier New" pitchFamily="49" charset="0"/>
              <a:buChar char="o"/>
              <a:tabLst/>
            </a:pPr>
            <a:r>
              <a:rPr kumimoji="0" lang="en-CA" sz="2000" b="0" i="0" u="none" strike="noStrike" cap="none" normalizeH="0" baseline="0" dirty="0" smtClean="0">
                <a:ln>
                  <a:noFill/>
                </a:ln>
                <a:solidFill>
                  <a:schemeClr val="tx1"/>
                </a:solidFill>
                <a:effectLst/>
                <a:ea typeface="Times New Roman" pitchFamily="18" charset="0"/>
                <a:cs typeface="Arial" pitchFamily="34" charset="0"/>
              </a:rPr>
              <a:t>Customized governance structure</a:t>
            </a:r>
            <a:endParaRPr kumimoji="0" lang="en-CA" sz="3600" b="0" i="0" u="none" strike="noStrike" cap="none" normalizeH="0" baseline="0" dirty="0" smtClean="0">
              <a:ln>
                <a:noFill/>
              </a:ln>
              <a:solidFill>
                <a:schemeClr val="tx1"/>
              </a:solidFill>
              <a:effectLst/>
              <a:latin typeface="Arial" pitchFamily="34" charset="0"/>
            </a:endParaRPr>
          </a:p>
        </p:txBody>
      </p:sp>
      <p:sp>
        <p:nvSpPr>
          <p:cNvPr id="2" name="TextBox 1"/>
          <p:cNvSpPr txBox="1"/>
          <p:nvPr/>
        </p:nvSpPr>
        <p:spPr>
          <a:xfrm>
            <a:off x="355600" y="1962736"/>
            <a:ext cx="2997200" cy="369332"/>
          </a:xfrm>
          <a:prstGeom prst="rect">
            <a:avLst/>
          </a:prstGeom>
          <a:noFill/>
        </p:spPr>
        <p:txBody>
          <a:bodyPr wrap="square" rtlCol="0">
            <a:spAutoFit/>
          </a:bodyPr>
          <a:lstStyle/>
          <a:p>
            <a:pPr lvl="0" algn="ctr"/>
            <a:r>
              <a:rPr lang="en-CA" u="sng" dirty="0" smtClean="0">
                <a:ea typeface="Times New Roman" pitchFamily="18" charset="0"/>
                <a:cs typeface="Arial" pitchFamily="34" charset="0"/>
              </a:rPr>
              <a:t>Examples</a:t>
            </a:r>
            <a:endParaRPr lang="en-CA" u="sng" dirty="0">
              <a:ea typeface="Times New Roman" pitchFamily="18" charset="0"/>
              <a:cs typeface="Arial" pitchFamily="34" charset="0"/>
            </a:endParaRPr>
          </a:p>
        </p:txBody>
      </p:sp>
    </p:spTree>
    <p:extLst>
      <p:ext uri="{BB962C8B-B14F-4D97-AF65-F5344CB8AC3E}">
        <p14:creationId xmlns:p14="http://schemas.microsoft.com/office/powerpoint/2010/main" val="40383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203200" y="2099582"/>
            <a:ext cx="4762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r>
              <a:rPr lang="en-CA" sz="2800" b="1" dirty="0" smtClean="0"/>
              <a:t>Features</a:t>
            </a:r>
          </a:p>
          <a:p>
            <a:pPr marL="0" indent="0"/>
            <a:endParaRPr lang="en-CA" sz="2000" dirty="0" smtClean="0"/>
          </a:p>
          <a:p>
            <a:pPr marL="342900" indent="-342900">
              <a:buFont typeface="Wingdings" pitchFamily="2" charset="2"/>
              <a:buChar char="§"/>
            </a:pPr>
            <a:r>
              <a:rPr lang="en-CA" sz="2400" dirty="0" smtClean="0"/>
              <a:t>OMS </a:t>
            </a:r>
            <a:r>
              <a:rPr lang="en-CA" sz="2400" dirty="0"/>
              <a:t>as a </a:t>
            </a:r>
            <a:r>
              <a:rPr lang="en-CA" sz="2400" dirty="0" smtClean="0"/>
              <a:t>blueprint</a:t>
            </a:r>
            <a:endParaRPr lang="en-CA" sz="2400" dirty="0"/>
          </a:p>
          <a:p>
            <a:pPr marL="342900" indent="-342900">
              <a:buFont typeface="Wingdings" pitchFamily="2" charset="2"/>
              <a:buChar char="§"/>
            </a:pPr>
            <a:r>
              <a:rPr lang="en-CA" sz="2400" dirty="0"/>
              <a:t>Holistic view at platform </a:t>
            </a:r>
            <a:r>
              <a:rPr lang="en-CA" sz="2400" dirty="0" smtClean="0"/>
              <a:t>activities</a:t>
            </a:r>
            <a:endParaRPr lang="en-CA" sz="2400" dirty="0"/>
          </a:p>
          <a:p>
            <a:pPr marL="342900" indent="-342900">
              <a:buFont typeface="Wingdings" pitchFamily="2" charset="2"/>
              <a:buChar char="§"/>
            </a:pPr>
            <a:r>
              <a:rPr lang="en-CA" sz="2400" dirty="0"/>
              <a:t>Contextualized approach </a:t>
            </a:r>
            <a:r>
              <a:rPr lang="en-CA" sz="2400" dirty="0" smtClean="0"/>
              <a:t>structured around </a:t>
            </a:r>
            <a:r>
              <a:rPr lang="en-CA" sz="2400" dirty="0"/>
              <a:t>3 core outcome </a:t>
            </a:r>
            <a:r>
              <a:rPr lang="en-CA" sz="2400" dirty="0" smtClean="0"/>
              <a:t>categories</a:t>
            </a:r>
            <a:endParaRPr lang="en-CA" sz="2400" dirty="0"/>
          </a:p>
          <a:p>
            <a:pPr marL="342900" indent="-342900">
              <a:buFont typeface="Wingdings" pitchFamily="2" charset="2"/>
              <a:buChar char="§"/>
            </a:pPr>
            <a:r>
              <a:rPr lang="en-CA" sz="2400" dirty="0"/>
              <a:t>Customization and </a:t>
            </a:r>
            <a:r>
              <a:rPr lang="en-CA" sz="2400" dirty="0" smtClean="0"/>
              <a:t>partnership</a:t>
            </a:r>
            <a:endParaRPr lang="en-CA" sz="2400" dirty="0"/>
          </a:p>
          <a:p>
            <a:pPr marL="342900" indent="-342900">
              <a:buFont typeface="Wingdings" pitchFamily="2" charset="2"/>
              <a:buChar char="§"/>
            </a:pPr>
            <a:r>
              <a:rPr lang="en-CA" sz="2400" dirty="0"/>
              <a:t>Pilot visit in </a:t>
            </a:r>
            <a:r>
              <a:rPr lang="en-CA" sz="2400" dirty="0" smtClean="0"/>
              <a:t>2012</a:t>
            </a:r>
            <a:endParaRPr lang="en-CA" sz="2400" dirty="0"/>
          </a:p>
        </p:txBody>
      </p:sp>
      <p:sp>
        <p:nvSpPr>
          <p:cNvPr id="14338" name="Rectangle 2"/>
          <p:cNvSpPr>
            <a:spLocks noGrp="1" noChangeArrowheads="1"/>
          </p:cNvSpPr>
          <p:nvPr>
            <p:ph type="body" idx="4294967295"/>
          </p:nvPr>
        </p:nvSpPr>
        <p:spPr>
          <a:xfrm>
            <a:off x="0" y="0"/>
            <a:ext cx="9144000" cy="1500188"/>
          </a:xfrm>
          <a:solidFill>
            <a:srgbClr val="666666">
              <a:alpha val="89804"/>
            </a:srgbClr>
          </a:solidFill>
        </p:spPr>
        <p:txBody>
          <a:bodyPr anchor="ctr"/>
          <a:lstStyle/>
          <a:p>
            <a:pPr marL="0" indent="0" algn="ctr" eaLnBrk="1" hangingPunct="1">
              <a:buNone/>
              <a:defRPr/>
            </a:pPr>
            <a:r>
              <a:rPr lang="en-US" sz="5400" dirty="0" smtClean="0">
                <a:solidFill>
                  <a:schemeClr val="bg1"/>
                </a:solidFill>
                <a:latin typeface="Corbel" pitchFamily="34" charset="0"/>
              </a:rPr>
              <a:t>Platform</a:t>
            </a:r>
            <a:r>
              <a:rPr lang="en-US" sz="5400" dirty="0" smtClean="0">
                <a:solidFill>
                  <a:srgbClr val="F49D46"/>
                </a:solidFill>
                <a:latin typeface="Corbel" pitchFamily="34" charset="0"/>
              </a:rPr>
              <a:t> OMS</a:t>
            </a:r>
            <a:endParaRPr lang="en-US" sz="5400" dirty="0">
              <a:solidFill>
                <a:srgbClr val="F49D46"/>
              </a:solidFill>
              <a:latin typeface="Corbe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836" r="31964"/>
          <a:stretch/>
        </p:blipFill>
        <p:spPr>
          <a:xfrm>
            <a:off x="5054600" y="1496148"/>
            <a:ext cx="4089400" cy="5361852"/>
          </a:xfrm>
          <a:prstGeom prst="rect">
            <a:avLst/>
          </a:prstGeom>
        </p:spPr>
      </p:pic>
    </p:spTree>
    <p:extLst>
      <p:ext uri="{BB962C8B-B14F-4D97-AF65-F5344CB8AC3E}">
        <p14:creationId xmlns:p14="http://schemas.microsoft.com/office/powerpoint/2010/main" val="2607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theme/theme1.xml><?xml version="1.0" encoding="utf-8"?>
<a:theme xmlns:a="http://schemas.openxmlformats.org/drawingml/2006/main" name="CFI English">
  <a:themeElements>
    <a:clrScheme name="CFI 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FI Englis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FI 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FI 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FI 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FI 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FI 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FI 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FI 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FI 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FI 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FI 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FI 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FI 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FI Master 2 E">
  <a:themeElements>
    <a:clrScheme name="CFI Master 2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FI Master 2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FI Master 2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FI Master 2 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FI Master 2 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FI Master 2 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FI Master 2 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FI Master 2 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FI Master 2 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FI Master 2 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FI Master 2 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FI Master 2 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FI Master 2 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FI Master 2 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FI Master 3 E">
  <a:themeElements>
    <a:clrScheme name="CFI Master 3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FI Master 3 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FI Master 3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FI Master 3 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FI Master 3 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FI Master 3 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FI Master 3 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FI Master 3 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FI Master 3 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FI Master 3 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FI Master 3 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FI Master 3 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FI Master 3 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FI Master 3 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10650</TotalTime>
  <Words>1899</Words>
  <Application>Microsoft Office PowerPoint</Application>
  <PresentationFormat>On-screen Show (4:3)</PresentationFormat>
  <Paragraphs>308</Paragraphs>
  <Slides>15</Slides>
  <Notes>15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CFI English</vt:lpstr>
      <vt:lpstr>CFI Master 2 E</vt:lpstr>
      <vt:lpstr>CFI Master 3 E</vt:lpstr>
      <vt:lpstr>2_Custom Design</vt:lpstr>
      <vt:lpstr>3_Custom Design</vt:lpstr>
      <vt:lpstr>4_Custom Design</vt:lpstr>
      <vt:lpstr>Measuring Innovation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Canada Foundation for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Amie Sauve</dc:creator>
  <cp:lastModifiedBy>Andrée Corbeil</cp:lastModifiedBy>
  <cp:revision>170</cp:revision>
  <cp:lastPrinted>2011-12-06T19:34:43Z</cp:lastPrinted>
  <dcterms:created xsi:type="dcterms:W3CDTF">2011-11-09T16:23:27Z</dcterms:created>
  <dcterms:modified xsi:type="dcterms:W3CDTF">2011-12-06T19:45:37Z</dcterms:modified>
</cp:coreProperties>
</file>