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0" r:id="rId2"/>
    <p:sldMasterId id="2147483799" r:id="rId3"/>
    <p:sldMasterId id="2147483813" r:id="rId4"/>
    <p:sldMasterId id="2147483839" r:id="rId5"/>
    <p:sldMasterId id="2147483851" r:id="rId6"/>
    <p:sldMasterId id="2147483853" r:id="rId7"/>
    <p:sldMasterId id="2147483865" r:id="rId8"/>
  </p:sldMasterIdLst>
  <p:notesMasterIdLst>
    <p:notesMasterId r:id="rId72"/>
  </p:notesMasterIdLst>
  <p:sldIdLst>
    <p:sldId id="407" r:id="rId9"/>
    <p:sldId id="408" r:id="rId10"/>
    <p:sldId id="365" r:id="rId11"/>
    <p:sldId id="358" r:id="rId12"/>
    <p:sldId id="360" r:id="rId13"/>
    <p:sldId id="368" r:id="rId14"/>
    <p:sldId id="332" r:id="rId15"/>
    <p:sldId id="363" r:id="rId16"/>
    <p:sldId id="402" r:id="rId17"/>
    <p:sldId id="403" r:id="rId18"/>
    <p:sldId id="404" r:id="rId19"/>
    <p:sldId id="378" r:id="rId20"/>
    <p:sldId id="411" r:id="rId21"/>
    <p:sldId id="370" r:id="rId22"/>
    <p:sldId id="383" r:id="rId23"/>
    <p:sldId id="418" r:id="rId24"/>
    <p:sldId id="417" r:id="rId25"/>
    <p:sldId id="419" r:id="rId26"/>
    <p:sldId id="415" r:id="rId27"/>
    <p:sldId id="362" r:id="rId28"/>
    <p:sldId id="335" r:id="rId29"/>
    <p:sldId id="336" r:id="rId30"/>
    <p:sldId id="372" r:id="rId31"/>
    <p:sldId id="380" r:id="rId32"/>
    <p:sldId id="381" r:id="rId33"/>
    <p:sldId id="382" r:id="rId34"/>
    <p:sldId id="373" r:id="rId35"/>
    <p:sldId id="374" r:id="rId36"/>
    <p:sldId id="338" r:id="rId37"/>
    <p:sldId id="375" r:id="rId38"/>
    <p:sldId id="340" r:id="rId39"/>
    <p:sldId id="376" r:id="rId40"/>
    <p:sldId id="341" r:id="rId41"/>
    <p:sldId id="405" r:id="rId42"/>
    <p:sldId id="377" r:id="rId43"/>
    <p:sldId id="385" r:id="rId44"/>
    <p:sldId id="384" r:id="rId45"/>
    <p:sldId id="386" r:id="rId46"/>
    <p:sldId id="388" r:id="rId47"/>
    <p:sldId id="389" r:id="rId48"/>
    <p:sldId id="392" r:id="rId49"/>
    <p:sldId id="393" r:id="rId50"/>
    <p:sldId id="390" r:id="rId51"/>
    <p:sldId id="391" r:id="rId52"/>
    <p:sldId id="387" r:id="rId53"/>
    <p:sldId id="409" r:id="rId54"/>
    <p:sldId id="406" r:id="rId55"/>
    <p:sldId id="410" r:id="rId56"/>
    <p:sldId id="398" r:id="rId57"/>
    <p:sldId id="317" r:id="rId58"/>
    <p:sldId id="394" r:id="rId59"/>
    <p:sldId id="395" r:id="rId60"/>
    <p:sldId id="399" r:id="rId61"/>
    <p:sldId id="400" r:id="rId62"/>
    <p:sldId id="420" r:id="rId63"/>
    <p:sldId id="421" r:id="rId64"/>
    <p:sldId id="422" r:id="rId65"/>
    <p:sldId id="423" r:id="rId66"/>
    <p:sldId id="412" r:id="rId67"/>
    <p:sldId id="413" r:id="rId68"/>
    <p:sldId id="414" r:id="rId69"/>
    <p:sldId id="322" r:id="rId70"/>
    <p:sldId id="318" r:id="rId7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71" autoAdjust="0"/>
  </p:normalViewPr>
  <p:slideViewPr>
    <p:cSldViewPr>
      <p:cViewPr varScale="1">
        <p:scale>
          <a:sx n="107" d="100"/>
          <a:sy n="107" d="100"/>
        </p:scale>
        <p:origin x="-11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vlb\Local%20Settings\Temporary%20Internet%20Files\Content.Outlook\T1ITTNTM\Excel%20chart%20business%20models_withDifferentColou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0040074851754642"/>
          <c:y val="0.10612311000450329"/>
          <c:w val="0.871632400116652"/>
          <c:h val="0.72108864576487464"/>
        </c:manualLayout>
      </c:layout>
      <c:barChart>
        <c:barDir val="col"/>
        <c:grouping val="clustered"/>
        <c:ser>
          <c:idx val="0"/>
          <c:order val="0"/>
          <c:tx>
            <c:strRef>
              <c:f>Sheet1!$B$1</c:f>
              <c:strCache>
                <c:ptCount val="1"/>
                <c:pt idx="0">
                  <c:v>Social Sciences</c:v>
                </c:pt>
              </c:strCache>
            </c:strRef>
          </c:tx>
          <c:dLbls>
            <c:showVal val="1"/>
          </c:dLbls>
          <c:cat>
            <c:strRef>
              <c:f>Sheet1!$A$2:$A$5</c:f>
              <c:strCache>
                <c:ptCount val="4"/>
                <c:pt idx="0">
                  <c:v>Exclusively disciplinary</c:v>
                </c:pt>
                <c:pt idx="1">
                  <c:v>Quite disciplinary</c:v>
                </c:pt>
                <c:pt idx="2">
                  <c:v>Quite interdisciplinary</c:v>
                </c:pt>
                <c:pt idx="3">
                  <c:v>Extremely Interdisciplinary</c:v>
                </c:pt>
              </c:strCache>
            </c:strRef>
          </c:cat>
          <c:val>
            <c:numRef>
              <c:f>Sheet1!$B$2:$B$5</c:f>
              <c:numCache>
                <c:formatCode>General</c:formatCode>
                <c:ptCount val="4"/>
                <c:pt idx="0">
                  <c:v>5.7</c:v>
                </c:pt>
                <c:pt idx="1">
                  <c:v>31.1</c:v>
                </c:pt>
                <c:pt idx="2">
                  <c:v>38.9</c:v>
                </c:pt>
                <c:pt idx="3">
                  <c:v>24.3</c:v>
                </c:pt>
              </c:numCache>
            </c:numRef>
          </c:val>
        </c:ser>
        <c:ser>
          <c:idx val="1"/>
          <c:order val="1"/>
          <c:tx>
            <c:strRef>
              <c:f>Sheet1!$C$1</c:f>
              <c:strCache>
                <c:ptCount val="1"/>
                <c:pt idx="0">
                  <c:v>Humanities</c:v>
                </c:pt>
              </c:strCache>
            </c:strRef>
          </c:tx>
          <c:dLbls>
            <c:showVal val="1"/>
          </c:dLbls>
          <c:cat>
            <c:strRef>
              <c:f>Sheet1!$A$2:$A$5</c:f>
              <c:strCache>
                <c:ptCount val="4"/>
                <c:pt idx="0">
                  <c:v>Exclusively disciplinary</c:v>
                </c:pt>
                <c:pt idx="1">
                  <c:v>Quite disciplinary</c:v>
                </c:pt>
                <c:pt idx="2">
                  <c:v>Quite interdisciplinary</c:v>
                </c:pt>
                <c:pt idx="3">
                  <c:v>Extremely Interdisciplinary</c:v>
                </c:pt>
              </c:strCache>
            </c:strRef>
          </c:cat>
          <c:val>
            <c:numRef>
              <c:f>Sheet1!$C$2:$C$5</c:f>
              <c:numCache>
                <c:formatCode>General</c:formatCode>
                <c:ptCount val="4"/>
                <c:pt idx="0">
                  <c:v>5.9</c:v>
                </c:pt>
                <c:pt idx="1">
                  <c:v>31.6</c:v>
                </c:pt>
                <c:pt idx="2">
                  <c:v>39.800000000000004</c:v>
                </c:pt>
                <c:pt idx="3">
                  <c:v>22.7</c:v>
                </c:pt>
              </c:numCache>
            </c:numRef>
          </c:val>
        </c:ser>
        <c:ser>
          <c:idx val="2"/>
          <c:order val="2"/>
          <c:tx>
            <c:strRef>
              <c:f>Sheet1!$D$1</c:f>
              <c:strCache>
                <c:ptCount val="1"/>
                <c:pt idx="0">
                  <c:v>History</c:v>
                </c:pt>
              </c:strCache>
            </c:strRef>
          </c:tx>
          <c:dLbls>
            <c:showVal val="1"/>
          </c:dLbls>
          <c:cat>
            <c:strRef>
              <c:f>Sheet1!$A$2:$A$5</c:f>
              <c:strCache>
                <c:ptCount val="4"/>
                <c:pt idx="0">
                  <c:v>Exclusively disciplinary</c:v>
                </c:pt>
                <c:pt idx="1">
                  <c:v>Quite disciplinary</c:v>
                </c:pt>
                <c:pt idx="2">
                  <c:v>Quite interdisciplinary</c:v>
                </c:pt>
                <c:pt idx="3">
                  <c:v>Extremely Interdisciplinary</c:v>
                </c:pt>
              </c:strCache>
            </c:strRef>
          </c:cat>
          <c:val>
            <c:numRef>
              <c:f>Sheet1!$D$2:$D$5</c:f>
              <c:numCache>
                <c:formatCode>General</c:formatCode>
                <c:ptCount val="4"/>
                <c:pt idx="0">
                  <c:v>6.3</c:v>
                </c:pt>
                <c:pt idx="1">
                  <c:v>36.9</c:v>
                </c:pt>
                <c:pt idx="2">
                  <c:v>41.2</c:v>
                </c:pt>
                <c:pt idx="3">
                  <c:v>15.5</c:v>
                </c:pt>
              </c:numCache>
            </c:numRef>
          </c:val>
        </c:ser>
        <c:axId val="80212736"/>
        <c:axId val="80343424"/>
      </c:barChart>
      <c:catAx>
        <c:axId val="80212736"/>
        <c:scaling>
          <c:orientation val="minMax"/>
        </c:scaling>
        <c:axPos val="b"/>
        <c:numFmt formatCode="General" sourceLinked="1"/>
        <c:tickLblPos val="nextTo"/>
        <c:txPr>
          <a:bodyPr/>
          <a:lstStyle/>
          <a:p>
            <a:pPr>
              <a:defRPr sz="1699" baseline="0"/>
            </a:pPr>
            <a:endParaRPr lang="en-US"/>
          </a:p>
        </c:txPr>
        <c:crossAx val="80343424"/>
        <c:crosses val="autoZero"/>
        <c:auto val="1"/>
        <c:lblAlgn val="ctr"/>
        <c:lblOffset val="100"/>
      </c:catAx>
      <c:valAx>
        <c:axId val="80343424"/>
        <c:scaling>
          <c:orientation val="minMax"/>
        </c:scaling>
        <c:axPos val="l"/>
        <c:majorGridlines/>
        <c:numFmt formatCode="General" sourceLinked="1"/>
        <c:tickLblPos val="nextTo"/>
        <c:crossAx val="80212736"/>
        <c:crosses val="autoZero"/>
        <c:crossBetween val="between"/>
      </c:valAx>
      <c:spPr>
        <a:noFill/>
        <a:ln w="25391">
          <a:noFill/>
        </a:ln>
      </c:spPr>
    </c:plotArea>
    <c:legend>
      <c:legendPos val="r"/>
      <c:layout>
        <c:manualLayout>
          <c:xMode val="edge"/>
          <c:yMode val="edge"/>
          <c:x val="0.1018084665508636"/>
          <c:y val="0.11585658588792909"/>
          <c:w val="0.20046685653655005"/>
          <c:h val="0.21596330555767934"/>
        </c:manualLayout>
      </c:layout>
    </c:legend>
    <c:plotVisOnly val="1"/>
    <c:dispBlanksAs val="gap"/>
  </c:chart>
  <c:txPr>
    <a:bodyPr/>
    <a:lstStyle/>
    <a:p>
      <a:pPr>
        <a:defRPr sz="1799"/>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5"/>
  <c:chart>
    <c:title>
      <c:tx>
        <c:rich>
          <a:bodyPr/>
          <a:lstStyle/>
          <a:p>
            <a:pPr>
              <a:defRPr/>
            </a:pPr>
            <a:r>
              <a:rPr lang="en-CA" sz="2000" dirty="0"/>
              <a:t>SSHRC Journals Competition 2011:</a:t>
            </a:r>
          </a:p>
          <a:p>
            <a:pPr>
              <a:defRPr/>
            </a:pPr>
            <a:r>
              <a:rPr lang="en-CA" sz="2000" dirty="0"/>
              <a:t>Business Models of Applicants</a:t>
            </a:r>
          </a:p>
          <a:p>
            <a:pPr>
              <a:defRPr/>
            </a:pPr>
            <a:r>
              <a:rPr lang="en-CA" sz="1200" dirty="0"/>
              <a:t> </a:t>
            </a:r>
          </a:p>
          <a:p>
            <a:pPr>
              <a:defRPr/>
            </a:pPr>
            <a:r>
              <a:rPr lang="en-CA" sz="1400" dirty="0"/>
              <a:t>Percentage of Applicants</a:t>
            </a:r>
          </a:p>
        </c:rich>
      </c:tx>
      <c:layout/>
    </c:title>
    <c:plotArea>
      <c:layout/>
      <c:barChart>
        <c:barDir val="col"/>
        <c:grouping val="stacked"/>
        <c:ser>
          <c:idx val="0"/>
          <c:order val="0"/>
          <c:tx>
            <c:strRef>
              <c:f>Sheet2!$B$1</c:f>
              <c:strCache>
                <c:ptCount val="1"/>
                <c:pt idx="0">
                  <c:v>Percentage of Applicants</c:v>
                </c:pt>
              </c:strCache>
            </c:strRef>
          </c:tx>
          <c:dPt>
            <c:idx val="0"/>
            <c:spPr>
              <a:solidFill>
                <a:srgbClr val="A31984"/>
              </a:solidFill>
            </c:spPr>
          </c:dPt>
          <c:dPt>
            <c:idx val="1"/>
            <c:spPr>
              <a:solidFill>
                <a:srgbClr val="92D050"/>
              </a:solidFill>
            </c:spPr>
          </c:dPt>
          <c:dPt>
            <c:idx val="2"/>
            <c:spPr>
              <a:solidFill>
                <a:srgbClr val="91B0D5"/>
              </a:solidFill>
            </c:spPr>
          </c:dPt>
          <c:dPt>
            <c:idx val="3"/>
            <c:spPr>
              <a:solidFill>
                <a:srgbClr val="D5D10E"/>
              </a:solidFill>
            </c:spPr>
          </c:dPt>
          <c:dPt>
            <c:idx val="4"/>
            <c:spPr>
              <a:solidFill>
                <a:schemeClr val="accent6">
                  <a:lumMod val="75000"/>
                </a:schemeClr>
              </a:solidFill>
            </c:spPr>
          </c:dPt>
          <c:dLbls>
            <c:txPr>
              <a:bodyPr/>
              <a:lstStyle/>
              <a:p>
                <a:pPr>
                  <a:defRPr sz="1200" b="1"/>
                </a:pPr>
                <a:endParaRPr lang="en-US"/>
              </a:p>
            </c:txPr>
            <c:showVal val="1"/>
          </c:dLbls>
          <c:cat>
            <c:strRef>
              <c:f>Sheet2!$A$2:$A$6</c:f>
              <c:strCache>
                <c:ptCount val="5"/>
                <c:pt idx="0">
                  <c:v>Open Access</c:v>
                </c:pt>
                <c:pt idx="1">
                  <c:v>Moving Wall</c:v>
                </c:pt>
                <c:pt idx="2">
                  <c:v>Open Access or Moving Wall</c:v>
                </c:pt>
                <c:pt idx="3">
                  <c:v>Subscription-Based</c:v>
                </c:pt>
                <c:pt idx="4">
                  <c:v>Other</c:v>
                </c:pt>
              </c:strCache>
            </c:strRef>
          </c:cat>
          <c:val>
            <c:numRef>
              <c:f>Sheet2!$B$2:$B$6</c:f>
              <c:numCache>
                <c:formatCode>General</c:formatCode>
                <c:ptCount val="5"/>
                <c:pt idx="0">
                  <c:v>24.1</c:v>
                </c:pt>
                <c:pt idx="1">
                  <c:v>27.2</c:v>
                </c:pt>
                <c:pt idx="2">
                  <c:v>51.3</c:v>
                </c:pt>
                <c:pt idx="3">
                  <c:v>37.4</c:v>
                </c:pt>
                <c:pt idx="4">
                  <c:v>11.3</c:v>
                </c:pt>
              </c:numCache>
            </c:numRef>
          </c:val>
        </c:ser>
        <c:dLbls>
          <c:showVal val="1"/>
        </c:dLbls>
        <c:gapWidth val="95"/>
        <c:overlap val="100"/>
        <c:axId val="113103232"/>
        <c:axId val="120771712"/>
      </c:barChart>
      <c:catAx>
        <c:axId val="113103232"/>
        <c:scaling>
          <c:orientation val="minMax"/>
        </c:scaling>
        <c:axPos val="b"/>
        <c:majorTickMark val="none"/>
        <c:tickLblPos val="nextTo"/>
        <c:txPr>
          <a:bodyPr/>
          <a:lstStyle/>
          <a:p>
            <a:pPr>
              <a:defRPr sz="1400" b="1"/>
            </a:pPr>
            <a:endParaRPr lang="en-US"/>
          </a:p>
        </c:txPr>
        <c:crossAx val="120771712"/>
        <c:crosses val="autoZero"/>
        <c:auto val="1"/>
        <c:lblAlgn val="ctr"/>
        <c:lblOffset val="100"/>
      </c:catAx>
      <c:valAx>
        <c:axId val="120771712"/>
        <c:scaling>
          <c:orientation val="minMax"/>
        </c:scaling>
        <c:delete val="1"/>
        <c:axPos val="l"/>
        <c:numFmt formatCode="General" sourceLinked="1"/>
        <c:tickLblPos val="none"/>
        <c:crossAx val="113103232"/>
        <c:crosses val="autoZero"/>
        <c:crossBetween val="between"/>
      </c:valAx>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drawing1.xml><?xml version="1.0" encoding="utf-8"?>
<c:userShapes xmlns:c="http://schemas.openxmlformats.org/drawingml/2006/chart">
  <cdr:relSizeAnchor xmlns:cdr="http://schemas.openxmlformats.org/drawingml/2006/chartDrawing">
    <cdr:from>
      <cdr:x>0.01876</cdr:x>
      <cdr:y>0.03009</cdr:y>
    </cdr:from>
    <cdr:to>
      <cdr:x>0.11501</cdr:x>
      <cdr:y>0.09028</cdr:y>
    </cdr:to>
    <cdr:sp macro="" textlink="">
      <cdr:nvSpPr>
        <cdr:cNvPr id="3" name="TextBox 2"/>
        <cdr:cNvSpPr txBox="1"/>
      </cdr:nvSpPr>
      <cdr:spPr>
        <a:xfrm xmlns:a="http://schemas.openxmlformats.org/drawingml/2006/main">
          <a:off x="154360" y="144016"/>
          <a:ext cx="792088"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CA" sz="1100" dirty="0"/>
        </a:p>
      </cdr:txBody>
    </cdr:sp>
  </cdr:relSizeAnchor>
  <cdr:relSizeAnchor xmlns:cdr="http://schemas.openxmlformats.org/drawingml/2006/chartDrawing">
    <cdr:from>
      <cdr:x>0.01001</cdr:x>
      <cdr:y>0.01505</cdr:y>
    </cdr:from>
    <cdr:to>
      <cdr:x>0.12112</cdr:x>
      <cdr:y>0.07524</cdr:y>
    </cdr:to>
    <cdr:sp macro="" textlink="">
      <cdr:nvSpPr>
        <cdr:cNvPr id="4" name="TextBox 3"/>
        <cdr:cNvSpPr txBox="1"/>
      </cdr:nvSpPr>
      <cdr:spPr>
        <a:xfrm xmlns:a="http://schemas.openxmlformats.org/drawingml/2006/main">
          <a:off x="82352" y="72008"/>
          <a:ext cx="914400"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CA" sz="1400" b="1" dirty="0" smtClean="0"/>
            <a:t>PERCENT %</a:t>
          </a:r>
          <a:endParaRPr lang="en-CA" sz="14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C721F02-6C9D-4A46-B98A-B42CE14BE03A}" type="datetimeFigureOut">
              <a:rPr lang="en-US"/>
              <a:pPr>
                <a:defRPr/>
              </a:pPr>
              <a:t>12/5/2011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480C72A-D4BD-4A70-96CF-37FE3D57CDD7}"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is from India’s major advertising campaign “Incredible</a:t>
            </a:r>
            <a:r>
              <a:rPr lang="en-CA" baseline="0" dirty="0" smtClean="0"/>
              <a:t> India”</a:t>
            </a:r>
            <a:endParaRPr lang="en-CA" dirty="0"/>
          </a:p>
        </p:txBody>
      </p:sp>
      <p:sp>
        <p:nvSpPr>
          <p:cNvPr id="4" name="Slide Number Placeholder 3"/>
          <p:cNvSpPr>
            <a:spLocks noGrp="1"/>
          </p:cNvSpPr>
          <p:nvPr>
            <p:ph type="sldNum" sz="quarter" idx="10"/>
          </p:nvPr>
        </p:nvSpPr>
        <p:spPr/>
        <p:txBody>
          <a:bodyPr/>
          <a:lstStyle/>
          <a:p>
            <a:fld id="{77207024-F24D-4989-9EFA-0D44FBAE6F8C}" type="slidenum">
              <a:rPr lang="en-CA" smtClean="0"/>
              <a:pPr/>
              <a:t>10</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t>Rejection rates – from earlier slide</a:t>
            </a:r>
          </a:p>
          <a:p>
            <a:pPr eaLnBrk="1" hangingPunct="1">
              <a:spcBef>
                <a:spcPct val="0"/>
              </a:spcBef>
            </a:pPr>
            <a:r>
              <a:rPr lang="en-CA" smtClean="0"/>
              <a:t>click through special features of ssh</a:t>
            </a:r>
          </a:p>
        </p:txBody>
      </p:sp>
      <p:sp>
        <p:nvSpPr>
          <p:cNvPr id="49155"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9C94F6F-3C71-4F1D-819A-AF202C7446F2}" type="slidenum">
              <a:rPr lang="en-CA" sz="1200">
                <a:latin typeface="+mn-lt"/>
              </a:rPr>
              <a:pPr algn="r">
                <a:defRPr/>
              </a:pPr>
              <a:t>41</a:t>
            </a:fld>
            <a:endParaRPr lang="en-CA" sz="1200">
              <a:latin typeface="+mn-l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3C1A00-1E97-4C57-AFA5-1E8908E95DC6}" type="slidenum">
              <a:rPr lang="en-US"/>
              <a:pPr/>
              <a:t>52</a:t>
            </a:fld>
            <a:endParaRPr lang="en-US"/>
          </a:p>
        </p:txBody>
      </p:sp>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CA"/>
              <a:t>Smoking</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lvl="1">
              <a:buFont typeface="Wingdings" pitchFamily="2" charset="2"/>
              <a:buChar char="q"/>
            </a:pPr>
            <a:r>
              <a:rPr lang="en-CA" sz="1600" smtClean="0">
                <a:latin typeface="Arial" pitchFamily="34" charset="0"/>
              </a:rPr>
              <a:t>Reciprocal relevance</a:t>
            </a:r>
          </a:p>
          <a:p>
            <a:pPr lvl="1">
              <a:buFont typeface="Wingdings" pitchFamily="2" charset="2"/>
              <a:buChar char="q"/>
            </a:pPr>
            <a:r>
              <a:rPr lang="en-CA" sz="1600" smtClean="0">
                <a:latin typeface="Arial" pitchFamily="34" charset="0"/>
              </a:rPr>
              <a:t>Strengthening scholarship</a:t>
            </a:r>
          </a:p>
          <a:p>
            <a:pPr lvl="1">
              <a:buFont typeface="Wingdings" pitchFamily="2" charset="2"/>
              <a:buChar char="q"/>
            </a:pPr>
            <a:r>
              <a:rPr lang="en-CA" sz="1600" smtClean="0">
                <a:latin typeface="Arial" pitchFamily="34" charset="0"/>
              </a:rPr>
              <a:t>The import perspective</a:t>
            </a:r>
          </a:p>
          <a:p>
            <a:pPr lvl="1">
              <a:buFont typeface="Wingdings" pitchFamily="2" charset="2"/>
              <a:buChar char="q"/>
            </a:pPr>
            <a:r>
              <a:rPr lang="en-CA" sz="1600" smtClean="0">
                <a:latin typeface="Arial" pitchFamily="34" charset="0"/>
              </a:rPr>
              <a:t>Widening peer review</a:t>
            </a:r>
          </a:p>
          <a:p>
            <a:pPr lvl="1">
              <a:buFont typeface="Wingdings" pitchFamily="2" charset="2"/>
              <a:buChar char="q"/>
            </a:pPr>
            <a:r>
              <a:rPr lang="en-CA" sz="1600" smtClean="0">
                <a:latin typeface="Arial" pitchFamily="34" charset="0"/>
              </a:rPr>
              <a:t>Building the university (inclusion)</a:t>
            </a:r>
          </a:p>
          <a:p>
            <a:pPr lvl="1">
              <a:buFont typeface="Wingdings" pitchFamily="2" charset="2"/>
              <a:buChar char="q"/>
            </a:pPr>
            <a:r>
              <a:rPr lang="en-CA" sz="1600" smtClean="0">
                <a:latin typeface="Arial" pitchFamily="34" charset="0"/>
              </a:rPr>
              <a:t>Teaching as KMb</a:t>
            </a:r>
          </a:p>
          <a:p>
            <a:pPr lvl="1">
              <a:buFont typeface="Wingdings" pitchFamily="2" charset="2"/>
              <a:buNone/>
            </a:pPr>
            <a:endParaRPr lang="en-CA" sz="1600" smtClean="0">
              <a:latin typeface="Arial" pitchFamily="34" charset="0"/>
            </a:endParaRPr>
          </a:p>
          <a:p>
            <a:endParaRPr lang="en-CA" smtClean="0">
              <a:latin typeface="Arial" pitchFamily="34" charset="0"/>
            </a:endParaRPr>
          </a:p>
        </p:txBody>
      </p:sp>
      <p:sp>
        <p:nvSpPr>
          <p:cNvPr id="46084" name="Slide Number Placeholder 3"/>
          <p:cNvSpPr>
            <a:spLocks noGrp="1"/>
          </p:cNvSpPr>
          <p:nvPr>
            <p:ph type="sldNum" sz="quarter" idx="5"/>
          </p:nvPr>
        </p:nvSpPr>
        <p:spPr>
          <a:noFill/>
        </p:spPr>
        <p:txBody>
          <a:bodyPr/>
          <a:lstStyle/>
          <a:p>
            <a:fld id="{F69096A1-58E1-425A-A074-7D95C37E792A}" type="slidenum">
              <a:rPr lang="en-US" smtClean="0">
                <a:solidFill>
                  <a:prstClr val="black"/>
                </a:solidFill>
              </a:rPr>
              <a:pPr/>
              <a:t>55</a:t>
            </a:fld>
            <a:endParaRPr lang="en-US"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err="1" smtClean="0"/>
              <a:t>Within</a:t>
            </a:r>
            <a:r>
              <a:rPr lang="fr-CA" dirty="0" smtClean="0"/>
              <a:t> the new PA, as of </a:t>
            </a:r>
            <a:r>
              <a:rPr lang="fr-CA" dirty="0" err="1" smtClean="0"/>
              <a:t>this</a:t>
            </a:r>
            <a:r>
              <a:rPr lang="fr-CA" dirty="0" smtClean="0"/>
              <a:t> last round, </a:t>
            </a:r>
            <a:r>
              <a:rPr lang="fr-CA" dirty="0" err="1" smtClean="0"/>
              <a:t>we</a:t>
            </a:r>
            <a:r>
              <a:rPr lang="fr-CA" dirty="0" smtClean="0"/>
              <a:t> have </a:t>
            </a:r>
            <a:r>
              <a:rPr lang="fr-CA" dirty="0" err="1" smtClean="0"/>
              <a:t>integrated</a:t>
            </a:r>
            <a:r>
              <a:rPr lang="fr-CA" baseline="0" dirty="0" smtClean="0"/>
              <a:t> KMb </a:t>
            </a:r>
            <a:r>
              <a:rPr lang="fr-CA" baseline="0" dirty="0" err="1" smtClean="0"/>
              <a:t>into</a:t>
            </a:r>
            <a:r>
              <a:rPr lang="fr-CA" baseline="0" dirty="0" smtClean="0"/>
              <a:t> all SSHRC </a:t>
            </a:r>
            <a:r>
              <a:rPr lang="fr-CA" baseline="0" dirty="0" err="1" smtClean="0"/>
              <a:t>grants</a:t>
            </a:r>
            <a:endParaRPr lang="fr-CA" baseline="0" dirty="0" smtClean="0"/>
          </a:p>
          <a:p>
            <a:r>
              <a:rPr lang="fr-CA" baseline="0" dirty="0" smtClean="0"/>
              <a:t>That </a:t>
            </a:r>
            <a:r>
              <a:rPr lang="fr-CA" baseline="0" dirty="0" err="1" smtClean="0"/>
              <a:t>means</a:t>
            </a:r>
            <a:r>
              <a:rPr lang="fr-CA" baseline="0" dirty="0" smtClean="0"/>
              <a:t> </a:t>
            </a:r>
            <a:r>
              <a:rPr lang="fr-CA" baseline="0" dirty="0" err="1" smtClean="0"/>
              <a:t>each</a:t>
            </a:r>
            <a:r>
              <a:rPr lang="fr-CA" baseline="0" dirty="0" smtClean="0"/>
              <a:t> application has a </a:t>
            </a:r>
            <a:r>
              <a:rPr lang="fr-CA" baseline="0" dirty="0" err="1" smtClean="0"/>
              <a:t>common</a:t>
            </a:r>
            <a:r>
              <a:rPr lang="fr-CA" baseline="0" dirty="0" smtClean="0"/>
              <a:t> module for </a:t>
            </a:r>
            <a:r>
              <a:rPr lang="fr-CA" baseline="0" dirty="0" err="1" smtClean="0"/>
              <a:t>knowledge</a:t>
            </a:r>
            <a:r>
              <a:rPr lang="fr-CA" baseline="0" dirty="0" smtClean="0"/>
              <a:t> </a:t>
            </a:r>
            <a:r>
              <a:rPr lang="fr-CA" baseline="0" dirty="0" err="1" smtClean="0"/>
              <a:t>mobilization</a:t>
            </a:r>
            <a:r>
              <a:rPr lang="fr-CA" baseline="0" dirty="0" smtClean="0"/>
              <a:t> AND </a:t>
            </a:r>
            <a:r>
              <a:rPr lang="fr-CA" baseline="0" dirty="0" err="1" smtClean="0"/>
              <a:t>each</a:t>
            </a:r>
            <a:r>
              <a:rPr lang="fr-CA" baseline="0" dirty="0" smtClean="0"/>
              <a:t> program has </a:t>
            </a:r>
            <a:r>
              <a:rPr lang="fr-CA" baseline="0" dirty="0" err="1" smtClean="0"/>
              <a:t>knowledge</a:t>
            </a:r>
            <a:r>
              <a:rPr lang="fr-CA" baseline="0" dirty="0" smtClean="0"/>
              <a:t> </a:t>
            </a:r>
            <a:r>
              <a:rPr lang="fr-CA" baseline="0" dirty="0" err="1" smtClean="0"/>
              <a:t>mobilization</a:t>
            </a:r>
            <a:r>
              <a:rPr lang="fr-CA" baseline="0" dirty="0" smtClean="0"/>
              <a:t> </a:t>
            </a:r>
            <a:r>
              <a:rPr lang="fr-CA" baseline="0" dirty="0" err="1" smtClean="0"/>
              <a:t>embedded</a:t>
            </a:r>
            <a:r>
              <a:rPr lang="fr-CA" baseline="0" dirty="0" smtClean="0"/>
              <a:t> </a:t>
            </a:r>
            <a:r>
              <a:rPr lang="fr-CA" baseline="0" dirty="0" err="1" smtClean="0"/>
              <a:t>within</a:t>
            </a:r>
            <a:r>
              <a:rPr lang="fr-CA" baseline="0" dirty="0" smtClean="0"/>
              <a:t> the </a:t>
            </a:r>
            <a:r>
              <a:rPr lang="fr-CA" baseline="0" dirty="0" err="1" smtClean="0"/>
              <a:t>evaluation</a:t>
            </a:r>
            <a:r>
              <a:rPr lang="fr-CA" baseline="0" dirty="0" smtClean="0"/>
              <a:t> </a:t>
            </a:r>
            <a:r>
              <a:rPr lang="fr-CA" baseline="0" dirty="0" err="1" smtClean="0"/>
              <a:t>criteria</a:t>
            </a:r>
            <a:endParaRPr lang="fr-CA" baseline="0" dirty="0" smtClean="0"/>
          </a:p>
          <a:p>
            <a:r>
              <a:rPr lang="fr-CA" baseline="0" dirty="0" err="1" smtClean="0"/>
              <a:t>Each</a:t>
            </a:r>
            <a:r>
              <a:rPr lang="fr-CA" baseline="0" dirty="0" smtClean="0"/>
              <a:t> </a:t>
            </a:r>
            <a:r>
              <a:rPr lang="fr-CA" baseline="0" dirty="0" err="1" smtClean="0"/>
              <a:t>applicaiton</a:t>
            </a:r>
            <a:r>
              <a:rPr lang="fr-CA" baseline="0" dirty="0" smtClean="0"/>
              <a:t> mentions </a:t>
            </a:r>
            <a:r>
              <a:rPr lang="fr-CA" baseline="0" dirty="0" err="1" smtClean="0"/>
              <a:t>that</a:t>
            </a:r>
            <a:r>
              <a:rPr lang="fr-CA" baseline="0" dirty="0" smtClean="0"/>
              <a:t> </a:t>
            </a:r>
            <a:r>
              <a:rPr lang="fr-CA" baseline="0" dirty="0" err="1" smtClean="0"/>
              <a:t>applicants</a:t>
            </a:r>
            <a:r>
              <a:rPr lang="fr-CA" baseline="0" dirty="0" smtClean="0"/>
              <a:t> </a:t>
            </a:r>
            <a:r>
              <a:rPr lang="fr-CA" baseline="0" dirty="0" err="1" smtClean="0"/>
              <a:t>should</a:t>
            </a:r>
            <a:r>
              <a:rPr lang="fr-CA" baseline="0" dirty="0" smtClean="0"/>
              <a:t> </a:t>
            </a:r>
            <a:r>
              <a:rPr lang="fr-CA" baseline="0" dirty="0" err="1" smtClean="0"/>
              <a:t>refer</a:t>
            </a:r>
            <a:r>
              <a:rPr lang="fr-CA" baseline="0" dirty="0" smtClean="0"/>
              <a:t> to out open </a:t>
            </a:r>
            <a:r>
              <a:rPr lang="fr-CA" baseline="0" dirty="0" err="1" smtClean="0"/>
              <a:t>access</a:t>
            </a:r>
            <a:r>
              <a:rPr lang="fr-CA" baseline="0" dirty="0" smtClean="0"/>
              <a:t> and data </a:t>
            </a:r>
            <a:r>
              <a:rPr lang="fr-CA" baseline="0" dirty="0" err="1" smtClean="0"/>
              <a:t>archiving</a:t>
            </a:r>
            <a:r>
              <a:rPr lang="fr-CA" baseline="0" dirty="0" smtClean="0"/>
              <a:t> </a:t>
            </a:r>
            <a:r>
              <a:rPr lang="fr-CA" baseline="0" dirty="0" err="1" smtClean="0"/>
              <a:t>policy</a:t>
            </a:r>
            <a:r>
              <a:rPr lang="fr-CA" baseline="0" dirty="0" smtClean="0"/>
              <a:t> and </a:t>
            </a:r>
            <a:r>
              <a:rPr lang="fr-CA" baseline="0" dirty="0" err="1" smtClean="0"/>
              <a:t>confrom</a:t>
            </a:r>
            <a:r>
              <a:rPr lang="fr-CA" baseline="0" dirty="0" smtClean="0"/>
              <a:t> to </a:t>
            </a:r>
            <a:r>
              <a:rPr lang="fr-CA" baseline="0" dirty="0" err="1" smtClean="0"/>
              <a:t>them</a:t>
            </a:r>
            <a:r>
              <a:rPr lang="fr-CA" baseline="0" dirty="0" smtClean="0"/>
              <a:t> as </a:t>
            </a:r>
            <a:r>
              <a:rPr lang="fr-CA" baseline="0" dirty="0" err="1" smtClean="0"/>
              <a:t>much</a:t>
            </a:r>
            <a:r>
              <a:rPr lang="fr-CA" baseline="0" dirty="0" smtClean="0"/>
              <a:t> as possible</a:t>
            </a:r>
            <a:endParaRPr lang="en-US" dirty="0"/>
          </a:p>
        </p:txBody>
      </p:sp>
      <p:sp>
        <p:nvSpPr>
          <p:cNvPr id="4" name="Slide Number Placeholder 3"/>
          <p:cNvSpPr>
            <a:spLocks noGrp="1"/>
          </p:cNvSpPr>
          <p:nvPr>
            <p:ph type="sldNum" sz="quarter" idx="10"/>
          </p:nvPr>
        </p:nvSpPr>
        <p:spPr/>
        <p:txBody>
          <a:bodyPr/>
          <a:lstStyle/>
          <a:p>
            <a:fld id="{02D08976-2DAE-40AD-8EF1-150A4137B468}" type="slidenum">
              <a:rPr lang="en-US" smtClean="0"/>
              <a:pPr/>
              <a:t>57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TextEdit="1"/>
          </p:cNvSpPr>
          <p:nvPr>
            <p:ph type="sldImg"/>
          </p:nvPr>
        </p:nvSpPr>
        <p:spPr bwMode="auto">
          <a:noFill/>
          <a:ln>
            <a:solidFill>
              <a:srgbClr val="000000"/>
            </a:solidFill>
            <a:miter lim="800000"/>
            <a:headEnd/>
            <a:tailEnd/>
          </a:ln>
        </p:spPr>
      </p:sp>
      <p:sp>
        <p:nvSpPr>
          <p:cNvPr id="105474" name="Rectangle 3"/>
          <p:cNvSpPr>
            <a:spLocks noGrp="1"/>
          </p:cNvSpPr>
          <p:nvPr>
            <p:ph type="body" idx="1"/>
          </p:nvPr>
        </p:nvSpPr>
        <p:spPr bwMode="auto">
          <a:noFill/>
        </p:spPr>
        <p:txBody>
          <a:bodyPr wrap="square" numCol="1" anchor="t" anchorCtr="0" compatLnSpc="1">
            <a:prstTxWarp prst="textNoShape">
              <a:avLst/>
            </a:prstTxWarp>
          </a:bodyPr>
          <a:lstStyle/>
          <a:p>
            <a:r>
              <a:rPr lang="en-CA" smtClean="0"/>
              <a:t>Digitally Connected World</a:t>
            </a: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4828"/>
            <a:ext cx="2971800" cy="457594"/>
          </a:xfrm>
          <a:prstGeom prst="rect">
            <a:avLst/>
          </a:prstGeom>
          <a:noFill/>
          <a:ln w="9525">
            <a:noFill/>
            <a:miter lim="800000"/>
            <a:headEnd/>
            <a:tailEnd/>
          </a:ln>
        </p:spPr>
        <p:txBody>
          <a:bodyPr lIns="90370" tIns="45185" rIns="90370" bIns="45185" anchor="b"/>
          <a:lstStyle/>
          <a:p>
            <a:pPr algn="r" defTabSz="903288"/>
            <a:fld id="{9238B2DE-3614-42B8-84D1-60A97822788E}" type="slidenum">
              <a:rPr lang="en-US" sz="1200">
                <a:solidFill>
                  <a:prstClr val="black"/>
                </a:solidFill>
                <a:latin typeface="Arial" pitchFamily="34" charset="0"/>
                <a:cs typeface="Arial" pitchFamily="34" charset="0"/>
              </a:rPr>
              <a:pPr algn="r" defTabSz="903288"/>
              <a:t>16</a:t>
            </a:fld>
            <a:endParaRPr lang="en-US" sz="1200">
              <a:solidFill>
                <a:prstClr val="black"/>
              </a:solidFill>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xfrm>
            <a:off x="1147763" y="684213"/>
            <a:ext cx="4573587" cy="3430587"/>
          </a:xfrm>
          <a:ln/>
        </p:spPr>
      </p:sp>
      <p:sp>
        <p:nvSpPr>
          <p:cNvPr id="34820" name="Rectangle 3"/>
          <p:cNvSpPr>
            <a:spLocks noGrp="1" noChangeArrowheads="1"/>
          </p:cNvSpPr>
          <p:nvPr>
            <p:ph type="body" idx="1"/>
          </p:nvPr>
        </p:nvSpPr>
        <p:spPr>
          <a:xfrm>
            <a:off x="685800" y="4343992"/>
            <a:ext cx="5486400" cy="4115194"/>
          </a:xfrm>
          <a:noFill/>
          <a:ln/>
        </p:spPr>
        <p:txBody>
          <a:bodyPr/>
          <a:lstStyle/>
          <a:p>
            <a:pPr marL="1143000" lvl="2" indent="-228600"/>
            <a:r>
              <a:rPr lang="fr-CA" smtClean="0">
                <a:latin typeface="Arial" pitchFamily="34" charset="0"/>
              </a:rPr>
              <a:t>As you know, scholarlship is not a-synchronous with KMb</a:t>
            </a:r>
          </a:p>
          <a:p>
            <a:pPr marL="1143000" lvl="2" indent="-228600"/>
            <a:endParaRPr lang="fr-CA" smtClean="0">
              <a:latin typeface="Arial" pitchFamily="34" charset="0"/>
            </a:endParaRPr>
          </a:p>
          <a:p>
            <a:pPr marL="1143000" lvl="2" indent="-228600"/>
            <a:r>
              <a:rPr lang="fr-CA" smtClean="0">
                <a:latin typeface="Arial" pitchFamily="34" charset="0"/>
              </a:rPr>
              <a:t>KMb is a way of generating valuable scholarship</a:t>
            </a:r>
          </a:p>
          <a:p>
            <a:pPr marL="1143000" lvl="2" indent="-228600"/>
            <a:endParaRPr lang="fr-CA" smtClean="0">
              <a:latin typeface="Arial" pitchFamily="34" charset="0"/>
            </a:endParaRPr>
          </a:p>
          <a:p>
            <a:pPr marL="1143000" lvl="2" indent="-228600">
              <a:buFontTx/>
              <a:buChar char="-"/>
            </a:pPr>
            <a:r>
              <a:rPr lang="fr-CA" smtClean="0">
                <a:latin typeface="Arial" pitchFamily="34" charset="0"/>
              </a:rPr>
              <a:t>Validates research: test theory against practice; test observations, conclusions, insights with other experts </a:t>
            </a:r>
          </a:p>
          <a:p>
            <a:pPr marL="1143000" lvl="2" indent="-228600">
              <a:buFontTx/>
              <a:buChar char="-"/>
            </a:pPr>
            <a:r>
              <a:rPr lang="fr-CA" smtClean="0">
                <a:latin typeface="Arial" pitchFamily="34" charset="0"/>
              </a:rPr>
              <a:t>Draws in new data, information, ideas</a:t>
            </a:r>
          </a:p>
          <a:p>
            <a:pPr marL="1143000" lvl="2" indent="-228600">
              <a:buFontTx/>
              <a:buChar char="-"/>
            </a:pPr>
            <a:r>
              <a:rPr lang="fr-CA" smtClean="0">
                <a:latin typeface="Arial" pitchFamily="34" charset="0"/>
              </a:rPr>
              <a:t>Draws in material supports: people, money, facilities, connections</a:t>
            </a:r>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84613" y="8684828"/>
            <a:ext cx="2971800" cy="457594"/>
          </a:xfrm>
          <a:prstGeom prst="rect">
            <a:avLst/>
          </a:prstGeom>
          <a:noFill/>
          <a:ln w="9525">
            <a:noFill/>
            <a:miter lim="800000"/>
            <a:headEnd/>
            <a:tailEnd/>
          </a:ln>
        </p:spPr>
        <p:txBody>
          <a:bodyPr lIns="90370" tIns="45185" rIns="90370" bIns="45185" anchor="b"/>
          <a:lstStyle/>
          <a:p>
            <a:pPr algn="r" defTabSz="903288"/>
            <a:fld id="{C550A1F5-8E78-4FBE-8679-EEE2B60E0505}" type="slidenum">
              <a:rPr lang="en-US" sz="1200">
                <a:solidFill>
                  <a:prstClr val="black"/>
                </a:solidFill>
                <a:latin typeface="Arial" pitchFamily="34" charset="0"/>
                <a:cs typeface="Arial" pitchFamily="34" charset="0"/>
              </a:rPr>
              <a:pPr algn="r" defTabSz="903288"/>
              <a:t>17</a:t>
            </a:fld>
            <a:endParaRPr lang="en-US" sz="1200">
              <a:solidFill>
                <a:prstClr val="black"/>
              </a:solidFill>
              <a:latin typeface="Arial" pitchFamily="34" charset="0"/>
              <a:cs typeface="Arial" pitchFamily="34" charset="0"/>
            </a:endParaRPr>
          </a:p>
        </p:txBody>
      </p:sp>
      <p:sp>
        <p:nvSpPr>
          <p:cNvPr id="35843" name="Rectangle 2"/>
          <p:cNvSpPr>
            <a:spLocks noGrp="1" noRot="1" noChangeAspect="1" noChangeArrowheads="1" noTextEdit="1"/>
          </p:cNvSpPr>
          <p:nvPr>
            <p:ph type="sldImg"/>
          </p:nvPr>
        </p:nvSpPr>
        <p:spPr>
          <a:xfrm>
            <a:off x="1147763" y="684213"/>
            <a:ext cx="4573587" cy="3430587"/>
          </a:xfrm>
          <a:ln/>
        </p:spPr>
      </p:sp>
      <p:sp>
        <p:nvSpPr>
          <p:cNvPr id="35844" name="Rectangle 3"/>
          <p:cNvSpPr>
            <a:spLocks noGrp="1" noChangeArrowheads="1"/>
          </p:cNvSpPr>
          <p:nvPr>
            <p:ph type="body" idx="1"/>
          </p:nvPr>
        </p:nvSpPr>
        <p:spPr>
          <a:xfrm>
            <a:off x="685800" y="4343992"/>
            <a:ext cx="5486400" cy="4115194"/>
          </a:xfrm>
          <a:noFill/>
          <a:ln/>
        </p:spPr>
        <p:txBody>
          <a:bodyPr/>
          <a:lstStyle/>
          <a:p>
            <a:pPr eaLnBrk="1" hangingPunct="1"/>
            <a:r>
              <a:rPr lang="fr-CA" smtClean="0">
                <a:latin typeface="Arial" pitchFamily="34" charset="0"/>
              </a:rPr>
              <a:t>C’est un modèle bi-directionnel</a:t>
            </a:r>
          </a:p>
          <a:p>
            <a:pPr eaLnBrk="1" hangingPunct="1"/>
            <a:r>
              <a:rPr lang="fr-CA" smtClean="0">
                <a:latin typeface="Arial" pitchFamily="34" charset="0"/>
              </a:rPr>
              <a:t>La co-production du savoir est un modèle à deux sens.</a:t>
            </a:r>
          </a:p>
          <a:p>
            <a:pPr eaLnBrk="1" hangingPunct="1"/>
            <a:endParaRPr lang="fr-CA" smtClean="0">
              <a:latin typeface="Arial" pitchFamily="34" charset="0"/>
            </a:endParaRPr>
          </a:p>
          <a:p>
            <a:pPr eaLnBrk="1" hangingPunct="1"/>
            <a:r>
              <a:rPr lang="fr-CA" smtClean="0">
                <a:latin typeface="Arial" pitchFamily="34" charset="0"/>
              </a:rPr>
              <a:t>Les connaissances acquises via les universités ont un impact qualitatif sur la société qui à son tour permet de gérer de nouvelles connaissances sur lesquelles les universités peuvent se pencher.</a:t>
            </a:r>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4828"/>
            <a:ext cx="2971800" cy="457594"/>
          </a:xfrm>
          <a:prstGeom prst="rect">
            <a:avLst/>
          </a:prstGeom>
          <a:noFill/>
          <a:ln w="9525">
            <a:noFill/>
            <a:miter lim="800000"/>
            <a:headEnd/>
            <a:tailEnd/>
          </a:ln>
        </p:spPr>
        <p:txBody>
          <a:bodyPr lIns="90370" tIns="45185" rIns="90370" bIns="45185" anchor="b"/>
          <a:lstStyle/>
          <a:p>
            <a:pPr algn="r" defTabSz="903288"/>
            <a:fld id="{E604D233-ADB2-43AB-A1D9-4F8C8A47C583}" type="slidenum">
              <a:rPr lang="en-US" sz="1200">
                <a:cs typeface="Arial" pitchFamily="34" charset="0"/>
              </a:rPr>
              <a:pPr algn="r" defTabSz="903288"/>
              <a:t>18</a:t>
            </a:fld>
            <a:endParaRPr lang="en-US" sz="1200">
              <a:cs typeface="Arial" pitchFamily="34" charset="0"/>
            </a:endParaRPr>
          </a:p>
        </p:txBody>
      </p:sp>
      <p:sp>
        <p:nvSpPr>
          <p:cNvPr id="43011" name="Rectangle 2"/>
          <p:cNvSpPr>
            <a:spLocks noGrp="1" noRot="1" noChangeAspect="1" noChangeArrowheads="1" noTextEdit="1"/>
          </p:cNvSpPr>
          <p:nvPr>
            <p:ph type="sldImg"/>
          </p:nvPr>
        </p:nvSpPr>
        <p:spPr>
          <a:xfrm>
            <a:off x="1147763" y="684213"/>
            <a:ext cx="4573587" cy="3430587"/>
          </a:xfrm>
          <a:ln/>
        </p:spPr>
      </p:sp>
      <p:sp>
        <p:nvSpPr>
          <p:cNvPr id="43012" name="Rectangle 3"/>
          <p:cNvSpPr>
            <a:spLocks noGrp="1" noChangeArrowheads="1"/>
          </p:cNvSpPr>
          <p:nvPr>
            <p:ph type="body" idx="1"/>
          </p:nvPr>
        </p:nvSpPr>
        <p:spPr>
          <a:xfrm>
            <a:off x="685800" y="4343992"/>
            <a:ext cx="5486400" cy="4115194"/>
          </a:xfrm>
          <a:noFill/>
          <a:ln/>
        </p:spPr>
        <p:txBody>
          <a:bodyPr/>
          <a:lstStyle/>
          <a:p>
            <a:pPr eaLnBrk="1" hangingPunct="1">
              <a:lnSpc>
                <a:spcPct val="80000"/>
              </a:lnSpc>
            </a:pPr>
            <a:r>
              <a:rPr lang="fr-CA" sz="800" smtClean="0">
                <a:latin typeface="Arial" pitchFamily="34" charset="0"/>
              </a:rPr>
              <a:t>University includes college</a:t>
            </a:r>
          </a:p>
          <a:p>
            <a:pPr eaLnBrk="1" hangingPunct="1">
              <a:lnSpc>
                <a:spcPct val="80000"/>
              </a:lnSpc>
            </a:pPr>
            <a:endParaRPr lang="fr-CA" sz="800" smtClean="0">
              <a:latin typeface="Arial" pitchFamily="34" charset="0"/>
            </a:endParaRPr>
          </a:p>
          <a:p>
            <a:pPr eaLnBrk="1" hangingPunct="1">
              <a:lnSpc>
                <a:spcPct val="80000"/>
              </a:lnSpc>
            </a:pPr>
            <a:r>
              <a:rPr lang="fr-CA" sz="800" smtClean="0">
                <a:latin typeface="Arial" pitchFamily="34" charset="0"/>
              </a:rPr>
              <a:t>Traditional university cycle: disseminate research results to other academics – to validate</a:t>
            </a:r>
          </a:p>
          <a:p>
            <a:pPr eaLnBrk="1" hangingPunct="1">
              <a:lnSpc>
                <a:spcPct val="80000"/>
              </a:lnSpc>
            </a:pPr>
            <a:endParaRPr lang="fr-CA" sz="800" smtClean="0">
              <a:latin typeface="Arial" pitchFamily="34" charset="0"/>
            </a:endParaRPr>
          </a:p>
          <a:p>
            <a:pPr eaLnBrk="1" hangingPunct="1">
              <a:lnSpc>
                <a:spcPct val="80000"/>
              </a:lnSpc>
            </a:pPr>
            <a:r>
              <a:rPr lang="fr-CA" sz="800" smtClean="0">
                <a:latin typeface="Arial" pitchFamily="34" charset="0"/>
              </a:rPr>
              <a:t>Get their criticism in order to…. improve knowledge </a:t>
            </a:r>
          </a:p>
          <a:p>
            <a:pPr eaLnBrk="1" hangingPunct="1">
              <a:lnSpc>
                <a:spcPct val="80000"/>
              </a:lnSpc>
            </a:pPr>
            <a:endParaRPr lang="fr-CA" sz="800" smtClean="0">
              <a:latin typeface="Arial" pitchFamily="34" charset="0"/>
            </a:endParaRPr>
          </a:p>
          <a:p>
            <a:pPr eaLnBrk="1" hangingPunct="1">
              <a:lnSpc>
                <a:spcPct val="80000"/>
              </a:lnSpc>
            </a:pPr>
            <a:r>
              <a:rPr lang="fr-CA" sz="800" smtClean="0">
                <a:latin typeface="Arial" pitchFamily="34" charset="0"/>
              </a:rPr>
              <a:t>So a cycle of Impact and quality – a virtuous circle</a:t>
            </a:r>
          </a:p>
          <a:p>
            <a:pPr eaLnBrk="1" hangingPunct="1">
              <a:lnSpc>
                <a:spcPct val="80000"/>
              </a:lnSpc>
            </a:pPr>
            <a:endParaRPr lang="fr-CA" sz="800" smtClean="0">
              <a:latin typeface="Arial" pitchFamily="34" charset="0"/>
            </a:endParaRPr>
          </a:p>
          <a:p>
            <a:pPr eaLnBrk="1" hangingPunct="1">
              <a:lnSpc>
                <a:spcPct val="80000"/>
              </a:lnSpc>
            </a:pPr>
            <a:r>
              <a:rPr lang="fr-CA" sz="800" smtClean="0">
                <a:latin typeface="Arial" pitchFamily="34" charset="0"/>
              </a:rPr>
              <a:t>Same for realtionship between university and society, or external community</a:t>
            </a:r>
          </a:p>
          <a:p>
            <a:pPr eaLnBrk="1" hangingPunct="1">
              <a:lnSpc>
                <a:spcPct val="80000"/>
              </a:lnSpc>
            </a:pPr>
            <a:endParaRPr lang="fr-CA" sz="800" smtClean="0">
              <a:latin typeface="Arial" pitchFamily="34" charset="0"/>
            </a:endParaRPr>
          </a:p>
          <a:p>
            <a:pPr eaLnBrk="1" hangingPunct="1">
              <a:lnSpc>
                <a:spcPct val="80000"/>
              </a:lnSpc>
            </a:pPr>
            <a:r>
              <a:rPr lang="fr-CA" sz="800" smtClean="0">
                <a:latin typeface="Arial" pitchFamily="34" charset="0"/>
              </a:rPr>
              <a:t>Researchers apply their knowledge, publish their knowledge to have impact – on society’s issues, on culture, on community life</a:t>
            </a:r>
          </a:p>
          <a:p>
            <a:pPr eaLnBrk="1" hangingPunct="1">
              <a:lnSpc>
                <a:spcPct val="80000"/>
              </a:lnSpc>
            </a:pPr>
            <a:endParaRPr lang="fr-CA" sz="800" smtClean="0">
              <a:latin typeface="Arial" pitchFamily="34" charset="0"/>
            </a:endParaRPr>
          </a:p>
          <a:p>
            <a:pPr eaLnBrk="1" hangingPunct="1">
              <a:lnSpc>
                <a:spcPct val="80000"/>
              </a:lnSpc>
            </a:pPr>
            <a:r>
              <a:rPr lang="fr-CA" sz="800" smtClean="0">
                <a:latin typeface="Arial" pitchFamily="34" charset="0"/>
              </a:rPr>
              <a:t>The application can be via teaching, or public lectures, or newspaper articles, or contracts with the govt, or work with NGOs</a:t>
            </a:r>
          </a:p>
          <a:p>
            <a:pPr eaLnBrk="1" hangingPunct="1">
              <a:lnSpc>
                <a:spcPct val="80000"/>
              </a:lnSpc>
            </a:pPr>
            <a:endParaRPr lang="fr-CA" sz="800" smtClean="0">
              <a:latin typeface="Arial" pitchFamily="34" charset="0"/>
            </a:endParaRPr>
          </a:p>
          <a:p>
            <a:pPr eaLnBrk="1" hangingPunct="1">
              <a:lnSpc>
                <a:spcPct val="80000"/>
              </a:lnSpc>
            </a:pPr>
            <a:r>
              <a:rPr lang="fr-CA" sz="800" smtClean="0">
                <a:latin typeface="Arial" pitchFamily="34" charset="0"/>
              </a:rPr>
              <a:t>Not all university researchers are involved, nor involved all the time – some are just working with other academics – but at any one time, a % of academics are involved in moving knowledge out</a:t>
            </a:r>
          </a:p>
          <a:p>
            <a:pPr eaLnBrk="1" hangingPunct="1">
              <a:lnSpc>
                <a:spcPct val="80000"/>
              </a:lnSpc>
            </a:pPr>
            <a:endParaRPr lang="fr-CA" sz="800" smtClean="0">
              <a:latin typeface="Arial" pitchFamily="34" charset="0"/>
            </a:endParaRPr>
          </a:p>
          <a:p>
            <a:pPr eaLnBrk="1" hangingPunct="1">
              <a:lnSpc>
                <a:spcPct val="80000"/>
              </a:lnSpc>
            </a:pPr>
            <a:r>
              <a:rPr lang="fr-CA" sz="800" smtClean="0">
                <a:latin typeface="Arial" pitchFamily="34" charset="0"/>
              </a:rPr>
              <a:t>Coming back the other direction:</a:t>
            </a:r>
          </a:p>
          <a:p>
            <a:pPr eaLnBrk="1" hangingPunct="1">
              <a:lnSpc>
                <a:spcPct val="80000"/>
              </a:lnSpc>
            </a:pPr>
            <a:endParaRPr lang="fr-CA" sz="800" smtClean="0">
              <a:latin typeface="Arial" pitchFamily="34" charset="0"/>
            </a:endParaRPr>
          </a:p>
          <a:p>
            <a:pPr eaLnBrk="1" hangingPunct="1">
              <a:lnSpc>
                <a:spcPct val="80000"/>
              </a:lnSpc>
            </a:pPr>
            <a:r>
              <a:rPr lang="fr-CA" sz="800" smtClean="0">
                <a:latin typeface="Arial" pitchFamily="34" charset="0"/>
              </a:rPr>
              <a:t>As with academics reviewing the work of other academics, non-academic experts (notably those closest to the academy) can offer valuable critiques of scholarly work</a:t>
            </a:r>
          </a:p>
          <a:p>
            <a:pPr eaLnBrk="1" hangingPunct="1">
              <a:lnSpc>
                <a:spcPct val="80000"/>
              </a:lnSpc>
            </a:pPr>
            <a:endParaRPr lang="fr-CA" sz="800" smtClean="0">
              <a:latin typeface="Arial" pitchFamily="34" charset="0"/>
            </a:endParaRPr>
          </a:p>
          <a:p>
            <a:pPr eaLnBrk="1" hangingPunct="1">
              <a:lnSpc>
                <a:spcPct val="80000"/>
              </a:lnSpc>
            </a:pPr>
            <a:r>
              <a:rPr lang="fr-CA" sz="800" smtClean="0">
                <a:latin typeface="Arial" pitchFamily="34" charset="0"/>
              </a:rPr>
              <a:t>In any given area of human interest – there are experts everywhere </a:t>
            </a:r>
          </a:p>
          <a:p>
            <a:pPr eaLnBrk="1" hangingPunct="1">
              <a:lnSpc>
                <a:spcPct val="80000"/>
              </a:lnSpc>
            </a:pPr>
            <a:endParaRPr lang="fr-CA" sz="800" smtClean="0">
              <a:latin typeface="Arial" pitchFamily="34" charset="0"/>
            </a:endParaRPr>
          </a:p>
          <a:p>
            <a:pPr eaLnBrk="1" hangingPunct="1">
              <a:lnSpc>
                <a:spcPct val="80000"/>
              </a:lnSpc>
            </a:pPr>
            <a:r>
              <a:rPr lang="fr-CA" sz="800" smtClean="0">
                <a:latin typeface="Arial" pitchFamily="34" charset="0"/>
              </a:rPr>
              <a:t>The challenge is that they all think and speak, and act in different ways</a:t>
            </a:r>
          </a:p>
          <a:p>
            <a:pPr eaLnBrk="1" hangingPunct="1">
              <a:lnSpc>
                <a:spcPct val="80000"/>
              </a:lnSpc>
            </a:pPr>
            <a:endParaRPr lang="fr-CA" sz="800" smtClean="0">
              <a:latin typeface="Arial" pitchFamily="34" charset="0"/>
            </a:endParaRPr>
          </a:p>
          <a:p>
            <a:pPr eaLnBrk="1" hangingPunct="1">
              <a:lnSpc>
                <a:spcPct val="80000"/>
              </a:lnSpc>
            </a:pPr>
            <a:r>
              <a:rPr lang="fr-CA" sz="800" smtClean="0">
                <a:latin typeface="Arial" pitchFamily="34" charset="0"/>
              </a:rPr>
              <a:t>So Kmb is about articulating relationship between diverse agents – across sectors, fields, cultures, countries </a:t>
            </a:r>
          </a:p>
          <a:p>
            <a:pPr eaLnBrk="1" hangingPunct="1">
              <a:lnSpc>
                <a:spcPct val="80000"/>
              </a:lnSpc>
            </a:pPr>
            <a:endParaRPr lang="fr-CA" sz="800" smtClean="0">
              <a:latin typeface="Arial" pitchFamily="34" charset="0"/>
            </a:endParaRPr>
          </a:p>
          <a:p>
            <a:pPr eaLnBrk="1" hangingPunct="1">
              <a:lnSpc>
                <a:spcPct val="80000"/>
              </a:lnSpc>
            </a:pPr>
            <a:r>
              <a:rPr lang="fr-CA" sz="800" smtClean="0">
                <a:latin typeface="Arial" pitchFamily="34" charset="0"/>
              </a:rPr>
              <a:t>Impact or application of knoweldge</a:t>
            </a:r>
          </a:p>
          <a:p>
            <a:pPr eaLnBrk="1" hangingPunct="1">
              <a:lnSpc>
                <a:spcPct val="80000"/>
              </a:lnSpc>
            </a:pPr>
            <a:endParaRPr lang="fr-CA" sz="800" smtClean="0">
              <a:latin typeface="Arial" pitchFamily="34" charset="0"/>
            </a:endParaRPr>
          </a:p>
          <a:p>
            <a:pPr eaLnBrk="1" hangingPunct="1">
              <a:lnSpc>
                <a:spcPct val="80000"/>
              </a:lnSpc>
            </a:pPr>
            <a:r>
              <a:rPr lang="fr-CA" sz="800" smtClean="0">
                <a:latin typeface="Arial" pitchFamily="34" charset="0"/>
              </a:rPr>
              <a:t>Quality or validation of knowledge </a:t>
            </a:r>
          </a:p>
          <a:p>
            <a:pPr eaLnBrk="1" hangingPunct="1">
              <a:lnSpc>
                <a:spcPct val="80000"/>
              </a:lnSpc>
            </a:pPr>
            <a:endParaRPr lang="fr-CA" sz="800" smtClean="0">
              <a:latin typeface="Arial" pitchFamily="34" charset="0"/>
            </a:endParaRPr>
          </a:p>
          <a:p>
            <a:pPr>
              <a:lnSpc>
                <a:spcPct val="80000"/>
              </a:lnSpc>
            </a:pPr>
            <a:endParaRPr lang="en-CA" sz="800" smtClean="0">
              <a:latin typeface="Arial" pitchFamily="34" charset="0"/>
            </a:endParaRPr>
          </a:p>
          <a:p>
            <a:pPr>
              <a:lnSpc>
                <a:spcPct val="80000"/>
              </a:lnSpc>
            </a:pPr>
            <a:r>
              <a:rPr lang="en-CA" sz="800" smtClean="0">
                <a:latin typeface="Arial" pitchFamily="34" charset="0"/>
              </a:rPr>
              <a:t>KMb: validating knowledge on both or all sides</a:t>
            </a:r>
          </a:p>
          <a:p>
            <a:pPr>
              <a:lnSpc>
                <a:spcPct val="80000"/>
              </a:lnSpc>
            </a:pPr>
            <a:r>
              <a:rPr lang="en-CA" sz="800" smtClean="0">
                <a:latin typeface="Arial" pitchFamily="34" charset="0"/>
              </a:rPr>
              <a:t>KMb: relevance of what we hold – but also of what is held by others</a:t>
            </a:r>
          </a:p>
          <a:p>
            <a:pPr eaLnBrk="1" hangingPunct="1">
              <a:lnSpc>
                <a:spcPct val="80000"/>
              </a:lnSpc>
            </a:pPr>
            <a:endParaRPr lang="fr-CA" sz="800" smtClean="0">
              <a:latin typeface="Arial" pitchFamily="34" charset="0"/>
            </a:endParaRPr>
          </a:p>
          <a:p>
            <a:pPr eaLnBrk="1" hangingPunct="1">
              <a:lnSpc>
                <a:spcPct val="80000"/>
              </a:lnSpc>
            </a:pPr>
            <a:r>
              <a:rPr lang="fr-CA" sz="800" smtClean="0">
                <a:latin typeface="Arial" pitchFamily="34" charset="0"/>
              </a:rPr>
              <a:t>SSHRC’s work: to establish and maintain valuable connections</a:t>
            </a:r>
          </a:p>
          <a:p>
            <a:pPr eaLnBrk="1" hangingPunct="1">
              <a:lnSpc>
                <a:spcPct val="80000"/>
              </a:lnSpc>
            </a:pPr>
            <a:endParaRPr lang="en-US" sz="800" smtClean="0">
              <a:latin typeface="Arial" pitchFamily="34" charset="0"/>
            </a:endParaRPr>
          </a:p>
          <a:p>
            <a:pPr eaLnBrk="1" hangingPunct="1">
              <a:lnSpc>
                <a:spcPct val="80000"/>
              </a:lnSpc>
            </a:pPr>
            <a:r>
              <a:rPr lang="en-US" sz="800" smtClean="0">
                <a:latin typeface="Arial" pitchFamily="34" charset="0"/>
              </a:rPr>
              <a:t>You want all the impact relations in place = all the quality relations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4613" y="8684828"/>
            <a:ext cx="2971800" cy="457594"/>
          </a:xfrm>
          <a:prstGeom prst="rect">
            <a:avLst/>
          </a:prstGeom>
          <a:noFill/>
          <a:ln w="9525">
            <a:noFill/>
            <a:miter lim="800000"/>
            <a:headEnd/>
            <a:tailEnd/>
          </a:ln>
        </p:spPr>
        <p:txBody>
          <a:bodyPr lIns="90370" tIns="45185" rIns="90370" bIns="45185" anchor="b"/>
          <a:lstStyle/>
          <a:p>
            <a:pPr algn="r" defTabSz="903288"/>
            <a:fld id="{F3C867D3-2C97-494E-8D1F-197AAF649FA3}" type="slidenum">
              <a:rPr lang="en-US" sz="1200">
                <a:cs typeface="Arial" pitchFamily="34" charset="0"/>
              </a:rPr>
              <a:pPr algn="r" defTabSz="903288"/>
              <a:t>19</a:t>
            </a:fld>
            <a:endParaRPr lang="en-US" sz="1200">
              <a:cs typeface="Arial" pitchFamily="34" charset="0"/>
            </a:endParaRPr>
          </a:p>
        </p:txBody>
      </p:sp>
      <p:sp>
        <p:nvSpPr>
          <p:cNvPr id="30723" name="Rectangle 2"/>
          <p:cNvSpPr>
            <a:spLocks noGrp="1" noRot="1" noChangeAspect="1" noChangeArrowheads="1" noTextEdit="1"/>
          </p:cNvSpPr>
          <p:nvPr>
            <p:ph type="sldImg"/>
          </p:nvPr>
        </p:nvSpPr>
        <p:spPr>
          <a:xfrm>
            <a:off x="1146175" y="684213"/>
            <a:ext cx="4575175" cy="3430587"/>
          </a:xfrm>
          <a:ln/>
        </p:spPr>
      </p:sp>
      <p:sp>
        <p:nvSpPr>
          <p:cNvPr id="30724" name="Rectangle 3"/>
          <p:cNvSpPr>
            <a:spLocks noGrp="1" noChangeArrowheads="1"/>
          </p:cNvSpPr>
          <p:nvPr>
            <p:ph type="body" idx="1"/>
          </p:nvPr>
        </p:nvSpPr>
        <p:spPr>
          <a:xfrm>
            <a:off x="685800" y="4343992"/>
            <a:ext cx="5486400" cy="4115194"/>
          </a:xfrm>
          <a:ln/>
        </p:spPr>
        <p:txBody>
          <a:bodyPr/>
          <a:lstStyle/>
          <a:p>
            <a:pPr marL="228600" indent="-228600" eaLnBrk="1" hangingPunct="1">
              <a:defRPr/>
            </a:pPr>
            <a:r>
              <a:rPr lang="en-US" dirty="0" err="1" smtClean="0"/>
              <a:t>KMb</a:t>
            </a:r>
            <a:r>
              <a:rPr lang="en-US" dirty="0" smtClean="0"/>
              <a:t> is an all-inclusive term for SSHRC – e.g., includes KE</a:t>
            </a:r>
          </a:p>
          <a:p>
            <a:pPr marL="228600" indent="-228600" eaLnBrk="1" hangingPunct="1">
              <a:defRPr/>
            </a:pPr>
            <a:endParaRPr lang="fr-CA" dirty="0" smtClean="0"/>
          </a:p>
          <a:p>
            <a:pPr>
              <a:defRPr/>
            </a:pPr>
            <a:r>
              <a:rPr lang="en-US" dirty="0" smtClean="0"/>
              <a:t>There are many pathways for knowledge mobilization, to connecting the scholars with each other and to  the campus to the community. </a:t>
            </a:r>
          </a:p>
          <a:p>
            <a:pPr>
              <a:defRPr/>
            </a:pPr>
            <a:endParaRPr lang="en-US" dirty="0" smtClean="0"/>
          </a:p>
          <a:p>
            <a:pPr>
              <a:defRPr/>
            </a:pPr>
            <a:r>
              <a:rPr lang="en-US" dirty="0" smtClean="0"/>
              <a:t>There is no "cookie cutter" approach, no one size that fits all. </a:t>
            </a:r>
          </a:p>
          <a:p>
            <a:pPr>
              <a:defRPr/>
            </a:pPr>
            <a:endParaRPr lang="en-US" dirty="0" smtClean="0"/>
          </a:p>
          <a:p>
            <a:pPr>
              <a:defRPr/>
            </a:pPr>
            <a:r>
              <a:rPr lang="en-US" dirty="0" smtClean="0"/>
              <a:t>SSHRC is promoting knowledge mobilization as an inclusive, umbrella concept. </a:t>
            </a:r>
          </a:p>
          <a:p>
            <a:pPr>
              <a:defRPr/>
            </a:pPr>
            <a:endParaRPr lang="en-US" dirty="0" smtClean="0"/>
          </a:p>
          <a:p>
            <a:pPr>
              <a:defRPr/>
            </a:pPr>
            <a:r>
              <a:rPr lang="en-US" dirty="0" smtClean="0"/>
              <a:t>It includes knowledge dissemination, knowledge transfer/exchange, knowledge brokering and co-creation of knowledge. </a:t>
            </a:r>
          </a:p>
          <a:p>
            <a:pPr>
              <a:spcBef>
                <a:spcPts val="450"/>
              </a:spcBef>
              <a:defRPr/>
            </a:pPr>
            <a:endParaRPr lang="en-GB" sz="1600" dirty="0" smtClean="0"/>
          </a:p>
          <a:p>
            <a:pPr>
              <a:spcBef>
                <a:spcPts val="450"/>
              </a:spcBef>
              <a:defRPr/>
            </a:pPr>
            <a:r>
              <a:rPr lang="en-GB" sz="1600" dirty="0" smtClean="0"/>
              <a:t>Traditional dissemination</a:t>
            </a:r>
          </a:p>
          <a:p>
            <a:pPr>
              <a:spcBef>
                <a:spcPts val="450"/>
              </a:spcBef>
              <a:defRPr/>
            </a:pPr>
            <a:r>
              <a:rPr lang="en-GB" sz="1600" dirty="0" smtClean="0"/>
              <a:t>Enhanced dissemination</a:t>
            </a:r>
          </a:p>
          <a:p>
            <a:pPr>
              <a:spcBef>
                <a:spcPts val="450"/>
              </a:spcBef>
              <a:defRPr/>
            </a:pPr>
            <a:r>
              <a:rPr lang="en-GB" sz="1600" dirty="0" smtClean="0"/>
              <a:t>Knowledge Translation</a:t>
            </a:r>
          </a:p>
          <a:p>
            <a:pPr>
              <a:spcBef>
                <a:spcPts val="450"/>
              </a:spcBef>
              <a:defRPr/>
            </a:pPr>
            <a:r>
              <a:rPr lang="en-GB" sz="1600" dirty="0" smtClean="0"/>
              <a:t>Knowledge Synthesis</a:t>
            </a:r>
          </a:p>
          <a:p>
            <a:pPr>
              <a:spcBef>
                <a:spcPts val="450"/>
              </a:spcBef>
              <a:defRPr/>
            </a:pPr>
            <a:r>
              <a:rPr lang="en-GB" sz="1600" dirty="0" smtClean="0"/>
              <a:t>Knowledge Transfer</a:t>
            </a:r>
          </a:p>
          <a:p>
            <a:pPr>
              <a:spcBef>
                <a:spcPts val="450"/>
              </a:spcBef>
              <a:defRPr/>
            </a:pPr>
            <a:r>
              <a:rPr lang="en-GB" sz="1600" dirty="0" smtClean="0"/>
              <a:t>Co-production of knowledge</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77330015-B197-42FE-BA80-860DB509C874}" type="slidenum">
              <a:rPr lang="en-CA" smtClean="0"/>
              <a:pPr/>
              <a:t>24</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CA" smtClean="0"/>
              <a:t>Credentials: crowdsourcing </a:t>
            </a:r>
            <a:endParaRPr lang="en-US" smtClean="0"/>
          </a:p>
        </p:txBody>
      </p:sp>
      <p:sp>
        <p:nvSpPr>
          <p:cNvPr id="4198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4092E8D6-C269-43AD-B929-6528BB94D4E8}" type="slidenum">
              <a:rPr lang="en-CA" sz="1200">
                <a:latin typeface="+mn-lt"/>
              </a:rPr>
              <a:pPr algn="r">
                <a:defRPr/>
              </a:pPr>
              <a:t>36</a:t>
            </a:fld>
            <a:endParaRPr lang="en-CA" sz="1200">
              <a:latin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44035"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7ED34A15-691C-4502-A3AE-4B4D9508D39F}" type="slidenum">
              <a:rPr lang="en-CA" sz="1200">
                <a:latin typeface="+mn-lt"/>
              </a:rPr>
              <a:pPr algn="r">
                <a:defRPr/>
              </a:pPr>
              <a:t>39</a:t>
            </a:fld>
            <a:endParaRPr lang="en-CA" sz="120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CA" dirty="0" err="1" smtClean="0"/>
              <a:t>University</a:t>
            </a:r>
            <a:r>
              <a:rPr lang="fr-CA" dirty="0" smtClean="0"/>
              <a:t> </a:t>
            </a:r>
            <a:r>
              <a:rPr lang="fr-CA" dirty="0" err="1" smtClean="0"/>
              <a:t>credentials</a:t>
            </a:r>
            <a:r>
              <a:rPr lang="fr-CA" dirty="0" smtClean="0"/>
              <a:t> – </a:t>
            </a:r>
            <a:r>
              <a:rPr lang="fr-CA" dirty="0" err="1" smtClean="0"/>
              <a:t>crowdsourcing</a:t>
            </a:r>
            <a:r>
              <a:rPr lang="fr-CA" dirty="0" smtClean="0"/>
              <a:t> </a:t>
            </a:r>
            <a:endParaRPr lang="en-US" dirty="0" smtClean="0"/>
          </a:p>
        </p:txBody>
      </p:sp>
      <p:sp>
        <p:nvSpPr>
          <p:cNvPr id="35843"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BF29A8B-0A2F-4B66-9FB2-8100E6DAA09F}" type="slidenum">
              <a:rPr lang="en-CA" sz="1200">
                <a:latin typeface="+mn-lt"/>
              </a:rPr>
              <a:pPr algn="r">
                <a:defRPr/>
              </a:pPr>
              <a:t>40</a:t>
            </a:fld>
            <a:endParaRPr lang="en-CA" sz="120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8.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0B68F4BD-F684-4646-A60A-D49A67DEE9A3}" type="datetimeFigureOut">
              <a:rPr lang="en-US"/>
              <a:pPr>
                <a:defRPr/>
              </a:pPr>
              <a:t>12/5/2011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5B277F72-602F-4AF3-BFD1-1E75C4B28502}"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41D1AEAB-3193-402F-A742-0C605116C86B}" type="datetimeFigureOut">
              <a:rPr lang="en-US"/>
              <a:pPr>
                <a:defRPr/>
              </a:pPr>
              <a:t>12/5/2011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28C1AD06-FD82-43D5-BC0E-12E0A2162EF9}"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AD07C50A-EB47-4B48-BDB3-4B8FD621E09E}" type="datetimeFigureOut">
              <a:rPr lang="en-US"/>
              <a:pPr>
                <a:defRPr/>
              </a:pPr>
              <a:t>12/5/2011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0FCEE946-BC1A-4FE3-965F-387AAAD7943F}" type="slidenum">
              <a:rPr lang="en-CA"/>
              <a:pPr>
                <a:defRPr/>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fld id="{9EB8889F-9635-4CAD-A0AD-ECA2E6C57DB7}" type="datetimeFigureOut">
              <a:rPr lang="en-US"/>
              <a:pPr>
                <a:defRPr/>
              </a:pPr>
              <a:t>12/5/2011</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52C08E0C-8B38-4740-BA07-4D544AF9B2AC}" type="slidenum">
              <a:rPr lang="en-CA"/>
              <a:pPr>
                <a:defRPr/>
              </a:pPr>
              <a:t>‹#›</a:t>
            </a:fld>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4EC0F45-4FEE-4931-AA02-902B68A09C75}" type="datetimeFigureOut">
              <a:rPr lang="en-CA" smtClean="0"/>
              <a:pPr/>
              <a:t>07/12/2011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E9ADA77-EFBB-4F8A-B073-8787441E36F2}" type="slidenum">
              <a:rPr lang="en-CA" smtClean="0"/>
              <a:pPr/>
              <a:t>‹#›</a:t>
            </a:fld>
            <a:endParaRPr lang="en-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0B68F4BD-F684-4646-A60A-D49A67DEE9A3}" type="datetimeFigureOut">
              <a:rPr lang="en-US">
                <a:solidFill>
                  <a:prstClr val="black">
                    <a:tint val="75000"/>
                  </a:prstClr>
                </a:solidFill>
              </a:rPr>
              <a:pPr>
                <a:defRPr/>
              </a:pPr>
              <a:t>12/5/2011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B277F72-602F-4AF3-BFD1-1E75C4B28502}" type="slidenum">
              <a:rPr lang="en-CA">
                <a:solidFill>
                  <a:prstClr val="black">
                    <a:tint val="75000"/>
                  </a:prstClr>
                </a:solidFill>
              </a:rPr>
              <a:pPr>
                <a:defRPr/>
              </a:pPr>
              <a:t>‹#›</a:t>
            </a:fld>
            <a:endParaRPr lang="en-CA">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B2E22A57-BDBA-400E-8629-B449B92D5B24}" type="datetimeFigureOut">
              <a:rPr lang="en-US">
                <a:solidFill>
                  <a:prstClr val="black">
                    <a:tint val="75000"/>
                  </a:prstClr>
                </a:solidFill>
              </a:rPr>
              <a:pPr>
                <a:defRPr/>
              </a:pPr>
              <a:t>12/5/2011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4FF842-42AE-4BD3-9F9A-727F12A92D30}" type="slidenum">
              <a:rPr lang="en-CA">
                <a:solidFill>
                  <a:prstClr val="black">
                    <a:tint val="75000"/>
                  </a:prstClr>
                </a:solidFill>
              </a:rPr>
              <a:pPr>
                <a:defRPr/>
              </a:pPr>
              <a:t>‹#›</a:t>
            </a:fld>
            <a:endParaRPr lang="en-CA">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7ED3EFE-4688-4D66-B939-BFD894741A11}" type="datetimeFigureOut">
              <a:rPr lang="en-US">
                <a:solidFill>
                  <a:prstClr val="black">
                    <a:tint val="75000"/>
                  </a:prstClr>
                </a:solidFill>
              </a:rPr>
              <a:pPr>
                <a:defRPr/>
              </a:pPr>
              <a:t>12/5/2011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4504963-61D6-416D-9830-871452DF75BE}" type="slidenum">
              <a:rPr lang="en-CA">
                <a:solidFill>
                  <a:prstClr val="black">
                    <a:tint val="75000"/>
                  </a:prstClr>
                </a:solidFill>
              </a:rPr>
              <a:pPr>
                <a:defRPr/>
              </a:pPr>
              <a:t>‹#›</a:t>
            </a:fld>
            <a:endParaRPr lang="en-CA">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C580E950-4ADB-4F1E-B350-E72B00C6A7B0}" type="datetimeFigureOut">
              <a:rPr lang="en-US">
                <a:solidFill>
                  <a:prstClr val="black">
                    <a:tint val="75000"/>
                  </a:prstClr>
                </a:solidFill>
              </a:rPr>
              <a:pPr>
                <a:defRPr/>
              </a:pPr>
              <a:t>12/5/2011</a:t>
            </a:fld>
            <a:endParaRPr lang="en-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E78294B-0FA4-4278-927A-A83804CD88E4}" type="slidenum">
              <a:rPr lang="en-CA">
                <a:solidFill>
                  <a:prstClr val="black">
                    <a:tint val="75000"/>
                  </a:prstClr>
                </a:solidFill>
              </a:rPr>
              <a:pPr>
                <a:defRPr/>
              </a:pPr>
              <a:t>‹#›</a:t>
            </a:fld>
            <a:endParaRPr lang="en-CA">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B3EB16A0-AB33-424C-AF21-0E9D8187ED59}" type="datetimeFigureOut">
              <a:rPr lang="en-US">
                <a:solidFill>
                  <a:prstClr val="black">
                    <a:tint val="75000"/>
                  </a:prstClr>
                </a:solidFill>
              </a:rPr>
              <a:pPr>
                <a:defRPr/>
              </a:pPr>
              <a:t>12/5/2011</a:t>
            </a:fld>
            <a:endParaRPr lang="en-CA">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FC20050-93A6-40EE-A366-4A5027C2CCDA}" type="slidenum">
              <a:rPr lang="en-CA">
                <a:solidFill>
                  <a:prstClr val="black">
                    <a:tint val="75000"/>
                  </a:prstClr>
                </a:solidFill>
              </a:rPr>
              <a:pPr>
                <a:defRPr/>
              </a:pPr>
              <a:t>‹#›</a:t>
            </a:fld>
            <a:endParaRPr lang="en-CA">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28EB9DBF-F2AF-414A-851E-B9581D0EE8BA}" type="datetimeFigureOut">
              <a:rPr lang="en-US">
                <a:solidFill>
                  <a:prstClr val="black">
                    <a:tint val="75000"/>
                  </a:prstClr>
                </a:solidFill>
              </a:rPr>
              <a:pPr>
                <a:defRPr/>
              </a:pPr>
              <a:t>12/5/2011</a:t>
            </a:fld>
            <a:endParaRPr lang="en-CA">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62F2724-7FE8-4475-93F6-2D7C071C1739}" type="slidenum">
              <a:rPr lang="en-CA">
                <a:solidFill>
                  <a:prstClr val="black">
                    <a:tint val="75000"/>
                  </a:prstClr>
                </a:solidFill>
              </a:rPr>
              <a:pPr>
                <a:defRPr/>
              </a:pPr>
              <a:t>‹#›</a:t>
            </a:fld>
            <a:endParaRPr lang="en-CA">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B2E22A57-BDBA-400E-8629-B449B92D5B24}" type="datetimeFigureOut">
              <a:rPr lang="en-US"/>
              <a:pPr>
                <a:defRPr/>
              </a:pPr>
              <a:t>12/5/2011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7D4FF842-42AE-4BD3-9F9A-727F12A92D30}" type="slidenum">
              <a:rPr lang="en-CA"/>
              <a:pPr>
                <a:defRPr/>
              </a:pPr>
              <a:t>‹#›</a:t>
            </a:fld>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40E735-1B11-4C91-81EC-D7B89922578C}" type="datetimeFigureOut">
              <a:rPr lang="en-US">
                <a:solidFill>
                  <a:prstClr val="black">
                    <a:tint val="75000"/>
                  </a:prstClr>
                </a:solidFill>
              </a:rPr>
              <a:pPr>
                <a:defRPr/>
              </a:pPr>
              <a:t>12/5/2011</a:t>
            </a:fld>
            <a:endParaRPr lang="en-CA">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F0F2725-244C-447A-8592-77DAE950334F}" type="slidenum">
              <a:rPr lang="en-CA">
                <a:solidFill>
                  <a:prstClr val="black">
                    <a:tint val="75000"/>
                  </a:prstClr>
                </a:solidFill>
              </a:rPr>
              <a:pPr>
                <a:defRPr/>
              </a:pPr>
              <a:t>‹#›</a:t>
            </a:fld>
            <a:endParaRPr lang="en-CA">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BB4118-ABBD-4684-9BBE-263C5BCF588B}" type="datetimeFigureOut">
              <a:rPr lang="en-US">
                <a:solidFill>
                  <a:prstClr val="black">
                    <a:tint val="75000"/>
                  </a:prstClr>
                </a:solidFill>
              </a:rPr>
              <a:pPr>
                <a:defRPr/>
              </a:pPr>
              <a:t>12/5/2011</a:t>
            </a:fld>
            <a:endParaRPr lang="en-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42D552E-E730-453D-BACB-EA10F4F2EFBA}" type="slidenum">
              <a:rPr lang="en-CA">
                <a:solidFill>
                  <a:prstClr val="black">
                    <a:tint val="75000"/>
                  </a:prstClr>
                </a:solidFill>
              </a:rPr>
              <a:pPr>
                <a:defRPr/>
              </a:pPr>
              <a:t>‹#›</a:t>
            </a:fld>
            <a:endParaRPr lang="en-CA">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3DF3C7-C2DA-4051-BF51-767164189BD2}" type="datetimeFigureOut">
              <a:rPr lang="en-US">
                <a:solidFill>
                  <a:prstClr val="black">
                    <a:tint val="75000"/>
                  </a:prstClr>
                </a:solidFill>
              </a:rPr>
              <a:pPr>
                <a:defRPr/>
              </a:pPr>
              <a:t>12/5/2011</a:t>
            </a:fld>
            <a:endParaRPr lang="en-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A6CCB6A-5C07-4FC2-A129-F06E7BFB4BB0}" type="slidenum">
              <a:rPr lang="en-CA">
                <a:solidFill>
                  <a:prstClr val="black">
                    <a:tint val="75000"/>
                  </a:prstClr>
                </a:solidFill>
              </a:rPr>
              <a:pPr>
                <a:defRPr/>
              </a:pPr>
              <a:t>‹#›</a:t>
            </a:fld>
            <a:endParaRPr lang="en-CA">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41D1AEAB-3193-402F-A742-0C605116C86B}" type="datetimeFigureOut">
              <a:rPr lang="en-US">
                <a:solidFill>
                  <a:prstClr val="black">
                    <a:tint val="75000"/>
                  </a:prstClr>
                </a:solidFill>
              </a:rPr>
              <a:pPr>
                <a:defRPr/>
              </a:pPr>
              <a:t>12/5/2011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8C1AD06-FD82-43D5-BC0E-12E0A2162EF9}" type="slidenum">
              <a:rPr lang="en-CA">
                <a:solidFill>
                  <a:prstClr val="black">
                    <a:tint val="75000"/>
                  </a:prstClr>
                </a:solidFill>
              </a:rPr>
              <a:pPr>
                <a:defRPr/>
              </a:pPr>
              <a:t>‹#›</a:t>
            </a:fld>
            <a:endParaRPr lang="en-CA">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AD07C50A-EB47-4B48-BDB3-4B8FD621E09E}" type="datetimeFigureOut">
              <a:rPr lang="en-US">
                <a:solidFill>
                  <a:prstClr val="black">
                    <a:tint val="75000"/>
                  </a:prstClr>
                </a:solidFill>
              </a:rPr>
              <a:pPr>
                <a:defRPr/>
              </a:pPr>
              <a:t>12/5/2011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CEE946-BC1A-4FE3-965F-387AAAD7943F}" type="slidenum">
              <a:rPr lang="en-CA">
                <a:solidFill>
                  <a:prstClr val="black">
                    <a:tint val="75000"/>
                  </a:prstClr>
                </a:solidFill>
              </a:rPr>
              <a:pPr>
                <a:defRPr/>
              </a:pPr>
              <a:t>‹#›</a:t>
            </a:fld>
            <a:endParaRPr lang="en-CA">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fld id="{9EB8889F-9635-4CAD-A0AD-ECA2E6C57DB7}" type="datetimeFigureOut">
              <a:rPr lang="en-US">
                <a:solidFill>
                  <a:prstClr val="black">
                    <a:tint val="75000"/>
                  </a:prstClr>
                </a:solidFill>
              </a:rPr>
              <a:pPr>
                <a:defRPr/>
              </a:pPr>
              <a:t>12/5/2011</a:t>
            </a:fld>
            <a:endParaRPr lang="en-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2C08E0C-8B38-4740-BA07-4D544AF9B2AC}" type="slidenum">
              <a:rPr lang="en-CA">
                <a:solidFill>
                  <a:prstClr val="black">
                    <a:tint val="75000"/>
                  </a:prstClr>
                </a:solidFill>
              </a:rPr>
              <a:pPr>
                <a:defRPr/>
              </a:pPr>
              <a:t>‹#›</a:t>
            </a:fld>
            <a:endParaRPr lang="en-CA">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FF3CB4D4-D8ED-4370-A05D-BC4D03957DA8}"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0B68F4BD-F684-4646-A60A-D49A67DEE9A3}" type="datetimeFigureOut">
              <a:rPr lang="en-US">
                <a:solidFill>
                  <a:prstClr val="black">
                    <a:tint val="75000"/>
                  </a:prstClr>
                </a:solidFill>
              </a:rPr>
              <a:pPr>
                <a:defRPr/>
              </a:pPr>
              <a:t>12/5/2011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B277F72-602F-4AF3-BFD1-1E75C4B28502}" type="slidenum">
              <a:rPr lang="en-CA">
                <a:solidFill>
                  <a:prstClr val="black">
                    <a:tint val="75000"/>
                  </a:prstClr>
                </a:solidFill>
              </a:rPr>
              <a:pPr>
                <a:defRPr/>
              </a:pPr>
              <a:t>‹#›</a:t>
            </a:fld>
            <a:endParaRPr lang="en-CA">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B2E22A57-BDBA-400E-8629-B449B92D5B24}" type="datetimeFigureOut">
              <a:rPr lang="en-US">
                <a:solidFill>
                  <a:prstClr val="black">
                    <a:tint val="75000"/>
                  </a:prstClr>
                </a:solidFill>
              </a:rPr>
              <a:pPr>
                <a:defRPr/>
              </a:pPr>
              <a:t>12/5/2011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4FF842-42AE-4BD3-9F9A-727F12A92D30}" type="slidenum">
              <a:rPr lang="en-CA">
                <a:solidFill>
                  <a:prstClr val="black">
                    <a:tint val="75000"/>
                  </a:prstClr>
                </a:solidFill>
              </a:rPr>
              <a:pPr>
                <a:defRPr/>
              </a:pPr>
              <a:t>‹#›</a:t>
            </a:fld>
            <a:endParaRPr lang="en-CA">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7ED3EFE-4688-4D66-B939-BFD894741A11}" type="datetimeFigureOut">
              <a:rPr lang="en-US">
                <a:solidFill>
                  <a:prstClr val="black">
                    <a:tint val="75000"/>
                  </a:prstClr>
                </a:solidFill>
              </a:rPr>
              <a:pPr>
                <a:defRPr/>
              </a:pPr>
              <a:t>12/5/2011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4504963-61D6-416D-9830-871452DF75BE}" type="slidenum">
              <a:rPr lang="en-CA">
                <a:solidFill>
                  <a:prstClr val="black">
                    <a:tint val="75000"/>
                  </a:prstClr>
                </a:solidFill>
              </a:rPr>
              <a:pPr>
                <a:defRPr/>
              </a:pPr>
              <a:t>‹#›</a:t>
            </a:fld>
            <a:endParaRPr lang="en-CA">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7ED3EFE-4688-4D66-B939-BFD894741A11}" type="datetimeFigureOut">
              <a:rPr lang="en-US"/>
              <a:pPr>
                <a:defRPr/>
              </a:pPr>
              <a:t>12/5/2011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04504963-61D6-416D-9830-871452DF75BE}" type="slidenum">
              <a:rPr lang="en-CA"/>
              <a:pPr>
                <a:defRPr/>
              </a:pPr>
              <a:t>‹#›</a:t>
            </a:fld>
            <a:endParaRPr lang="en-C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C580E950-4ADB-4F1E-B350-E72B00C6A7B0}" type="datetimeFigureOut">
              <a:rPr lang="en-US">
                <a:solidFill>
                  <a:prstClr val="black">
                    <a:tint val="75000"/>
                  </a:prstClr>
                </a:solidFill>
              </a:rPr>
              <a:pPr>
                <a:defRPr/>
              </a:pPr>
              <a:t>12/5/2011</a:t>
            </a:fld>
            <a:endParaRPr lang="en-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E78294B-0FA4-4278-927A-A83804CD88E4}" type="slidenum">
              <a:rPr lang="en-CA">
                <a:solidFill>
                  <a:prstClr val="black">
                    <a:tint val="75000"/>
                  </a:prstClr>
                </a:solidFill>
              </a:rPr>
              <a:pPr>
                <a:defRPr/>
              </a:pPr>
              <a:t>‹#›</a:t>
            </a:fld>
            <a:endParaRPr lang="en-CA">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B3EB16A0-AB33-424C-AF21-0E9D8187ED59}" type="datetimeFigureOut">
              <a:rPr lang="en-US">
                <a:solidFill>
                  <a:prstClr val="black">
                    <a:tint val="75000"/>
                  </a:prstClr>
                </a:solidFill>
              </a:rPr>
              <a:pPr>
                <a:defRPr/>
              </a:pPr>
              <a:t>12/5/2011</a:t>
            </a:fld>
            <a:endParaRPr lang="en-CA">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FC20050-93A6-40EE-A366-4A5027C2CCDA}" type="slidenum">
              <a:rPr lang="en-CA">
                <a:solidFill>
                  <a:prstClr val="black">
                    <a:tint val="75000"/>
                  </a:prstClr>
                </a:solidFill>
              </a:rPr>
              <a:pPr>
                <a:defRPr/>
              </a:pPr>
              <a:t>‹#›</a:t>
            </a:fld>
            <a:endParaRPr lang="en-CA">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28EB9DBF-F2AF-414A-851E-B9581D0EE8BA}" type="datetimeFigureOut">
              <a:rPr lang="en-US">
                <a:solidFill>
                  <a:prstClr val="black">
                    <a:tint val="75000"/>
                  </a:prstClr>
                </a:solidFill>
              </a:rPr>
              <a:pPr>
                <a:defRPr/>
              </a:pPr>
              <a:t>12/5/2011</a:t>
            </a:fld>
            <a:endParaRPr lang="en-CA">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62F2724-7FE8-4475-93F6-2D7C071C1739}" type="slidenum">
              <a:rPr lang="en-CA">
                <a:solidFill>
                  <a:prstClr val="black">
                    <a:tint val="75000"/>
                  </a:prstClr>
                </a:solidFill>
              </a:rPr>
              <a:pPr>
                <a:defRPr/>
              </a:pPr>
              <a:t>‹#›</a:t>
            </a:fld>
            <a:endParaRPr lang="en-CA">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40E735-1B11-4C91-81EC-D7B89922578C}" type="datetimeFigureOut">
              <a:rPr lang="en-US">
                <a:solidFill>
                  <a:prstClr val="black">
                    <a:tint val="75000"/>
                  </a:prstClr>
                </a:solidFill>
              </a:rPr>
              <a:pPr>
                <a:defRPr/>
              </a:pPr>
              <a:t>12/5/2011</a:t>
            </a:fld>
            <a:endParaRPr lang="en-CA">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F0F2725-244C-447A-8592-77DAE950334F}" type="slidenum">
              <a:rPr lang="en-CA">
                <a:solidFill>
                  <a:prstClr val="black">
                    <a:tint val="75000"/>
                  </a:prstClr>
                </a:solidFill>
              </a:rPr>
              <a:pPr>
                <a:defRPr/>
              </a:pPr>
              <a:t>‹#›</a:t>
            </a:fld>
            <a:endParaRPr lang="en-CA">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BB4118-ABBD-4684-9BBE-263C5BCF588B}" type="datetimeFigureOut">
              <a:rPr lang="en-US">
                <a:solidFill>
                  <a:prstClr val="black">
                    <a:tint val="75000"/>
                  </a:prstClr>
                </a:solidFill>
              </a:rPr>
              <a:pPr>
                <a:defRPr/>
              </a:pPr>
              <a:t>12/5/2011</a:t>
            </a:fld>
            <a:endParaRPr lang="en-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42D552E-E730-453D-BACB-EA10F4F2EFBA}" type="slidenum">
              <a:rPr lang="en-CA">
                <a:solidFill>
                  <a:prstClr val="black">
                    <a:tint val="75000"/>
                  </a:prstClr>
                </a:solidFill>
              </a:rPr>
              <a:pPr>
                <a:defRPr/>
              </a:pPr>
              <a:t>‹#›</a:t>
            </a:fld>
            <a:endParaRPr lang="en-CA">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3DF3C7-C2DA-4051-BF51-767164189BD2}" type="datetimeFigureOut">
              <a:rPr lang="en-US">
                <a:solidFill>
                  <a:prstClr val="black">
                    <a:tint val="75000"/>
                  </a:prstClr>
                </a:solidFill>
              </a:rPr>
              <a:pPr>
                <a:defRPr/>
              </a:pPr>
              <a:t>12/5/2011</a:t>
            </a:fld>
            <a:endParaRPr lang="en-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A6CCB6A-5C07-4FC2-A129-F06E7BFB4BB0}" type="slidenum">
              <a:rPr lang="en-CA">
                <a:solidFill>
                  <a:prstClr val="black">
                    <a:tint val="75000"/>
                  </a:prstClr>
                </a:solidFill>
              </a:rPr>
              <a:pPr>
                <a:defRPr/>
              </a:pPr>
              <a:t>‹#›</a:t>
            </a:fld>
            <a:endParaRPr lang="en-CA">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41D1AEAB-3193-402F-A742-0C605116C86B}" type="datetimeFigureOut">
              <a:rPr lang="en-US">
                <a:solidFill>
                  <a:prstClr val="black">
                    <a:tint val="75000"/>
                  </a:prstClr>
                </a:solidFill>
              </a:rPr>
              <a:pPr>
                <a:defRPr/>
              </a:pPr>
              <a:t>12/5/2011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8C1AD06-FD82-43D5-BC0E-12E0A2162EF9}" type="slidenum">
              <a:rPr lang="en-CA">
                <a:solidFill>
                  <a:prstClr val="black">
                    <a:tint val="75000"/>
                  </a:prstClr>
                </a:solidFill>
              </a:rPr>
              <a:pPr>
                <a:defRPr/>
              </a:pPr>
              <a:t>‹#›</a:t>
            </a:fld>
            <a:endParaRPr lang="en-CA">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AD07C50A-EB47-4B48-BDB3-4B8FD621E09E}" type="datetimeFigureOut">
              <a:rPr lang="en-US">
                <a:solidFill>
                  <a:prstClr val="black">
                    <a:tint val="75000"/>
                  </a:prstClr>
                </a:solidFill>
              </a:rPr>
              <a:pPr>
                <a:defRPr/>
              </a:pPr>
              <a:t>12/5/2011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CEE946-BC1A-4FE3-965F-387AAAD7943F}" type="slidenum">
              <a:rPr lang="en-CA">
                <a:solidFill>
                  <a:prstClr val="black">
                    <a:tint val="75000"/>
                  </a:prstClr>
                </a:solidFill>
              </a:rPr>
              <a:pPr>
                <a:defRPr/>
              </a:pPr>
              <a:t>‹#›</a:t>
            </a:fld>
            <a:endParaRPr lang="en-CA">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fld id="{9EB8889F-9635-4CAD-A0AD-ECA2E6C57DB7}" type="datetimeFigureOut">
              <a:rPr lang="en-US">
                <a:solidFill>
                  <a:prstClr val="black">
                    <a:tint val="75000"/>
                  </a:prstClr>
                </a:solidFill>
              </a:rPr>
              <a:pPr>
                <a:defRPr/>
              </a:pPr>
              <a:t>12/5/2011</a:t>
            </a:fld>
            <a:endParaRPr lang="en-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2C08E0C-8B38-4740-BA07-4D544AF9B2AC}" type="slidenum">
              <a:rPr lang="en-CA">
                <a:solidFill>
                  <a:prstClr val="black">
                    <a:tint val="75000"/>
                  </a:prstClr>
                </a:solidFill>
              </a:rPr>
              <a:pPr>
                <a:defRPr/>
              </a:pPr>
              <a:t>‹#›</a:t>
            </a:fld>
            <a:endParaRPr lang="en-CA">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4EC0F45-4FEE-4931-AA02-902B68A09C75}" type="datetimeFigureOut">
              <a:rPr lang="en-CA" smtClean="0">
                <a:solidFill>
                  <a:prstClr val="black">
                    <a:tint val="75000"/>
                  </a:prstClr>
                </a:solidFill>
              </a:rPr>
              <a:pPr/>
              <a:t>07/12/2011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EE9ADA77-EFBB-4F8A-B073-8787441E36F2}" type="slidenum">
              <a:rPr lang="en-CA" smtClean="0">
                <a:solidFill>
                  <a:prstClr val="black">
                    <a:tint val="75000"/>
                  </a:prstClr>
                </a:solidFill>
              </a:rPr>
              <a:pPr/>
              <a:t>‹#›</a:t>
            </a:fld>
            <a:endParaRPr lang="en-CA">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C580E950-4ADB-4F1E-B350-E72B00C6A7B0}" type="datetimeFigureOut">
              <a:rPr lang="en-US"/>
              <a:pPr>
                <a:defRPr/>
              </a:pPr>
              <a:t>12/5/2011</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DE78294B-0FA4-4278-927A-A83804CD88E4}" type="slidenum">
              <a:rPr lang="en-CA"/>
              <a:pPr>
                <a:defRPr/>
              </a:pPr>
              <a:t>‹#›</a:t>
            </a:fld>
            <a:endParaRPr lang="en-C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4EC0F45-4FEE-4931-AA02-902B68A09C75}" type="datetimeFigureOut">
              <a:rPr lang="en-CA" smtClean="0">
                <a:solidFill>
                  <a:prstClr val="black">
                    <a:tint val="75000"/>
                  </a:prstClr>
                </a:solidFill>
              </a:rPr>
              <a:pPr/>
              <a:t>07/12/2011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EE9ADA77-EFBB-4F8A-B073-8787441E36F2}" type="slidenum">
              <a:rPr lang="en-CA" smtClean="0">
                <a:solidFill>
                  <a:prstClr val="black">
                    <a:tint val="75000"/>
                  </a:prstClr>
                </a:solidFill>
              </a:rPr>
              <a:pPr/>
              <a:t>‹#›</a:t>
            </a:fld>
            <a:endParaRPr lang="en-CA">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EC0F45-4FEE-4931-AA02-902B68A09C75}" type="datetimeFigureOut">
              <a:rPr lang="en-CA" smtClean="0">
                <a:solidFill>
                  <a:prstClr val="black">
                    <a:tint val="75000"/>
                  </a:prstClr>
                </a:solidFill>
              </a:rPr>
              <a:pPr/>
              <a:t>07/12/2011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EE9ADA77-EFBB-4F8A-B073-8787441E36F2}" type="slidenum">
              <a:rPr lang="en-CA" smtClean="0">
                <a:solidFill>
                  <a:prstClr val="black">
                    <a:tint val="75000"/>
                  </a:prstClr>
                </a:solidFill>
              </a:rPr>
              <a:pPr/>
              <a:t>‹#›</a:t>
            </a:fld>
            <a:endParaRPr lang="en-CA">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4EC0F45-4FEE-4931-AA02-902B68A09C75}" type="datetimeFigureOut">
              <a:rPr lang="en-CA" smtClean="0">
                <a:solidFill>
                  <a:prstClr val="black">
                    <a:tint val="75000"/>
                  </a:prstClr>
                </a:solidFill>
              </a:rPr>
              <a:pPr/>
              <a:t>07/12/2011</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EE9ADA77-EFBB-4F8A-B073-8787441E36F2}" type="slidenum">
              <a:rPr lang="en-CA" smtClean="0">
                <a:solidFill>
                  <a:prstClr val="black">
                    <a:tint val="75000"/>
                  </a:prstClr>
                </a:solidFill>
              </a:rPr>
              <a:pPr/>
              <a:t>‹#›</a:t>
            </a:fld>
            <a:endParaRPr lang="en-CA">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4EC0F45-4FEE-4931-AA02-902B68A09C75}" type="datetimeFigureOut">
              <a:rPr lang="en-CA" smtClean="0">
                <a:solidFill>
                  <a:prstClr val="black">
                    <a:tint val="75000"/>
                  </a:prstClr>
                </a:solidFill>
              </a:rPr>
              <a:pPr/>
              <a:t>07/12/2011</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EE9ADA77-EFBB-4F8A-B073-8787441E36F2}" type="slidenum">
              <a:rPr lang="en-CA" smtClean="0">
                <a:solidFill>
                  <a:prstClr val="black">
                    <a:tint val="75000"/>
                  </a:prstClr>
                </a:solidFill>
              </a:rPr>
              <a:pPr/>
              <a:t>‹#›</a:t>
            </a:fld>
            <a:endParaRPr lang="en-CA">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4EC0F45-4FEE-4931-AA02-902B68A09C75}" type="datetimeFigureOut">
              <a:rPr lang="en-CA" smtClean="0">
                <a:solidFill>
                  <a:prstClr val="black">
                    <a:tint val="75000"/>
                  </a:prstClr>
                </a:solidFill>
              </a:rPr>
              <a:pPr/>
              <a:t>07/12/2011</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EE9ADA77-EFBB-4F8A-B073-8787441E36F2}" type="slidenum">
              <a:rPr lang="en-CA" smtClean="0">
                <a:solidFill>
                  <a:prstClr val="black">
                    <a:tint val="75000"/>
                  </a:prstClr>
                </a:solidFill>
              </a:rPr>
              <a:pPr/>
              <a:t>‹#›</a:t>
            </a:fld>
            <a:endParaRPr lang="en-CA">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EC0F45-4FEE-4931-AA02-902B68A09C75}" type="datetimeFigureOut">
              <a:rPr lang="en-CA" smtClean="0">
                <a:solidFill>
                  <a:prstClr val="black">
                    <a:tint val="75000"/>
                  </a:prstClr>
                </a:solidFill>
              </a:rPr>
              <a:pPr/>
              <a:t>07/12/2011</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EE9ADA77-EFBB-4F8A-B073-8787441E36F2}" type="slidenum">
              <a:rPr lang="en-CA" smtClean="0">
                <a:solidFill>
                  <a:prstClr val="black">
                    <a:tint val="75000"/>
                  </a:prstClr>
                </a:solidFill>
              </a:rPr>
              <a:pPr/>
              <a:t>‹#›</a:t>
            </a:fld>
            <a:endParaRPr lang="en-CA">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EC0F45-4FEE-4931-AA02-902B68A09C75}" type="datetimeFigureOut">
              <a:rPr lang="en-CA" smtClean="0">
                <a:solidFill>
                  <a:prstClr val="black">
                    <a:tint val="75000"/>
                  </a:prstClr>
                </a:solidFill>
              </a:rPr>
              <a:pPr/>
              <a:t>07/12/2011</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EE9ADA77-EFBB-4F8A-B073-8787441E36F2}" type="slidenum">
              <a:rPr lang="en-CA" smtClean="0">
                <a:solidFill>
                  <a:prstClr val="black">
                    <a:tint val="75000"/>
                  </a:prstClr>
                </a:solidFill>
              </a:rPr>
              <a:pPr/>
              <a:t>‹#›</a:t>
            </a:fld>
            <a:endParaRPr lang="en-CA">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EC0F45-4FEE-4931-AA02-902B68A09C75}" type="datetimeFigureOut">
              <a:rPr lang="en-CA" smtClean="0">
                <a:solidFill>
                  <a:prstClr val="black">
                    <a:tint val="75000"/>
                  </a:prstClr>
                </a:solidFill>
              </a:rPr>
              <a:pPr/>
              <a:t>07/12/2011</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EE9ADA77-EFBB-4F8A-B073-8787441E36F2}" type="slidenum">
              <a:rPr lang="en-CA" smtClean="0">
                <a:solidFill>
                  <a:prstClr val="black">
                    <a:tint val="75000"/>
                  </a:prstClr>
                </a:solidFill>
              </a:rPr>
              <a:pPr/>
              <a:t>‹#›</a:t>
            </a:fld>
            <a:endParaRPr lang="en-CA">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4EC0F45-4FEE-4931-AA02-902B68A09C75}" type="datetimeFigureOut">
              <a:rPr lang="en-CA" smtClean="0">
                <a:solidFill>
                  <a:prstClr val="black">
                    <a:tint val="75000"/>
                  </a:prstClr>
                </a:solidFill>
              </a:rPr>
              <a:pPr/>
              <a:t>07/12/2011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EE9ADA77-EFBB-4F8A-B073-8787441E36F2}" type="slidenum">
              <a:rPr lang="en-CA" smtClean="0">
                <a:solidFill>
                  <a:prstClr val="black">
                    <a:tint val="75000"/>
                  </a:prstClr>
                </a:solidFill>
              </a:rPr>
              <a:pPr/>
              <a:t>‹#›</a:t>
            </a:fld>
            <a:endParaRPr lang="en-CA">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4EC0F45-4FEE-4931-AA02-902B68A09C75}" type="datetimeFigureOut">
              <a:rPr lang="en-CA" smtClean="0">
                <a:solidFill>
                  <a:prstClr val="black">
                    <a:tint val="75000"/>
                  </a:prstClr>
                </a:solidFill>
              </a:rPr>
              <a:pPr/>
              <a:t>07/12/2011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EE9ADA77-EFBB-4F8A-B073-8787441E36F2}" type="slidenum">
              <a:rPr lang="en-CA" smtClean="0">
                <a:solidFill>
                  <a:prstClr val="black">
                    <a:tint val="75000"/>
                  </a:prstClr>
                </a:solidFill>
              </a:rPr>
              <a:pPr/>
              <a:t>‹#›</a:t>
            </a:fld>
            <a:endParaRPr lang="en-CA">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B3EB16A0-AB33-424C-AF21-0E9D8187ED59}" type="datetimeFigureOut">
              <a:rPr lang="en-US"/>
              <a:pPr>
                <a:defRPr/>
              </a:pPr>
              <a:t>12/5/2011</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CFC20050-93A6-40EE-A366-4A5027C2CCDA}" type="slidenum">
              <a:rPr lang="en-CA"/>
              <a:pPr>
                <a:defRPr/>
              </a:pPr>
              <a:t>‹#›</a:t>
            </a:fld>
            <a:endParaRPr lang="en-C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103" name="Rectangle 7"/>
          <p:cNvSpPr>
            <a:spLocks noChangeArrowheads="1"/>
          </p:cNvSpPr>
          <p:nvPr/>
        </p:nvSpPr>
        <p:spPr bwMode="auto">
          <a:xfrm>
            <a:off x="107950" y="115888"/>
            <a:ext cx="8928100" cy="3313112"/>
          </a:xfrm>
          <a:prstGeom prst="rect">
            <a:avLst/>
          </a:prstGeom>
          <a:solidFill>
            <a:srgbClr val="91B0D5"/>
          </a:solidFill>
          <a:ln w="9525">
            <a:noFill/>
            <a:miter lim="800000"/>
            <a:headEnd/>
            <a:tailEnd/>
          </a:ln>
          <a:effectLst/>
        </p:spPr>
        <p:txBody>
          <a:bodyPr wrap="none" anchor="ctr"/>
          <a:lstStyle/>
          <a:p>
            <a:pPr fontAlgn="auto">
              <a:spcBef>
                <a:spcPts val="0"/>
              </a:spcBef>
              <a:spcAft>
                <a:spcPts val="0"/>
              </a:spcAft>
            </a:pPr>
            <a:endParaRPr lang="en-CA">
              <a:solidFill>
                <a:srgbClr val="000000"/>
              </a:solidFill>
              <a:latin typeface="Trebuchet MS"/>
            </a:endParaRPr>
          </a:p>
        </p:txBody>
      </p:sp>
      <p:sp>
        <p:nvSpPr>
          <p:cNvPr id="4098" name="Rectangle 2"/>
          <p:cNvSpPr>
            <a:spLocks noGrp="1" noChangeArrowheads="1"/>
          </p:cNvSpPr>
          <p:nvPr>
            <p:ph type="ctrTitle"/>
          </p:nvPr>
        </p:nvSpPr>
        <p:spPr>
          <a:xfrm>
            <a:off x="1792288" y="2636838"/>
            <a:ext cx="5756275" cy="792162"/>
          </a:xfrm>
        </p:spPr>
        <p:txBody>
          <a:bodyPr/>
          <a:lstStyle>
            <a:lvl1pPr algn="r">
              <a:defRPr sz="2400">
                <a:solidFill>
                  <a:schemeClr val="bg1"/>
                </a:solidFill>
              </a:defRPr>
            </a:lvl1pPr>
          </a:lstStyle>
          <a:p>
            <a:r>
              <a:rPr lang="en-US" smtClean="0"/>
              <a:t>Click to edit Master title style</a:t>
            </a:r>
            <a:endParaRPr lang="en-CA"/>
          </a:p>
        </p:txBody>
      </p:sp>
      <p:sp>
        <p:nvSpPr>
          <p:cNvPr id="4099" name="Rectangle 3"/>
          <p:cNvSpPr>
            <a:spLocks noGrp="1" noChangeArrowheads="1"/>
          </p:cNvSpPr>
          <p:nvPr>
            <p:ph type="subTitle" idx="1"/>
          </p:nvPr>
        </p:nvSpPr>
        <p:spPr>
          <a:xfrm>
            <a:off x="2435225" y="3429000"/>
            <a:ext cx="5105400" cy="1295400"/>
          </a:xfrm>
        </p:spPr>
        <p:txBody>
          <a:bodyPr/>
          <a:lstStyle>
            <a:lvl1pPr marL="0" indent="0" algn="r">
              <a:buFont typeface="Trebuchet MS" pitchFamily="34" charset="0"/>
              <a:buNone/>
              <a:defRPr sz="1800"/>
            </a:lvl1pPr>
          </a:lstStyle>
          <a:p>
            <a:r>
              <a:rPr lang="en-US" smtClean="0"/>
              <a:t>Click to edit Master subtitle style</a:t>
            </a:r>
            <a:endParaRPr lang="en-CA"/>
          </a:p>
        </p:txBody>
      </p:sp>
      <p:sp>
        <p:nvSpPr>
          <p:cNvPr id="4109" name="Text Box 13"/>
          <p:cNvSpPr txBox="1">
            <a:spLocks noChangeArrowheads="1"/>
          </p:cNvSpPr>
          <p:nvPr/>
        </p:nvSpPr>
        <p:spPr bwMode="auto">
          <a:xfrm>
            <a:off x="779463" y="323850"/>
            <a:ext cx="1930400" cy="273050"/>
          </a:xfrm>
          <a:prstGeom prst="rect">
            <a:avLst/>
          </a:prstGeom>
          <a:noFill/>
          <a:ln w="9525">
            <a:noFill/>
            <a:miter lim="800000"/>
            <a:headEnd/>
            <a:tailEnd/>
          </a:ln>
          <a:effectLst/>
        </p:spPr>
        <p:txBody>
          <a:bodyPr>
            <a:spAutoFit/>
          </a:bodyPr>
          <a:lstStyle/>
          <a:p>
            <a:pPr eaLnBrk="0" fontAlgn="auto" hangingPunct="0">
              <a:lnSpc>
                <a:spcPct val="85000"/>
              </a:lnSpc>
              <a:spcBef>
                <a:spcPts val="0"/>
              </a:spcBef>
              <a:spcAft>
                <a:spcPts val="0"/>
              </a:spcAft>
            </a:pPr>
            <a:r>
              <a:rPr lang="en-CA" sz="700" b="1">
                <a:solidFill>
                  <a:srgbClr val="FFFFFF"/>
                </a:solidFill>
                <a:latin typeface="Trebuchet MS"/>
              </a:rPr>
              <a:t>Social Sciences and Humanities</a:t>
            </a:r>
          </a:p>
          <a:p>
            <a:pPr eaLnBrk="0" fontAlgn="auto" hangingPunct="0">
              <a:lnSpc>
                <a:spcPct val="85000"/>
              </a:lnSpc>
              <a:spcBef>
                <a:spcPts val="0"/>
              </a:spcBef>
              <a:spcAft>
                <a:spcPts val="0"/>
              </a:spcAft>
            </a:pPr>
            <a:r>
              <a:rPr lang="en-CA" sz="700" b="1">
                <a:solidFill>
                  <a:srgbClr val="FFFFFF"/>
                </a:solidFill>
                <a:latin typeface="Trebuchet MS"/>
              </a:rPr>
              <a:t>Research Council of Canada</a:t>
            </a:r>
          </a:p>
        </p:txBody>
      </p:sp>
      <p:sp>
        <p:nvSpPr>
          <p:cNvPr id="4110" name="Text Box 14"/>
          <p:cNvSpPr txBox="1">
            <a:spLocks noChangeArrowheads="1"/>
          </p:cNvSpPr>
          <p:nvPr/>
        </p:nvSpPr>
        <p:spPr bwMode="auto">
          <a:xfrm>
            <a:off x="2268538" y="342900"/>
            <a:ext cx="1476375" cy="263525"/>
          </a:xfrm>
          <a:prstGeom prst="rect">
            <a:avLst/>
          </a:prstGeom>
          <a:noFill/>
          <a:ln w="9525">
            <a:noFill/>
            <a:miter lim="800000"/>
            <a:headEnd/>
            <a:tailEnd/>
          </a:ln>
          <a:effectLst/>
        </p:spPr>
        <p:txBody>
          <a:bodyPr wrap="none">
            <a:spAutoFit/>
          </a:bodyPr>
          <a:lstStyle/>
          <a:p>
            <a:pPr eaLnBrk="0" fontAlgn="auto" hangingPunct="0">
              <a:lnSpc>
                <a:spcPct val="80000"/>
              </a:lnSpc>
              <a:spcBef>
                <a:spcPts val="0"/>
              </a:spcBef>
              <a:spcAft>
                <a:spcPts val="0"/>
              </a:spcAft>
            </a:pPr>
            <a:r>
              <a:rPr lang="en-CA" sz="700" b="1">
                <a:solidFill>
                  <a:srgbClr val="FFFFFF"/>
                </a:solidFill>
                <a:latin typeface="Trebuchet MS"/>
              </a:rPr>
              <a:t>Conseil de recherches en</a:t>
            </a:r>
          </a:p>
          <a:p>
            <a:pPr eaLnBrk="0" fontAlgn="auto" hangingPunct="0">
              <a:lnSpc>
                <a:spcPct val="80000"/>
              </a:lnSpc>
              <a:spcBef>
                <a:spcPts val="0"/>
              </a:spcBef>
              <a:spcAft>
                <a:spcPts val="0"/>
              </a:spcAft>
            </a:pPr>
            <a:r>
              <a:rPr lang="en-CA" sz="700" b="1">
                <a:solidFill>
                  <a:srgbClr val="FFFFFF"/>
                </a:solidFill>
                <a:latin typeface="Trebuchet MS"/>
              </a:rPr>
              <a:t>sciences humaines du Canada</a:t>
            </a:r>
          </a:p>
        </p:txBody>
      </p:sp>
      <p:pic>
        <p:nvPicPr>
          <p:cNvPr id="4112" name="Picture 16"/>
          <p:cNvPicPr>
            <a:picLocks noChangeAspect="1" noChangeArrowheads="1"/>
          </p:cNvPicPr>
          <p:nvPr/>
        </p:nvPicPr>
        <p:blipFill>
          <a:blip r:embed="rId2" cstate="print"/>
          <a:srcRect/>
          <a:stretch>
            <a:fillRect/>
          </a:stretch>
        </p:blipFill>
        <p:spPr bwMode="auto">
          <a:xfrm>
            <a:off x="322263" y="269875"/>
            <a:ext cx="504825" cy="371475"/>
          </a:xfrm>
          <a:prstGeom prst="rect">
            <a:avLst/>
          </a:prstGeom>
          <a:noFill/>
          <a:ln w="9525">
            <a:noFill/>
            <a:miter lim="800000"/>
            <a:headEnd/>
            <a:tailEnd/>
          </a:ln>
          <a:effectLst/>
        </p:spPr>
      </p:pic>
      <p:pic>
        <p:nvPicPr>
          <p:cNvPr id="4119" name="Picture 23"/>
          <p:cNvPicPr>
            <a:picLocks noChangeAspect="1" noChangeArrowheads="1"/>
          </p:cNvPicPr>
          <p:nvPr/>
        </p:nvPicPr>
        <p:blipFill>
          <a:blip r:embed="rId3" cstate="print"/>
          <a:srcRect/>
          <a:stretch>
            <a:fillRect/>
          </a:stretch>
        </p:blipFill>
        <p:spPr bwMode="auto">
          <a:xfrm>
            <a:off x="107950" y="5668963"/>
            <a:ext cx="8928100" cy="496887"/>
          </a:xfrm>
          <a:prstGeom prst="rect">
            <a:avLst/>
          </a:prstGeom>
          <a:noFill/>
          <a:ln w="9525">
            <a:noFill/>
            <a:miter lim="800000"/>
            <a:headEnd/>
            <a:tailEnd/>
          </a:ln>
          <a:effectLst/>
        </p:spPr>
      </p:pic>
      <p:pic>
        <p:nvPicPr>
          <p:cNvPr id="4121" name="Picture 25"/>
          <p:cNvPicPr>
            <a:picLocks noChangeAspect="1" noChangeArrowheads="1"/>
          </p:cNvPicPr>
          <p:nvPr/>
        </p:nvPicPr>
        <p:blipFill>
          <a:blip r:embed="rId4" cstate="print"/>
          <a:srcRect/>
          <a:stretch>
            <a:fillRect/>
          </a:stretch>
        </p:blipFill>
        <p:spPr bwMode="auto">
          <a:xfrm>
            <a:off x="5354638" y="1412875"/>
            <a:ext cx="2106612" cy="192088"/>
          </a:xfrm>
          <a:prstGeom prst="rect">
            <a:avLst/>
          </a:prstGeom>
          <a:noFill/>
          <a:ln w="9525">
            <a:noFill/>
            <a:miter lim="800000"/>
            <a:headEnd/>
            <a:tailEnd/>
          </a:ln>
          <a:effectLst/>
        </p:spPr>
      </p:pic>
      <p:pic>
        <p:nvPicPr>
          <p:cNvPr id="4122" name="Picture 26"/>
          <p:cNvPicPr>
            <a:picLocks noChangeAspect="1" noChangeArrowheads="1"/>
          </p:cNvPicPr>
          <p:nvPr/>
        </p:nvPicPr>
        <p:blipFill>
          <a:blip r:embed="rId5" cstate="print"/>
          <a:srcRect/>
          <a:stretch>
            <a:fillRect/>
          </a:stretch>
        </p:blipFill>
        <p:spPr bwMode="auto">
          <a:xfrm>
            <a:off x="395288" y="6381750"/>
            <a:ext cx="647700" cy="168275"/>
          </a:xfrm>
          <a:prstGeom prst="rect">
            <a:avLst/>
          </a:prstGeom>
          <a:noFill/>
          <a:ln w="9525">
            <a:noFill/>
            <a:miter lim="800000"/>
            <a:headEnd/>
            <a:tailEnd/>
          </a:ln>
          <a:effectLst/>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A82779-1FA0-4405-A09B-8B81748B1638}" type="slidenum">
              <a:rPr lang="fr-FR">
                <a:solidFill>
                  <a:srgbClr val="000000"/>
                </a:solidFill>
              </a:rPr>
              <a:pPr>
                <a:defRPr/>
              </a:pPr>
              <a:t>‹#›</a:t>
            </a:fld>
            <a:endParaRPr lang="fr-FR">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D9A95A-7FED-477C-ADF4-E0B043967329}" type="slidenum">
              <a:rPr lang="fr-FR">
                <a:solidFill>
                  <a:srgbClr val="000000"/>
                </a:solidFill>
              </a:rPr>
              <a:pPr>
                <a:defRPr/>
              </a:pPr>
              <a:t>‹#›</a:t>
            </a:fld>
            <a:endParaRPr lang="fr-FR">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C6E3B5-D3D3-41D1-9EDB-654CA86FFA21}" type="slidenum">
              <a:rPr lang="fr-FR">
                <a:solidFill>
                  <a:srgbClr val="000000"/>
                </a:solidFill>
              </a:rPr>
              <a:pPr>
                <a:defRPr/>
              </a:pPr>
              <a:t>‹#›</a:t>
            </a:fld>
            <a:endParaRPr lang="fr-FR">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85BB1F-7CE4-4719-8623-100EFF7F35E1}" type="slidenum">
              <a:rPr lang="fr-FR">
                <a:solidFill>
                  <a:srgbClr val="000000"/>
                </a:solidFill>
              </a:rPr>
              <a:pPr>
                <a:defRPr/>
              </a:pPr>
              <a:t>‹#›</a:t>
            </a:fld>
            <a:endParaRPr lang="fr-FR">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15247DB-5921-4B2E-A2EF-CC28A7B49499}" type="slidenum">
              <a:rPr lang="fr-FR">
                <a:solidFill>
                  <a:srgbClr val="000000"/>
                </a:solidFill>
              </a:rPr>
              <a:pPr>
                <a:defRPr/>
              </a:pPr>
              <a:t>‹#›</a:t>
            </a:fld>
            <a:endParaRPr lang="fr-FR">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CD7A8AF-C435-4DE1-B923-B5E9BD49FB0A}" type="slidenum">
              <a:rPr lang="fr-FR">
                <a:solidFill>
                  <a:srgbClr val="000000"/>
                </a:solidFill>
              </a:rPr>
              <a:pPr>
                <a:defRPr/>
              </a:pPr>
              <a:t>‹#›</a:t>
            </a:fld>
            <a:endParaRPr lang="fr-FR">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E44F233-DEB4-4152-858C-68C1C4923DCE}" type="slidenum">
              <a:rPr lang="fr-FR">
                <a:solidFill>
                  <a:srgbClr val="000000"/>
                </a:solidFill>
              </a:rPr>
              <a:pPr>
                <a:defRPr/>
              </a:pPr>
              <a:t>‹#›</a:t>
            </a:fld>
            <a:endParaRPr lang="fr-FR">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124BBDE-07A7-450B-9344-73F3EFD8A28A}" type="slidenum">
              <a:rPr lang="fr-FR">
                <a:solidFill>
                  <a:srgbClr val="000000"/>
                </a:solidFill>
              </a:rPr>
              <a:pPr>
                <a:defRPr/>
              </a:pPr>
              <a:t>‹#›</a:t>
            </a:fld>
            <a:endParaRPr lang="fr-FR">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67D312-E46C-4242-B967-94D92AADE04B}" type="slidenum">
              <a:rPr lang="fr-FR">
                <a:solidFill>
                  <a:srgbClr val="000000"/>
                </a:solidFill>
              </a:rPr>
              <a:pPr>
                <a:defRPr/>
              </a:pPr>
              <a:t>‹#›</a:t>
            </a:fld>
            <a:endParaRPr lang="fr-FR">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28EB9DBF-F2AF-414A-851E-B9581D0EE8BA}" type="datetimeFigureOut">
              <a:rPr lang="en-US"/>
              <a:pPr>
                <a:defRPr/>
              </a:pPr>
              <a:t>12/5/2011</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162F2724-7FE8-4475-93F6-2D7C071C1739}" type="slidenum">
              <a:rPr lang="en-CA"/>
              <a:pPr>
                <a:defRPr/>
              </a:pPr>
              <a:t>‹#›</a:t>
            </a:fld>
            <a:endParaRPr lang="en-CA"/>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9D50AB-17E1-446A-BA7D-2565FF46ADAD}" type="slidenum">
              <a:rPr lang="fr-FR">
                <a:solidFill>
                  <a:srgbClr val="000000"/>
                </a:solidFill>
              </a:rPr>
              <a:pPr>
                <a:defRPr/>
              </a:pPr>
              <a:t>‹#›</a:t>
            </a:fld>
            <a:endParaRPr lang="fr-FR">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F2DE0E-00DA-457E-8D55-2503658FFDCD}" type="slidenum">
              <a:rPr lang="fr-FR">
                <a:solidFill>
                  <a:srgbClr val="000000"/>
                </a:solidFill>
              </a:rPr>
              <a:pPr>
                <a:defRPr/>
              </a:pPr>
              <a:t>‹#›</a:t>
            </a:fld>
            <a:endParaRPr lang="fr-FR">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107950" y="115888"/>
            <a:ext cx="8928100" cy="3313112"/>
          </a:xfrm>
          <a:prstGeom prst="rect">
            <a:avLst/>
          </a:prstGeom>
          <a:solidFill>
            <a:srgbClr val="9BB2CE"/>
          </a:solidFill>
          <a:ln w="9525">
            <a:noFill/>
            <a:miter lim="800000"/>
            <a:headEnd/>
            <a:tailEnd/>
          </a:ln>
        </p:spPr>
        <p:txBody>
          <a:bodyPr wrap="none" anchor="ctr"/>
          <a:lstStyle/>
          <a:p>
            <a:endParaRPr lang="en-CA" sz="2000">
              <a:solidFill>
                <a:srgbClr val="000000"/>
              </a:solidFill>
              <a:latin typeface="Arial" pitchFamily="34" charset="0"/>
            </a:endParaRPr>
          </a:p>
        </p:txBody>
      </p:sp>
      <p:sp>
        <p:nvSpPr>
          <p:cNvPr id="5" name="Text Box 13"/>
          <p:cNvSpPr txBox="1">
            <a:spLocks noChangeArrowheads="1"/>
          </p:cNvSpPr>
          <p:nvPr/>
        </p:nvSpPr>
        <p:spPr bwMode="auto">
          <a:xfrm>
            <a:off x="779463" y="323850"/>
            <a:ext cx="1930400" cy="273050"/>
          </a:xfrm>
          <a:prstGeom prst="rect">
            <a:avLst/>
          </a:prstGeom>
          <a:noFill/>
          <a:ln>
            <a:noFill/>
          </a:ln>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nSpc>
                <a:spcPct val="85000"/>
              </a:lnSpc>
              <a:defRPr/>
            </a:pPr>
            <a:r>
              <a:rPr lang="en-US" sz="700" b="1" dirty="0" smtClean="0">
                <a:solidFill>
                  <a:srgbClr val="FFFFFF"/>
                </a:solidFill>
              </a:rPr>
              <a:t>Social Sciences and Humanities</a:t>
            </a:r>
          </a:p>
          <a:p>
            <a:pPr>
              <a:lnSpc>
                <a:spcPct val="85000"/>
              </a:lnSpc>
              <a:defRPr/>
            </a:pPr>
            <a:r>
              <a:rPr lang="en-US" sz="700" b="1" dirty="0" smtClean="0">
                <a:solidFill>
                  <a:srgbClr val="FFFFFF"/>
                </a:solidFill>
              </a:rPr>
              <a:t>Research Council of Canada</a:t>
            </a:r>
          </a:p>
        </p:txBody>
      </p:sp>
      <p:sp>
        <p:nvSpPr>
          <p:cNvPr id="6" name="Text Box 14"/>
          <p:cNvSpPr txBox="1">
            <a:spLocks noChangeArrowheads="1"/>
          </p:cNvSpPr>
          <p:nvPr/>
        </p:nvSpPr>
        <p:spPr bwMode="auto">
          <a:xfrm>
            <a:off x="2268538" y="342900"/>
            <a:ext cx="1476375" cy="263525"/>
          </a:xfrm>
          <a:prstGeom prst="rect">
            <a:avLst/>
          </a:prstGeom>
          <a:noFill/>
          <a:ln>
            <a:noFill/>
          </a:ln>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nSpc>
                <a:spcPct val="80000"/>
              </a:lnSpc>
              <a:defRPr/>
            </a:pPr>
            <a:r>
              <a:rPr lang="en-US" sz="700" b="1" dirty="0" smtClean="0">
                <a:solidFill>
                  <a:srgbClr val="FFFFFF"/>
                </a:solidFill>
              </a:rPr>
              <a:t>Conseil de recherches en</a:t>
            </a:r>
          </a:p>
          <a:p>
            <a:pPr>
              <a:lnSpc>
                <a:spcPct val="80000"/>
              </a:lnSpc>
              <a:defRPr/>
            </a:pPr>
            <a:r>
              <a:rPr lang="en-US" sz="700" b="1" dirty="0" smtClean="0">
                <a:solidFill>
                  <a:srgbClr val="FFFFFF"/>
                </a:solidFill>
              </a:rPr>
              <a:t>sciences humaines du Canada</a:t>
            </a:r>
          </a:p>
        </p:txBody>
      </p:sp>
      <p:pic>
        <p:nvPicPr>
          <p:cNvPr id="7" name="Picture 16"/>
          <p:cNvPicPr>
            <a:picLocks noChangeAspect="1" noChangeArrowheads="1"/>
          </p:cNvPicPr>
          <p:nvPr/>
        </p:nvPicPr>
        <p:blipFill>
          <a:blip r:embed="rId2" cstate="print"/>
          <a:srcRect/>
          <a:stretch>
            <a:fillRect/>
          </a:stretch>
        </p:blipFill>
        <p:spPr bwMode="auto">
          <a:xfrm>
            <a:off x="322263" y="269875"/>
            <a:ext cx="504825" cy="371475"/>
          </a:xfrm>
          <a:prstGeom prst="rect">
            <a:avLst/>
          </a:prstGeom>
          <a:noFill/>
          <a:ln w="9525">
            <a:noFill/>
            <a:miter lim="800000"/>
            <a:headEnd/>
            <a:tailEnd/>
          </a:ln>
        </p:spPr>
      </p:pic>
      <p:pic>
        <p:nvPicPr>
          <p:cNvPr id="8" name="Picture 23"/>
          <p:cNvPicPr>
            <a:picLocks noChangeAspect="1" noChangeArrowheads="1"/>
          </p:cNvPicPr>
          <p:nvPr/>
        </p:nvPicPr>
        <p:blipFill>
          <a:blip r:embed="rId3" cstate="print"/>
          <a:srcRect/>
          <a:stretch>
            <a:fillRect/>
          </a:stretch>
        </p:blipFill>
        <p:spPr bwMode="auto">
          <a:xfrm>
            <a:off x="107950" y="5668963"/>
            <a:ext cx="8928100" cy="496887"/>
          </a:xfrm>
          <a:prstGeom prst="rect">
            <a:avLst/>
          </a:prstGeom>
          <a:noFill/>
          <a:ln w="9525">
            <a:noFill/>
            <a:miter lim="800000"/>
            <a:headEnd/>
            <a:tailEnd/>
          </a:ln>
        </p:spPr>
      </p:pic>
      <p:pic>
        <p:nvPicPr>
          <p:cNvPr id="9" name="Picture 25"/>
          <p:cNvPicPr>
            <a:picLocks noChangeAspect="1" noChangeArrowheads="1"/>
          </p:cNvPicPr>
          <p:nvPr/>
        </p:nvPicPr>
        <p:blipFill>
          <a:blip r:embed="rId4" cstate="print"/>
          <a:srcRect/>
          <a:stretch>
            <a:fillRect/>
          </a:stretch>
        </p:blipFill>
        <p:spPr bwMode="auto">
          <a:xfrm>
            <a:off x="5354638" y="1412875"/>
            <a:ext cx="2106612" cy="192088"/>
          </a:xfrm>
          <a:prstGeom prst="rect">
            <a:avLst/>
          </a:prstGeom>
          <a:noFill/>
          <a:ln w="9525">
            <a:noFill/>
            <a:miter lim="800000"/>
            <a:headEnd/>
            <a:tailEnd/>
          </a:ln>
        </p:spPr>
      </p:pic>
      <p:pic>
        <p:nvPicPr>
          <p:cNvPr id="10" name="Picture 26"/>
          <p:cNvPicPr>
            <a:picLocks noChangeAspect="1" noChangeArrowheads="1"/>
          </p:cNvPicPr>
          <p:nvPr/>
        </p:nvPicPr>
        <p:blipFill>
          <a:blip r:embed="rId5" cstate="print"/>
          <a:srcRect/>
          <a:stretch>
            <a:fillRect/>
          </a:stretch>
        </p:blipFill>
        <p:spPr bwMode="auto">
          <a:xfrm>
            <a:off x="395288" y="6381750"/>
            <a:ext cx="647700" cy="168275"/>
          </a:xfrm>
          <a:prstGeom prst="rect">
            <a:avLst/>
          </a:prstGeom>
          <a:noFill/>
          <a:ln w="9525">
            <a:noFill/>
            <a:miter lim="800000"/>
            <a:headEnd/>
            <a:tailEnd/>
          </a:ln>
        </p:spPr>
      </p:pic>
      <p:sp>
        <p:nvSpPr>
          <p:cNvPr id="4098" name="Rectangle 2"/>
          <p:cNvSpPr>
            <a:spLocks noGrp="1" noChangeArrowheads="1"/>
          </p:cNvSpPr>
          <p:nvPr>
            <p:ph type="ctrTitle"/>
          </p:nvPr>
        </p:nvSpPr>
        <p:spPr>
          <a:xfrm>
            <a:off x="1792288" y="2636838"/>
            <a:ext cx="5756275" cy="792162"/>
          </a:xfrm>
        </p:spPr>
        <p:txBody>
          <a:bodyPr/>
          <a:lstStyle>
            <a:lvl1pPr algn="r">
              <a:defRPr sz="2400">
                <a:solidFill>
                  <a:schemeClr val="bg1"/>
                </a:solidFill>
              </a:defRPr>
            </a:lvl1pPr>
          </a:lstStyle>
          <a:p>
            <a:r>
              <a:rPr lang="en-US"/>
              <a:t>Click to edit Master title style</a:t>
            </a:r>
          </a:p>
        </p:txBody>
      </p:sp>
      <p:sp>
        <p:nvSpPr>
          <p:cNvPr id="4099" name="Rectangle 3"/>
          <p:cNvSpPr>
            <a:spLocks noGrp="1" noChangeArrowheads="1"/>
          </p:cNvSpPr>
          <p:nvPr>
            <p:ph type="subTitle" idx="1"/>
          </p:nvPr>
        </p:nvSpPr>
        <p:spPr>
          <a:xfrm>
            <a:off x="2435225" y="3429000"/>
            <a:ext cx="5105400" cy="1295400"/>
          </a:xfrm>
        </p:spPr>
        <p:txBody>
          <a:bodyPr/>
          <a:lstStyle>
            <a:lvl1pPr marL="0" indent="0" algn="r">
              <a:buFontTx/>
              <a:buNone/>
              <a:defRPr sz="1800"/>
            </a:lvl1pPr>
          </a:lstStyle>
          <a:p>
            <a:r>
              <a:rPr lang="en-US"/>
              <a:t>Click to edit Master subtitle style</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4431CC8E-6CE9-4E77-87E2-159BA9FB77ED}" type="datetime1">
              <a:rPr lang="en-US"/>
              <a:pPr>
                <a:defRPr/>
              </a:pPr>
              <a:t>12/7/2011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401898-5F29-4EAB-A68E-5A971941A598}" type="slidenum">
              <a:rPr lang="en-US"/>
              <a:pPr>
                <a:defRPr/>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AF4E823-5C17-4AD7-A24F-DEC3653A205F}" type="datetime1">
              <a:rPr lang="en-US"/>
              <a:pPr>
                <a:defRPr/>
              </a:pPr>
              <a:t>12/7/2011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F1E0E9-856E-4142-BEC6-C7B9B8500868}" type="slidenum">
              <a:rPr lang="en-US"/>
              <a:pPr>
                <a:defRPr/>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547813" y="2205038"/>
            <a:ext cx="2997200"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97413" y="2205038"/>
            <a:ext cx="2998787"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fld id="{C792D40D-D909-4A73-B877-17D29ADE4CD0}" type="datetime1">
              <a:rPr lang="en-US"/>
              <a:pPr>
                <a:defRPr/>
              </a:pPr>
              <a:t>12/7/2011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ABB4C1-56E0-41C9-8B35-EA9BBF05F5D5}" type="slidenum">
              <a:rPr lang="en-US"/>
              <a:pPr>
                <a:defRPr/>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fld id="{7BA35C5B-BEB0-419A-B186-B3B4EDD0B6DC}" type="datetime1">
              <a:rPr lang="en-US"/>
              <a:pPr>
                <a:defRPr/>
              </a:pPr>
              <a:t>12/7/2011</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A7218AE-33F9-41F5-967F-5B01DA4318C6}" type="slidenum">
              <a:rPr lang="en-US"/>
              <a:pPr>
                <a:defRPr/>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fld id="{20762674-8DF5-4A0C-8E76-34E73D64BB8B}" type="datetime1">
              <a:rPr lang="en-US"/>
              <a:pPr>
                <a:defRPr/>
              </a:pPr>
              <a:t>12/7/2011</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CED8208-A460-4115-9A75-A6720A8D76DC}" type="slidenum">
              <a:rPr lang="en-US"/>
              <a:pPr>
                <a:defRPr/>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596CD46-C060-44A9-A6B9-ED0DCC69A03D}" type="datetime1">
              <a:rPr lang="en-US"/>
              <a:pPr>
                <a:defRPr/>
              </a:pPr>
              <a:t>12/7/2011</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1F7043D-AF9F-489E-AF12-7AB8C742A533}" type="slidenum">
              <a:rPr lang="en-US"/>
              <a:pPr>
                <a:defRPr/>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2685A9E-33A4-4B30-A128-7D6888BA9D1D}" type="datetime1">
              <a:rPr lang="en-US"/>
              <a:pPr>
                <a:defRPr/>
              </a:pPr>
              <a:t>12/7/2011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B5A955-2BBF-4DB4-A384-0B198701876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40E735-1B11-4C91-81EC-D7B89922578C}" type="datetimeFigureOut">
              <a:rPr lang="en-US"/>
              <a:pPr>
                <a:defRPr/>
              </a:pPr>
              <a:t>12/5/2011</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BF0F2725-244C-447A-8592-77DAE950334F}" type="slidenum">
              <a:rPr lang="en-CA"/>
              <a:pPr>
                <a:defRPr/>
              </a:pPr>
              <a:t>‹#›</a:t>
            </a:fld>
            <a:endParaRPr lang="en-CA"/>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3DB1DCD-2D74-4895-89DD-CB364C3BC79F}" type="datetime1">
              <a:rPr lang="en-US"/>
              <a:pPr>
                <a:defRPr/>
              </a:pPr>
              <a:t>12/7/2011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24F740-B9FA-44DE-8C02-E644B418524C}" type="slidenum">
              <a:rPr lang="en-US"/>
              <a:pPr>
                <a:defRPr/>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4FDF1CC8-4D41-4797-AACE-178FF5E2019C}" type="datetime1">
              <a:rPr lang="en-US"/>
              <a:pPr>
                <a:defRPr/>
              </a:pPr>
              <a:t>12/7/2011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3431FC-F98A-43E8-805B-ADBB1B8D6E94}" type="slidenum">
              <a:rPr lang="en-US"/>
              <a:pPr>
                <a:defRPr/>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64263" y="1412875"/>
            <a:ext cx="1538287" cy="475297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547813" y="1412875"/>
            <a:ext cx="4464050" cy="4752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379F8FBB-BA6F-49AE-876C-B19F1D869426}" type="datetime1">
              <a:rPr lang="en-US"/>
              <a:pPr>
                <a:defRPr/>
              </a:pPr>
              <a:t>12/7/2011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D6658E-6BC9-488D-9C9E-A895EC2FF3DE}" type="slidenum">
              <a:rPr lang="en-US"/>
              <a:pPr>
                <a:defRPr/>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47813" y="1412875"/>
            <a:ext cx="6154737" cy="652463"/>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1547813" y="2205038"/>
            <a:ext cx="6148387" cy="3960812"/>
          </a:xfrm>
        </p:spPr>
        <p:txBody>
          <a:bodyPr/>
          <a:lstStyle/>
          <a:p>
            <a:pPr lvl="0"/>
            <a:endParaRPr lang="en-CA"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50D003F5-498F-4E9A-B68B-E7C90C141240}" type="datetime1">
              <a:rPr lang="en-US"/>
              <a:pPr>
                <a:defRPr/>
              </a:pPr>
              <a:t>12/7/2011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840E7B-27BD-4BAA-A8AA-1FFA290A4130}" type="slidenum">
              <a:rPr lang="en-US"/>
              <a:pPr>
                <a:defRPr/>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47813" y="1412875"/>
            <a:ext cx="6154737" cy="652463"/>
          </a:xfrm>
        </p:spPr>
        <p:txBody>
          <a:bodyPr/>
          <a:lstStyle/>
          <a:p>
            <a:r>
              <a:rPr lang="en-US" smtClean="0"/>
              <a:t>Click to edit Master title style</a:t>
            </a:r>
            <a:endParaRPr lang="en-CA"/>
          </a:p>
        </p:txBody>
      </p:sp>
      <p:sp>
        <p:nvSpPr>
          <p:cNvPr id="3" name="SmartArt Placeholder 2"/>
          <p:cNvSpPr>
            <a:spLocks noGrp="1"/>
          </p:cNvSpPr>
          <p:nvPr>
            <p:ph type="dgm" idx="1"/>
          </p:nvPr>
        </p:nvSpPr>
        <p:spPr>
          <a:xfrm>
            <a:off x="1547813" y="2205038"/>
            <a:ext cx="6148387" cy="3960812"/>
          </a:xfrm>
        </p:spPr>
        <p:txBody>
          <a:bodyPr/>
          <a:lstStyle/>
          <a:p>
            <a:pPr lvl="0"/>
            <a:endParaRPr lang="en-CA"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9973840F-3747-416A-BC8C-A9F5A3923507}" type="datetime1">
              <a:rPr lang="en-US"/>
              <a:pPr>
                <a:defRPr/>
              </a:pPr>
              <a:t>12/7/2011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AB6B33-D28F-4C1E-AB2F-DF8CA21F150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BB4118-ABBD-4684-9BBE-263C5BCF588B}" type="datetimeFigureOut">
              <a:rPr lang="en-US"/>
              <a:pPr>
                <a:defRPr/>
              </a:pPr>
              <a:t>12/5/2011</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242D552E-E730-453D-BACB-EA10F4F2EFBA}"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3DF3C7-C2DA-4051-BF51-767164189BD2}" type="datetimeFigureOut">
              <a:rPr lang="en-US"/>
              <a:pPr>
                <a:defRPr/>
              </a:pPr>
              <a:t>12/5/2011</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5A6CCB6A-5C07-4FC2-A129-F06E7BFB4BB0}"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50.xml"/><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6" Type="http://schemas.openxmlformats.org/officeDocument/2006/relationships/image" Target="../media/image7.pn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image" Target="../media/image1.png"/><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904854D-01D4-4EDF-8DE0-4B7B7F2A8AB6}" type="datetimeFigureOut">
              <a:rPr lang="en-US"/>
              <a:pPr>
                <a:defRPr/>
              </a:pPr>
              <a:t>12/5/2011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FA7E2AB-F25B-4985-A271-2725AF243BBF}"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793" r:id="rId1"/>
    <p:sldLayoutId id="2147483792" r:id="rId2"/>
    <p:sldLayoutId id="2147483791" r:id="rId3"/>
    <p:sldLayoutId id="2147483790" r:id="rId4"/>
    <p:sldLayoutId id="2147483789" r:id="rId5"/>
    <p:sldLayoutId id="2147483788" r:id="rId6"/>
    <p:sldLayoutId id="2147483787" r:id="rId7"/>
    <p:sldLayoutId id="2147483786" r:id="rId8"/>
    <p:sldLayoutId id="2147483785" r:id="rId9"/>
    <p:sldLayoutId id="2147483784" r:id="rId10"/>
    <p:sldLayoutId id="2147483783" r:id="rId11"/>
    <p:sldLayoutId id="214748378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1547813" y="1412875"/>
            <a:ext cx="6154737" cy="6524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4339" name="Rectangle 3"/>
          <p:cNvSpPr>
            <a:spLocks noGrp="1" noChangeArrowheads="1"/>
          </p:cNvSpPr>
          <p:nvPr>
            <p:ph type="body" idx="1"/>
          </p:nvPr>
        </p:nvSpPr>
        <p:spPr bwMode="auto">
          <a:xfrm>
            <a:off x="1547813" y="2205038"/>
            <a:ext cx="6148387" cy="3960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1028" name="Rectangle 4"/>
          <p:cNvSpPr>
            <a:spLocks noGrp="1" noChangeArrowheads="1"/>
          </p:cNvSpPr>
          <p:nvPr>
            <p:ph type="dt" sz="half" idx="2"/>
          </p:nvPr>
        </p:nvSpPr>
        <p:spPr bwMode="auto">
          <a:xfrm>
            <a:off x="693738" y="6381750"/>
            <a:ext cx="2133600"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000">
                <a:solidFill>
                  <a:srgbClr val="9BB2CE"/>
                </a:solidFill>
                <a:latin typeface="+mn-lt"/>
              </a:defRPr>
            </a:lvl1pPr>
          </a:lstStyle>
          <a:p>
            <a:pPr>
              <a:defRPr/>
            </a:pPr>
            <a:fld id="{C997512C-32A5-4524-AF36-ED28804CD7DA}" type="datetimeFigureOut">
              <a:rPr lang="en-US"/>
              <a:pPr>
                <a:defRPr/>
              </a:pPr>
              <a:t>12/5/2011</a:t>
            </a:fld>
            <a:endParaRPr lang="en-CA"/>
          </a:p>
        </p:txBody>
      </p:sp>
      <p:sp>
        <p:nvSpPr>
          <p:cNvPr id="1029" name="Rectangle 5"/>
          <p:cNvSpPr>
            <a:spLocks noGrp="1" noChangeArrowheads="1"/>
          </p:cNvSpPr>
          <p:nvPr>
            <p:ph type="ftr" sz="quarter" idx="3"/>
          </p:nvPr>
        </p:nvSpPr>
        <p:spPr bwMode="auto">
          <a:xfrm>
            <a:off x="3132138" y="6381750"/>
            <a:ext cx="2895600"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000">
                <a:solidFill>
                  <a:srgbClr val="9BB2CE"/>
                </a:solidFill>
                <a:latin typeface="+mn-lt"/>
              </a:defRPr>
            </a:lvl1pPr>
          </a:lstStyle>
          <a:p>
            <a:pPr>
              <a:defRPr/>
            </a:pPr>
            <a:endParaRPr lang="en-CA"/>
          </a:p>
        </p:txBody>
      </p:sp>
      <p:sp>
        <p:nvSpPr>
          <p:cNvPr id="1030" name="Rectangle 6"/>
          <p:cNvSpPr>
            <a:spLocks noGrp="1" noChangeArrowheads="1"/>
          </p:cNvSpPr>
          <p:nvPr>
            <p:ph type="sldNum" sz="quarter" idx="4"/>
          </p:nvPr>
        </p:nvSpPr>
        <p:spPr bwMode="auto">
          <a:xfrm>
            <a:off x="6291263" y="6381750"/>
            <a:ext cx="2133600"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000">
                <a:solidFill>
                  <a:srgbClr val="9BB2CE"/>
                </a:solidFill>
                <a:latin typeface="+mn-lt"/>
              </a:defRPr>
            </a:lvl1pPr>
          </a:lstStyle>
          <a:p>
            <a:pPr>
              <a:defRPr/>
            </a:pPr>
            <a:fld id="{B07683F7-4907-4ECD-A843-277E6D68F5BC}" type="slidenum">
              <a:rPr lang="en-CA"/>
              <a:pPr>
                <a:defRPr/>
              </a:pPr>
              <a:t>‹#›</a:t>
            </a:fld>
            <a:endParaRPr lang="en-CA"/>
          </a:p>
        </p:txBody>
      </p:sp>
      <p:pic>
        <p:nvPicPr>
          <p:cNvPr id="14343" name="Picture 11"/>
          <p:cNvPicPr>
            <a:picLocks noChangeAspect="1" noChangeArrowheads="1"/>
          </p:cNvPicPr>
          <p:nvPr/>
        </p:nvPicPr>
        <p:blipFill>
          <a:blip r:embed="rId3" cstate="print"/>
          <a:srcRect/>
          <a:stretch>
            <a:fillRect/>
          </a:stretch>
        </p:blipFill>
        <p:spPr bwMode="auto">
          <a:xfrm>
            <a:off x="-9525" y="765175"/>
            <a:ext cx="9153525" cy="509588"/>
          </a:xfrm>
          <a:prstGeom prst="rect">
            <a:avLst/>
          </a:prstGeom>
          <a:noFill/>
          <a:ln w="9525">
            <a:noFill/>
            <a:miter lim="800000"/>
            <a:headEnd/>
            <a:tailEnd/>
          </a:ln>
        </p:spPr>
      </p:pic>
      <p:pic>
        <p:nvPicPr>
          <p:cNvPr id="14344" name="Picture 26"/>
          <p:cNvPicPr>
            <a:picLocks noChangeAspect="1" noChangeArrowheads="1"/>
          </p:cNvPicPr>
          <p:nvPr/>
        </p:nvPicPr>
        <p:blipFill>
          <a:blip r:embed="rId4" cstate="print"/>
          <a:srcRect/>
          <a:stretch>
            <a:fillRect/>
          </a:stretch>
        </p:blipFill>
        <p:spPr bwMode="auto">
          <a:xfrm>
            <a:off x="827088" y="293688"/>
            <a:ext cx="2089150" cy="1825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8" r:id="rId1"/>
  </p:sldLayoutIdLst>
  <p:txStyles>
    <p:titleStyle>
      <a:lvl1pPr algn="l" rtl="0" eaLnBrk="0" fontAlgn="base" hangingPunct="0">
        <a:spcBef>
          <a:spcPct val="0"/>
        </a:spcBef>
        <a:spcAft>
          <a:spcPct val="0"/>
        </a:spcAft>
        <a:defRPr sz="2200">
          <a:solidFill>
            <a:srgbClr val="84A0C2"/>
          </a:solidFill>
          <a:latin typeface="+mj-lt"/>
          <a:ea typeface="+mj-ea"/>
          <a:cs typeface="+mj-cs"/>
        </a:defRPr>
      </a:lvl1pPr>
      <a:lvl2pPr algn="l" rtl="0" eaLnBrk="0" fontAlgn="base" hangingPunct="0">
        <a:spcBef>
          <a:spcPct val="0"/>
        </a:spcBef>
        <a:spcAft>
          <a:spcPct val="0"/>
        </a:spcAft>
        <a:defRPr sz="2200">
          <a:solidFill>
            <a:srgbClr val="84A0C2"/>
          </a:solidFill>
          <a:latin typeface="Georgia" pitchFamily="18" charset="0"/>
        </a:defRPr>
      </a:lvl2pPr>
      <a:lvl3pPr algn="l" rtl="0" eaLnBrk="0" fontAlgn="base" hangingPunct="0">
        <a:spcBef>
          <a:spcPct val="0"/>
        </a:spcBef>
        <a:spcAft>
          <a:spcPct val="0"/>
        </a:spcAft>
        <a:defRPr sz="2200">
          <a:solidFill>
            <a:srgbClr val="84A0C2"/>
          </a:solidFill>
          <a:latin typeface="Georgia" pitchFamily="18" charset="0"/>
        </a:defRPr>
      </a:lvl3pPr>
      <a:lvl4pPr algn="l" rtl="0" eaLnBrk="0" fontAlgn="base" hangingPunct="0">
        <a:spcBef>
          <a:spcPct val="0"/>
        </a:spcBef>
        <a:spcAft>
          <a:spcPct val="0"/>
        </a:spcAft>
        <a:defRPr sz="2200">
          <a:solidFill>
            <a:srgbClr val="84A0C2"/>
          </a:solidFill>
          <a:latin typeface="Georgia" pitchFamily="18" charset="0"/>
        </a:defRPr>
      </a:lvl4pPr>
      <a:lvl5pPr algn="l" rtl="0" eaLnBrk="0" fontAlgn="base" hangingPunct="0">
        <a:spcBef>
          <a:spcPct val="0"/>
        </a:spcBef>
        <a:spcAft>
          <a:spcPct val="0"/>
        </a:spcAft>
        <a:defRPr sz="2200">
          <a:solidFill>
            <a:srgbClr val="84A0C2"/>
          </a:solidFill>
          <a:latin typeface="Georgia" pitchFamily="18" charset="0"/>
        </a:defRPr>
      </a:lvl5pPr>
      <a:lvl6pPr marL="457200" algn="l" rtl="0" eaLnBrk="1" fontAlgn="base" hangingPunct="1">
        <a:spcBef>
          <a:spcPct val="0"/>
        </a:spcBef>
        <a:spcAft>
          <a:spcPct val="0"/>
        </a:spcAft>
        <a:defRPr sz="2200">
          <a:solidFill>
            <a:srgbClr val="84A0C2"/>
          </a:solidFill>
          <a:latin typeface="Georgia" pitchFamily="18" charset="0"/>
        </a:defRPr>
      </a:lvl6pPr>
      <a:lvl7pPr marL="914400" algn="l" rtl="0" eaLnBrk="1" fontAlgn="base" hangingPunct="1">
        <a:spcBef>
          <a:spcPct val="0"/>
        </a:spcBef>
        <a:spcAft>
          <a:spcPct val="0"/>
        </a:spcAft>
        <a:defRPr sz="2200">
          <a:solidFill>
            <a:srgbClr val="84A0C2"/>
          </a:solidFill>
          <a:latin typeface="Georgia" pitchFamily="18" charset="0"/>
        </a:defRPr>
      </a:lvl7pPr>
      <a:lvl8pPr marL="1371600" algn="l" rtl="0" eaLnBrk="1" fontAlgn="base" hangingPunct="1">
        <a:spcBef>
          <a:spcPct val="0"/>
        </a:spcBef>
        <a:spcAft>
          <a:spcPct val="0"/>
        </a:spcAft>
        <a:defRPr sz="2200">
          <a:solidFill>
            <a:srgbClr val="84A0C2"/>
          </a:solidFill>
          <a:latin typeface="Georgia" pitchFamily="18" charset="0"/>
        </a:defRPr>
      </a:lvl8pPr>
      <a:lvl9pPr marL="1828800" algn="l" rtl="0" eaLnBrk="1" fontAlgn="base" hangingPunct="1">
        <a:spcBef>
          <a:spcPct val="0"/>
        </a:spcBef>
        <a:spcAft>
          <a:spcPct val="0"/>
        </a:spcAft>
        <a:defRPr sz="2200">
          <a:solidFill>
            <a:srgbClr val="84A0C2"/>
          </a:solidFill>
          <a:latin typeface="Georgia" pitchFamily="18" charset="0"/>
        </a:defRPr>
      </a:lvl9pPr>
    </p:titleStyle>
    <p:bodyStyle>
      <a:lvl1pPr marL="342900" indent="-342900" algn="l" rtl="0" eaLnBrk="0" fontAlgn="base" hangingPunct="0">
        <a:spcBef>
          <a:spcPct val="20000"/>
        </a:spcBef>
        <a:spcAft>
          <a:spcPct val="0"/>
        </a:spcAft>
        <a:buClr>
          <a:srgbClr val="91B0D5"/>
        </a:buClr>
        <a:buFont typeface="Trebuchet MS" pitchFamily="34" charset="0"/>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904854D-01D4-4EDF-8DE0-4B7B7F2A8AB6}" type="datetimeFigureOut">
              <a:rPr lang="en-US">
                <a:solidFill>
                  <a:prstClr val="black">
                    <a:tint val="75000"/>
                  </a:prstClr>
                </a:solidFill>
              </a:rPr>
              <a:pPr>
                <a:defRPr/>
              </a:pPr>
              <a:t>12/5/2011</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FA7E2AB-F25B-4985-A271-2725AF243BBF}" type="slidenum">
              <a:rPr lang="en-CA">
                <a:solidFill>
                  <a:prstClr val="black">
                    <a:tint val="75000"/>
                  </a:prstClr>
                </a:solidFill>
              </a:rPr>
              <a:pPr>
                <a:defRPr/>
              </a:pPr>
              <a:t>‹#›</a:t>
            </a:fld>
            <a:endParaRPr lang="en-CA">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904854D-01D4-4EDF-8DE0-4B7B7F2A8AB6}" type="datetimeFigureOut">
              <a:rPr lang="en-US">
                <a:solidFill>
                  <a:prstClr val="black">
                    <a:tint val="75000"/>
                  </a:prstClr>
                </a:solidFill>
              </a:rPr>
              <a:pPr>
                <a:defRPr/>
              </a:pPr>
              <a:t>12/5/2011</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FA7E2AB-F25B-4985-A271-2725AF243BBF}" type="slidenum">
              <a:rPr lang="en-CA">
                <a:solidFill>
                  <a:prstClr val="black">
                    <a:tint val="75000"/>
                  </a:prstClr>
                </a:solidFill>
              </a:rPr>
              <a:pPr>
                <a:defRPr/>
              </a:pPr>
              <a:t>‹#›</a:t>
            </a:fld>
            <a:endParaRPr lang="en-CA">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4EC0F45-4FEE-4931-AA02-902B68A09C75}" type="datetimeFigureOut">
              <a:rPr lang="en-CA" smtClean="0">
                <a:solidFill>
                  <a:prstClr val="black">
                    <a:tint val="75000"/>
                  </a:prstClr>
                </a:solidFill>
                <a:latin typeface="Calibri"/>
              </a:rPr>
              <a:pPr fontAlgn="auto">
                <a:spcBef>
                  <a:spcPts val="0"/>
                </a:spcBef>
                <a:spcAft>
                  <a:spcPts val="0"/>
                </a:spcAft>
              </a:pPr>
              <a:t>07/12/2011</a:t>
            </a:fld>
            <a:endParaRPr lang="en-CA">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CA">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E9ADA77-EFBB-4F8A-B073-8787441E36F2}" type="slidenum">
              <a:rPr lang="en-CA" smtClean="0">
                <a:solidFill>
                  <a:prstClr val="black">
                    <a:tint val="75000"/>
                  </a:prstClr>
                </a:solidFill>
                <a:latin typeface="Calibri"/>
              </a:rPr>
              <a:pPr fontAlgn="auto">
                <a:spcBef>
                  <a:spcPts val="0"/>
                </a:spcBef>
                <a:spcAft>
                  <a:spcPts val="0"/>
                </a:spcAft>
              </a:pPr>
              <a:t>‹#›</a:t>
            </a:fld>
            <a:endParaRPr lang="en-CA">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47813" y="1412875"/>
            <a:ext cx="6154737" cy="6524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Rectangle 3"/>
          <p:cNvSpPr>
            <a:spLocks noGrp="1" noChangeArrowheads="1"/>
          </p:cNvSpPr>
          <p:nvPr>
            <p:ph type="body" idx="1"/>
          </p:nvPr>
        </p:nvSpPr>
        <p:spPr bwMode="auto">
          <a:xfrm>
            <a:off x="1547813" y="2205038"/>
            <a:ext cx="6148387" cy="3960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1028" name="Rectangle 4"/>
          <p:cNvSpPr>
            <a:spLocks noGrp="1" noChangeArrowheads="1"/>
          </p:cNvSpPr>
          <p:nvPr>
            <p:ph type="dt" sz="half" idx="2"/>
          </p:nvPr>
        </p:nvSpPr>
        <p:spPr bwMode="auto">
          <a:xfrm>
            <a:off x="693738" y="6381750"/>
            <a:ext cx="2133600"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9BB2CE"/>
                </a:solidFill>
              </a:defRPr>
            </a:lvl1pPr>
          </a:lstStyle>
          <a:p>
            <a:pPr fontAlgn="auto">
              <a:spcBef>
                <a:spcPts val="0"/>
              </a:spcBef>
              <a:spcAft>
                <a:spcPts val="0"/>
              </a:spcAft>
            </a:pPr>
            <a:fld id="{FC92C365-E6BB-474B-B423-109C043E991D}" type="datetimeFigureOut">
              <a:rPr lang="en-US" smtClean="0">
                <a:latin typeface="Trebuchet MS"/>
              </a:rPr>
              <a:pPr fontAlgn="auto">
                <a:spcBef>
                  <a:spcPts val="0"/>
                </a:spcBef>
                <a:spcAft>
                  <a:spcPts val="0"/>
                </a:spcAft>
              </a:pPr>
              <a:t>12/7/2011</a:t>
            </a:fld>
            <a:endParaRPr lang="en-CA">
              <a:latin typeface="Trebuchet MS"/>
            </a:endParaRPr>
          </a:p>
        </p:txBody>
      </p:sp>
      <p:sp>
        <p:nvSpPr>
          <p:cNvPr id="1029" name="Rectangle 5"/>
          <p:cNvSpPr>
            <a:spLocks noGrp="1" noChangeArrowheads="1"/>
          </p:cNvSpPr>
          <p:nvPr>
            <p:ph type="ftr" sz="quarter" idx="3"/>
          </p:nvPr>
        </p:nvSpPr>
        <p:spPr bwMode="auto">
          <a:xfrm>
            <a:off x="3132138" y="6381750"/>
            <a:ext cx="2895600"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9BB2CE"/>
                </a:solidFill>
              </a:defRPr>
            </a:lvl1pPr>
          </a:lstStyle>
          <a:p>
            <a:pPr fontAlgn="auto">
              <a:spcBef>
                <a:spcPts val="0"/>
              </a:spcBef>
              <a:spcAft>
                <a:spcPts val="0"/>
              </a:spcAft>
            </a:pPr>
            <a:endParaRPr lang="en-CA">
              <a:latin typeface="Trebuchet MS"/>
            </a:endParaRPr>
          </a:p>
        </p:txBody>
      </p:sp>
      <p:sp>
        <p:nvSpPr>
          <p:cNvPr id="1030" name="Rectangle 6"/>
          <p:cNvSpPr>
            <a:spLocks noGrp="1" noChangeArrowheads="1"/>
          </p:cNvSpPr>
          <p:nvPr>
            <p:ph type="sldNum" sz="quarter" idx="4"/>
          </p:nvPr>
        </p:nvSpPr>
        <p:spPr bwMode="auto">
          <a:xfrm>
            <a:off x="6291263" y="6381750"/>
            <a:ext cx="2133600"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9BB2CE"/>
                </a:solidFill>
              </a:defRPr>
            </a:lvl1pPr>
          </a:lstStyle>
          <a:p>
            <a:pPr fontAlgn="auto">
              <a:spcBef>
                <a:spcPts val="0"/>
              </a:spcBef>
              <a:spcAft>
                <a:spcPts val="0"/>
              </a:spcAft>
            </a:pPr>
            <a:fld id="{C99A8D50-B2EC-43B9-BFF6-F58FF3C12130}" type="slidenum">
              <a:rPr lang="en-CA" smtClean="0">
                <a:latin typeface="Trebuchet MS"/>
              </a:rPr>
              <a:pPr fontAlgn="auto">
                <a:spcBef>
                  <a:spcPts val="0"/>
                </a:spcBef>
                <a:spcAft>
                  <a:spcPts val="0"/>
                </a:spcAft>
              </a:pPr>
              <a:t>‹#›</a:t>
            </a:fld>
            <a:endParaRPr lang="en-CA">
              <a:latin typeface="Trebuchet MS"/>
            </a:endParaRPr>
          </a:p>
        </p:txBody>
      </p:sp>
      <p:pic>
        <p:nvPicPr>
          <p:cNvPr id="1035" name="Picture 11"/>
          <p:cNvPicPr>
            <a:picLocks noChangeAspect="1" noChangeArrowheads="1"/>
          </p:cNvPicPr>
          <p:nvPr/>
        </p:nvPicPr>
        <p:blipFill>
          <a:blip r:embed="rId3" cstate="print"/>
          <a:srcRect/>
          <a:stretch>
            <a:fillRect/>
          </a:stretch>
        </p:blipFill>
        <p:spPr bwMode="auto">
          <a:xfrm>
            <a:off x="-9525" y="765175"/>
            <a:ext cx="9153525" cy="509588"/>
          </a:xfrm>
          <a:prstGeom prst="rect">
            <a:avLst/>
          </a:prstGeom>
          <a:noFill/>
          <a:ln w="9525">
            <a:noFill/>
            <a:miter lim="800000"/>
            <a:headEnd/>
            <a:tailEnd/>
          </a:ln>
          <a:effectLst/>
        </p:spPr>
      </p:pic>
      <p:pic>
        <p:nvPicPr>
          <p:cNvPr id="1050" name="Picture 26"/>
          <p:cNvPicPr>
            <a:picLocks noChangeAspect="1" noChangeArrowheads="1"/>
          </p:cNvPicPr>
          <p:nvPr/>
        </p:nvPicPr>
        <p:blipFill>
          <a:blip r:embed="rId4" cstate="print"/>
          <a:srcRect/>
          <a:stretch>
            <a:fillRect/>
          </a:stretch>
        </p:blipFill>
        <p:spPr bwMode="auto">
          <a:xfrm>
            <a:off x="827088" y="293688"/>
            <a:ext cx="2089150" cy="182562"/>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852" r:id="rId1"/>
  </p:sldLayoutIdLst>
  <p:txStyles>
    <p:titleStyle>
      <a:lvl1pPr algn="l" rtl="0" eaLnBrk="1" fontAlgn="base" hangingPunct="1">
        <a:spcBef>
          <a:spcPct val="0"/>
        </a:spcBef>
        <a:spcAft>
          <a:spcPct val="0"/>
        </a:spcAft>
        <a:defRPr sz="2200">
          <a:solidFill>
            <a:srgbClr val="84A0C2"/>
          </a:solidFill>
          <a:latin typeface="+mj-lt"/>
          <a:ea typeface="+mj-ea"/>
          <a:cs typeface="+mj-cs"/>
        </a:defRPr>
      </a:lvl1pPr>
      <a:lvl2pPr algn="l" rtl="0" eaLnBrk="1" fontAlgn="base" hangingPunct="1">
        <a:spcBef>
          <a:spcPct val="0"/>
        </a:spcBef>
        <a:spcAft>
          <a:spcPct val="0"/>
        </a:spcAft>
        <a:defRPr sz="2200">
          <a:solidFill>
            <a:srgbClr val="84A0C2"/>
          </a:solidFill>
          <a:latin typeface="Georgia" pitchFamily="18" charset="0"/>
        </a:defRPr>
      </a:lvl2pPr>
      <a:lvl3pPr algn="l" rtl="0" eaLnBrk="1" fontAlgn="base" hangingPunct="1">
        <a:spcBef>
          <a:spcPct val="0"/>
        </a:spcBef>
        <a:spcAft>
          <a:spcPct val="0"/>
        </a:spcAft>
        <a:defRPr sz="2200">
          <a:solidFill>
            <a:srgbClr val="84A0C2"/>
          </a:solidFill>
          <a:latin typeface="Georgia" pitchFamily="18" charset="0"/>
        </a:defRPr>
      </a:lvl3pPr>
      <a:lvl4pPr algn="l" rtl="0" eaLnBrk="1" fontAlgn="base" hangingPunct="1">
        <a:spcBef>
          <a:spcPct val="0"/>
        </a:spcBef>
        <a:spcAft>
          <a:spcPct val="0"/>
        </a:spcAft>
        <a:defRPr sz="2200">
          <a:solidFill>
            <a:srgbClr val="84A0C2"/>
          </a:solidFill>
          <a:latin typeface="Georgia" pitchFamily="18" charset="0"/>
        </a:defRPr>
      </a:lvl4pPr>
      <a:lvl5pPr algn="l" rtl="0" eaLnBrk="1" fontAlgn="base" hangingPunct="1">
        <a:spcBef>
          <a:spcPct val="0"/>
        </a:spcBef>
        <a:spcAft>
          <a:spcPct val="0"/>
        </a:spcAft>
        <a:defRPr sz="2200">
          <a:solidFill>
            <a:srgbClr val="84A0C2"/>
          </a:solidFill>
          <a:latin typeface="Georgia" pitchFamily="18" charset="0"/>
        </a:defRPr>
      </a:lvl5pPr>
      <a:lvl6pPr marL="457200" algn="l" rtl="0" eaLnBrk="1" fontAlgn="base" hangingPunct="1">
        <a:spcBef>
          <a:spcPct val="0"/>
        </a:spcBef>
        <a:spcAft>
          <a:spcPct val="0"/>
        </a:spcAft>
        <a:defRPr sz="2200">
          <a:solidFill>
            <a:srgbClr val="84A0C2"/>
          </a:solidFill>
          <a:latin typeface="Georgia" pitchFamily="18" charset="0"/>
        </a:defRPr>
      </a:lvl6pPr>
      <a:lvl7pPr marL="914400" algn="l" rtl="0" eaLnBrk="1" fontAlgn="base" hangingPunct="1">
        <a:spcBef>
          <a:spcPct val="0"/>
        </a:spcBef>
        <a:spcAft>
          <a:spcPct val="0"/>
        </a:spcAft>
        <a:defRPr sz="2200">
          <a:solidFill>
            <a:srgbClr val="84A0C2"/>
          </a:solidFill>
          <a:latin typeface="Georgia" pitchFamily="18" charset="0"/>
        </a:defRPr>
      </a:lvl7pPr>
      <a:lvl8pPr marL="1371600" algn="l" rtl="0" eaLnBrk="1" fontAlgn="base" hangingPunct="1">
        <a:spcBef>
          <a:spcPct val="0"/>
        </a:spcBef>
        <a:spcAft>
          <a:spcPct val="0"/>
        </a:spcAft>
        <a:defRPr sz="2200">
          <a:solidFill>
            <a:srgbClr val="84A0C2"/>
          </a:solidFill>
          <a:latin typeface="Georgia" pitchFamily="18" charset="0"/>
        </a:defRPr>
      </a:lvl8pPr>
      <a:lvl9pPr marL="1828800" algn="l" rtl="0" eaLnBrk="1" fontAlgn="base" hangingPunct="1">
        <a:spcBef>
          <a:spcPct val="0"/>
        </a:spcBef>
        <a:spcAft>
          <a:spcPct val="0"/>
        </a:spcAft>
        <a:defRPr sz="2200">
          <a:solidFill>
            <a:srgbClr val="84A0C2"/>
          </a:solidFill>
          <a:latin typeface="Georgia" pitchFamily="18" charset="0"/>
        </a:defRPr>
      </a:lvl9pPr>
    </p:titleStyle>
    <p:bodyStyle>
      <a:lvl1pPr marL="342900" indent="-342900" algn="l" rtl="0" eaLnBrk="1" fontAlgn="base" hangingPunct="1">
        <a:spcBef>
          <a:spcPct val="20000"/>
        </a:spcBef>
        <a:spcAft>
          <a:spcPct val="0"/>
        </a:spcAft>
        <a:buClr>
          <a:srgbClr val="91B0D5"/>
        </a:buClr>
        <a:buFont typeface="Trebuchet MS" pitchFamily="34" charset="0"/>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717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mn-cs"/>
              </a:defRPr>
            </a:lvl1pPr>
          </a:lstStyle>
          <a:p>
            <a:pPr eaLnBrk="0" hangingPunct="0">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128"/>
                <a:cs typeface="+mn-cs"/>
              </a:defRPr>
            </a:lvl1pPr>
          </a:lstStyle>
          <a:p>
            <a:pPr eaLnBrk="0" hangingPunct="0">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charset="-128"/>
                <a:cs typeface="+mn-cs"/>
              </a:defRPr>
            </a:lvl1pPr>
          </a:lstStyle>
          <a:p>
            <a:pPr eaLnBrk="0" hangingPunct="0">
              <a:defRPr/>
            </a:pPr>
            <a:fld id="{56A9A47C-7D56-43DA-A58E-ECB3987D5DC8}" type="slidenum">
              <a:rPr lang="fr-FR">
                <a:solidFill>
                  <a:srgbClr val="000000"/>
                </a:solidFill>
              </a:rPr>
              <a:pPr eaLnBrk="0" hangingPunct="0">
                <a:defRPr/>
              </a:pPr>
              <a:t>‹#›</a:t>
            </a:fld>
            <a:endParaRPr lang="fr-FR">
              <a:solidFill>
                <a:srgbClr val="000000"/>
              </a:solidFill>
            </a:endParaRP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ＭＳ Ｐゴシック"/>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a:defRPr>
      </a:lvl5pPr>
      <a:lvl6pPr marL="457200" algn="ctr" rtl="0" fontAlgn="base">
        <a:spcBef>
          <a:spcPct val="0"/>
        </a:spcBef>
        <a:spcAft>
          <a:spcPct val="0"/>
        </a:spcAft>
        <a:defRPr sz="4400">
          <a:solidFill>
            <a:schemeClr val="tx2"/>
          </a:solidFill>
          <a:latin typeface="Arial" charset="0"/>
          <a:ea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47813" y="1412875"/>
            <a:ext cx="6154737" cy="6524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47813" y="2205038"/>
            <a:ext cx="6148387" cy="3960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93738" y="6381750"/>
            <a:ext cx="2133600"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9BB2CE"/>
                </a:solidFill>
                <a:latin typeface="Arial" charset="0"/>
              </a:defRPr>
            </a:lvl1pPr>
          </a:lstStyle>
          <a:p>
            <a:pPr>
              <a:defRPr/>
            </a:pPr>
            <a:fld id="{536E36EA-F558-4926-8720-5B2DCEC6B26B}" type="datetime1">
              <a:rPr lang="en-US"/>
              <a:pPr>
                <a:defRPr/>
              </a:pPr>
              <a:t>12/7/2011</a:t>
            </a:fld>
            <a:endParaRPr lang="en-US" dirty="0"/>
          </a:p>
        </p:txBody>
      </p:sp>
      <p:sp>
        <p:nvSpPr>
          <p:cNvPr id="1029" name="Rectangle 5"/>
          <p:cNvSpPr>
            <a:spLocks noGrp="1" noChangeArrowheads="1"/>
          </p:cNvSpPr>
          <p:nvPr>
            <p:ph type="ftr" sz="quarter" idx="3"/>
          </p:nvPr>
        </p:nvSpPr>
        <p:spPr bwMode="auto">
          <a:xfrm>
            <a:off x="3132138" y="6381750"/>
            <a:ext cx="2895600"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9BB2CE"/>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291263" y="6381750"/>
            <a:ext cx="2133600"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9BB2CE"/>
                </a:solidFill>
                <a:latin typeface="Arial" charset="0"/>
              </a:defRPr>
            </a:lvl1pPr>
          </a:lstStyle>
          <a:p>
            <a:pPr>
              <a:defRPr/>
            </a:pPr>
            <a:fld id="{99E57288-AD2D-4087-BFDB-05F22A367E04}" type="slidenum">
              <a:rPr lang="en-US"/>
              <a:pPr>
                <a:defRPr/>
              </a:pPr>
              <a:t>‹#›</a:t>
            </a:fld>
            <a:endParaRPr lang="en-US" dirty="0"/>
          </a:p>
        </p:txBody>
      </p:sp>
      <p:pic>
        <p:nvPicPr>
          <p:cNvPr id="1031" name="Picture 11"/>
          <p:cNvPicPr>
            <a:picLocks noChangeAspect="1" noChangeArrowheads="1"/>
          </p:cNvPicPr>
          <p:nvPr/>
        </p:nvPicPr>
        <p:blipFill>
          <a:blip r:embed="rId15" cstate="print"/>
          <a:srcRect/>
          <a:stretch>
            <a:fillRect/>
          </a:stretch>
        </p:blipFill>
        <p:spPr bwMode="auto">
          <a:xfrm>
            <a:off x="-9525" y="765175"/>
            <a:ext cx="9153525" cy="509588"/>
          </a:xfrm>
          <a:prstGeom prst="rect">
            <a:avLst/>
          </a:prstGeom>
          <a:noFill/>
          <a:ln w="9525">
            <a:noFill/>
            <a:miter lim="800000"/>
            <a:headEnd/>
            <a:tailEnd/>
          </a:ln>
        </p:spPr>
      </p:pic>
      <p:pic>
        <p:nvPicPr>
          <p:cNvPr id="1032" name="Picture 26"/>
          <p:cNvPicPr>
            <a:picLocks noChangeAspect="1" noChangeArrowheads="1"/>
          </p:cNvPicPr>
          <p:nvPr/>
        </p:nvPicPr>
        <p:blipFill>
          <a:blip r:embed="rId16" cstate="print"/>
          <a:srcRect/>
          <a:stretch>
            <a:fillRect/>
          </a:stretch>
        </p:blipFill>
        <p:spPr bwMode="auto">
          <a:xfrm>
            <a:off x="611188" y="293688"/>
            <a:ext cx="2089150" cy="1825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Lst>
  <p:hf hdr="0" ftr="0"/>
  <p:txStyles>
    <p:titleStyle>
      <a:lvl1pPr algn="l" rtl="0" eaLnBrk="0" fontAlgn="base" hangingPunct="0">
        <a:spcBef>
          <a:spcPct val="0"/>
        </a:spcBef>
        <a:spcAft>
          <a:spcPct val="0"/>
        </a:spcAft>
        <a:defRPr sz="2200">
          <a:solidFill>
            <a:srgbClr val="84A0C2"/>
          </a:solidFill>
          <a:latin typeface="+mj-lt"/>
          <a:ea typeface="+mj-ea"/>
          <a:cs typeface="+mj-cs"/>
        </a:defRPr>
      </a:lvl1pPr>
      <a:lvl2pPr algn="l" rtl="0" eaLnBrk="0" fontAlgn="base" hangingPunct="0">
        <a:spcBef>
          <a:spcPct val="0"/>
        </a:spcBef>
        <a:spcAft>
          <a:spcPct val="0"/>
        </a:spcAft>
        <a:defRPr sz="2200">
          <a:solidFill>
            <a:srgbClr val="84A0C2"/>
          </a:solidFill>
          <a:latin typeface="Arial" charset="0"/>
        </a:defRPr>
      </a:lvl2pPr>
      <a:lvl3pPr algn="l" rtl="0" eaLnBrk="0" fontAlgn="base" hangingPunct="0">
        <a:spcBef>
          <a:spcPct val="0"/>
        </a:spcBef>
        <a:spcAft>
          <a:spcPct val="0"/>
        </a:spcAft>
        <a:defRPr sz="2200">
          <a:solidFill>
            <a:srgbClr val="84A0C2"/>
          </a:solidFill>
          <a:latin typeface="Arial" charset="0"/>
        </a:defRPr>
      </a:lvl3pPr>
      <a:lvl4pPr algn="l" rtl="0" eaLnBrk="0" fontAlgn="base" hangingPunct="0">
        <a:spcBef>
          <a:spcPct val="0"/>
        </a:spcBef>
        <a:spcAft>
          <a:spcPct val="0"/>
        </a:spcAft>
        <a:defRPr sz="2200">
          <a:solidFill>
            <a:srgbClr val="84A0C2"/>
          </a:solidFill>
          <a:latin typeface="Arial" charset="0"/>
        </a:defRPr>
      </a:lvl4pPr>
      <a:lvl5pPr algn="l" rtl="0" eaLnBrk="0" fontAlgn="base" hangingPunct="0">
        <a:spcBef>
          <a:spcPct val="0"/>
        </a:spcBef>
        <a:spcAft>
          <a:spcPct val="0"/>
        </a:spcAft>
        <a:defRPr sz="2200">
          <a:solidFill>
            <a:srgbClr val="84A0C2"/>
          </a:solidFill>
          <a:latin typeface="Arial" charset="0"/>
        </a:defRPr>
      </a:lvl5pPr>
      <a:lvl6pPr marL="457200" algn="l" rtl="0" fontAlgn="base">
        <a:spcBef>
          <a:spcPct val="0"/>
        </a:spcBef>
        <a:spcAft>
          <a:spcPct val="0"/>
        </a:spcAft>
        <a:defRPr sz="2200">
          <a:solidFill>
            <a:srgbClr val="84A0C2"/>
          </a:solidFill>
          <a:latin typeface="Arial" charset="0"/>
        </a:defRPr>
      </a:lvl6pPr>
      <a:lvl7pPr marL="914400" algn="l" rtl="0" fontAlgn="base">
        <a:spcBef>
          <a:spcPct val="0"/>
        </a:spcBef>
        <a:spcAft>
          <a:spcPct val="0"/>
        </a:spcAft>
        <a:defRPr sz="2200">
          <a:solidFill>
            <a:srgbClr val="84A0C2"/>
          </a:solidFill>
          <a:latin typeface="Arial" charset="0"/>
        </a:defRPr>
      </a:lvl7pPr>
      <a:lvl8pPr marL="1371600" algn="l" rtl="0" fontAlgn="base">
        <a:spcBef>
          <a:spcPct val="0"/>
        </a:spcBef>
        <a:spcAft>
          <a:spcPct val="0"/>
        </a:spcAft>
        <a:defRPr sz="2200">
          <a:solidFill>
            <a:srgbClr val="84A0C2"/>
          </a:solidFill>
          <a:latin typeface="Arial" charset="0"/>
        </a:defRPr>
      </a:lvl8pPr>
      <a:lvl9pPr marL="1828800" algn="l" rtl="0" fontAlgn="base">
        <a:spcBef>
          <a:spcPct val="0"/>
        </a:spcBef>
        <a:spcAft>
          <a:spcPct val="0"/>
        </a:spcAft>
        <a:defRPr sz="2200">
          <a:solidFill>
            <a:srgbClr val="84A0C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hyperlink" Target="http://upload.wikimedia.org/wikipedia/commons/a/a0/Circle_-_black_simple.svg" TargetMode="External"/><Relationship Id="rId2" Type="http://schemas.openxmlformats.org/officeDocument/2006/relationships/notesSlide" Target="../notesSlides/notesSlide2.xml"/><Relationship Id="rId1" Type="http://schemas.openxmlformats.org/officeDocument/2006/relationships/slideLayout" Target="../slideLayouts/slideLayout68.xml"/><Relationship Id="rId6" Type="http://schemas.openxmlformats.org/officeDocument/2006/relationships/image" Target="../media/image15.jpeg"/><Relationship Id="rId5" Type="http://schemas.openxmlformats.org/officeDocument/2006/relationships/hyperlink" Target="http://new.bluebeetlecreative.com/photos/illustration/arrow.jpg" TargetMode="Externa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hyperlink" Target="http://upload.wikimedia.org/wikipedia/commons/a/a0/Circle_-_black_simple.svg" TargetMode="External"/><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68.xml"/><Relationship Id="rId6" Type="http://schemas.openxmlformats.org/officeDocument/2006/relationships/image" Target="../media/image15.jpeg"/><Relationship Id="rId5" Type="http://schemas.openxmlformats.org/officeDocument/2006/relationships/hyperlink" Target="http://new.bluebeetlecreative.com/photos/illustration/arrow.jpg" TargetMode="Externa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hyperlink" Target="http://upload.wikimedia.org/wikipedia/commons/a/a0/Circle_-_black_simple.svg" TargetMode="External"/><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8.xml"/><Relationship Id="rId6" Type="http://schemas.openxmlformats.org/officeDocument/2006/relationships/image" Target="../media/image15.jpeg"/><Relationship Id="rId5" Type="http://schemas.openxmlformats.org/officeDocument/2006/relationships/hyperlink" Target="http://new.bluebeetlecreative.com/photos/illustration/arrow.jpg" TargetMode="Externa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1.xml.rels><?xml version="1.0" encoding="UTF-8" standalone="yes"?>
<Relationships xmlns="http://schemas.openxmlformats.org/package/2006/relationships"><Relationship Id="rId3" Type="http://schemas.openxmlformats.org/officeDocument/2006/relationships/hyperlink" Target="http://www.worldhumanitiesforum.org/eng" TargetMode="External"/><Relationship Id="rId2" Type="http://schemas.openxmlformats.org/officeDocument/2006/relationships/image" Target="../media/image49.png"/><Relationship Id="rId1" Type="http://schemas.openxmlformats.org/officeDocument/2006/relationships/slideLayout" Target="../slideLayouts/slideLayout45.xml"/><Relationship Id="rId4" Type="http://schemas.openxmlformats.org/officeDocument/2006/relationships/image" Target="../media/image50.png"/></Relationships>
</file>

<file path=ppt/slides/_rels/slide6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p:txBody>
          <a:bodyPr/>
          <a:lstStyle/>
          <a:p>
            <a:pPr eaLnBrk="1" hangingPunct="1"/>
            <a:r>
              <a:rPr lang="en-CA" dirty="0" smtClean="0"/>
              <a:t>Mobilizing Knowledge for Engaged Scholarship </a:t>
            </a:r>
            <a:r>
              <a:rPr lang="en-CA" dirty="0" smtClean="0"/>
              <a:t>in the Digital Era</a:t>
            </a:r>
          </a:p>
        </p:txBody>
      </p:sp>
      <p:sp>
        <p:nvSpPr>
          <p:cNvPr id="17410" name="Subtitle 2"/>
          <p:cNvSpPr>
            <a:spLocks noGrp="1"/>
          </p:cNvSpPr>
          <p:nvPr>
            <p:ph type="subTitle" idx="1"/>
          </p:nvPr>
        </p:nvSpPr>
        <p:spPr/>
        <p:txBody>
          <a:bodyPr/>
          <a:lstStyle/>
          <a:p>
            <a:pPr eaLnBrk="1" hangingPunct="1"/>
            <a:r>
              <a:rPr lang="en-CA" dirty="0" smtClean="0"/>
              <a:t>By Dr. Chad </a:t>
            </a:r>
            <a:r>
              <a:rPr lang="en-CA" dirty="0" err="1" smtClean="0"/>
              <a:t>Gaffield</a:t>
            </a:r>
            <a:endParaRPr lang="en-CA" dirty="0" smtClean="0"/>
          </a:p>
          <a:p>
            <a:pPr eaLnBrk="1" hangingPunct="1"/>
            <a:r>
              <a:rPr lang="en-CA" dirty="0" smtClean="0"/>
              <a:t>NCE</a:t>
            </a:r>
          </a:p>
          <a:p>
            <a:pPr eaLnBrk="1" hangingPunct="1"/>
            <a:r>
              <a:rPr lang="en-CA" dirty="0" smtClean="0"/>
              <a:t>December</a:t>
            </a:r>
            <a:r>
              <a:rPr lang="en-CA" dirty="0" smtClean="0"/>
              <a:t> </a:t>
            </a:r>
            <a:r>
              <a:rPr lang="en-CA" dirty="0" smtClean="0"/>
              <a:t>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dia-culture-heritage.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ollywood_dance2.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p:txBody>
          <a:bodyPr/>
          <a:lstStyle/>
          <a:p>
            <a:pPr algn="l" eaLnBrk="1" hangingPunct="1"/>
            <a:r>
              <a:rPr lang="fr-CA" smtClean="0">
                <a:latin typeface="Trebuchet MS" pitchFamily="34" charset="0"/>
              </a:rPr>
              <a:t>Talent</a:t>
            </a:r>
            <a:endParaRPr lang="en-US" smtClean="0">
              <a:latin typeface="Trebuchet MS" pitchFamily="34" charset="0"/>
            </a:endParaRPr>
          </a:p>
        </p:txBody>
      </p:sp>
      <p:sp>
        <p:nvSpPr>
          <p:cNvPr id="14339" name="Content Placeholder 2"/>
          <p:cNvSpPr>
            <a:spLocks noGrp="1"/>
          </p:cNvSpPr>
          <p:nvPr>
            <p:ph idx="4294967295"/>
          </p:nvPr>
        </p:nvSpPr>
        <p:spPr>
          <a:xfrm>
            <a:off x="755650" y="1916113"/>
            <a:ext cx="7416800" cy="4259262"/>
          </a:xfrm>
        </p:spPr>
        <p:txBody>
          <a:bodyPr/>
          <a:lstStyle/>
          <a:p>
            <a:pPr eaLnBrk="1" hangingPunct="1"/>
            <a:r>
              <a:rPr lang="en-US" sz="2400" smtClean="0">
                <a:latin typeface="Trebuchet MS" pitchFamily="34" charset="0"/>
              </a:rPr>
              <a:t>“</a:t>
            </a:r>
            <a:r>
              <a:rPr lang="en-US" sz="2400" smtClean="0">
                <a:solidFill>
                  <a:srgbClr val="91B0D5"/>
                </a:solidFill>
                <a:latin typeface="Trebuchet MS" pitchFamily="34" charset="0"/>
              </a:rPr>
              <a:t>People</a:t>
            </a:r>
            <a:r>
              <a:rPr lang="en-US" sz="2400" smtClean="0">
                <a:latin typeface="Trebuchet MS" pitchFamily="34" charset="0"/>
              </a:rPr>
              <a:t> are the heart of the innovation process… Innovation relies on a skilled labour force, not only for high technology and research sectors, but throughout the economy and society…</a:t>
            </a:r>
          </a:p>
          <a:p>
            <a:pPr eaLnBrk="1" hangingPunct="1"/>
            <a:r>
              <a:rPr lang="en-US" sz="2400" smtClean="0">
                <a:latin typeface="Trebuchet MS" pitchFamily="34" charset="0"/>
              </a:rPr>
              <a:t>They generate the ideas and knowledge that power innovation, and then apply this knowledge and the resulting technologies, products and services in the workplace and throughout society…”</a:t>
            </a:r>
          </a:p>
          <a:p>
            <a:pPr lvl="1" eaLnBrk="1" hangingPunct="1">
              <a:buFontTx/>
              <a:buNone/>
            </a:pPr>
            <a:endParaRPr lang="en-US" sz="800" b="1" smtClean="0">
              <a:latin typeface="Trebuchet MS" pitchFamily="34" charset="0"/>
            </a:endParaRPr>
          </a:p>
          <a:p>
            <a:pPr lvl="1" eaLnBrk="1" hangingPunct="1">
              <a:buFontTx/>
              <a:buNone/>
            </a:pPr>
            <a:r>
              <a:rPr lang="en-US" sz="1800" b="1" smtClean="0">
                <a:latin typeface="Trebuchet MS" pitchFamily="34" charset="0"/>
              </a:rPr>
              <a:t>					</a:t>
            </a:r>
            <a:r>
              <a:rPr lang="en-US" sz="1800" smtClean="0">
                <a:latin typeface="Trebuchet MS" pitchFamily="34" charset="0"/>
              </a:rPr>
              <a:t>OECD Innovation Strategy, 2010</a:t>
            </a:r>
          </a:p>
          <a:p>
            <a:pPr eaLnBrk="1" hangingPunct="1">
              <a:buFontTx/>
              <a:buNone/>
            </a:pPr>
            <a:endParaRPr lang="en-US" sz="2400" smtClean="0"/>
          </a:p>
        </p:txBody>
      </p:sp>
      <p:sp>
        <p:nvSpPr>
          <p:cNvPr id="14340"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eaLnBrk="0" hangingPunct="0"/>
            <a:fld id="{33B92037-761F-4744-BA0D-B4E385852F0C}" type="slidenum">
              <a:rPr lang="fr-FR" sz="1400">
                <a:ea typeface="ＭＳ Ｐゴシック"/>
                <a:cs typeface="ＭＳ Ｐゴシック"/>
              </a:rPr>
              <a:pPr algn="r" eaLnBrk="0" hangingPunct="0"/>
              <a:t>12</a:t>
            </a:fld>
            <a:endParaRPr lang="fr-FR" sz="1400">
              <a:ea typeface="ＭＳ Ｐゴシック"/>
              <a:cs typeface="ＭＳ Ｐゴシック"/>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1B0D5"/>
        </a:solidFill>
        <a:effectLst/>
      </p:bgPr>
    </p:bg>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noFill/>
        </p:spPr>
        <p:txBody>
          <a:bodyPr/>
          <a:lstStyle/>
          <a:p>
            <a:fld id="{C53DCDF6-5A1A-4E61-933E-06AAAB31C85A}" type="slidenum">
              <a:rPr lang="fr-FR" smtClean="0">
                <a:solidFill>
                  <a:srgbClr val="000000"/>
                </a:solidFill>
                <a:latin typeface="Arial" pitchFamily="34" charset="0"/>
                <a:ea typeface="ＭＳ Ｐゴシック"/>
                <a:cs typeface="ＭＳ Ｐゴシック"/>
              </a:rPr>
              <a:pPr/>
              <a:t>13</a:t>
            </a:fld>
            <a:endParaRPr lang="fr-FR" smtClean="0">
              <a:solidFill>
                <a:srgbClr val="000000"/>
              </a:solidFill>
              <a:latin typeface="Arial" pitchFamily="34" charset="0"/>
              <a:ea typeface="ＭＳ Ｐゴシック"/>
              <a:cs typeface="ＭＳ Ｐゴシック"/>
            </a:endParaRPr>
          </a:p>
        </p:txBody>
      </p:sp>
      <p:sp>
        <p:nvSpPr>
          <p:cNvPr id="9219" name="Rectangle 4"/>
          <p:cNvSpPr>
            <a:spLocks noChangeArrowheads="1"/>
          </p:cNvSpPr>
          <p:nvPr/>
        </p:nvSpPr>
        <p:spPr bwMode="auto">
          <a:xfrm>
            <a:off x="900113" y="1773238"/>
            <a:ext cx="7343775" cy="3108325"/>
          </a:xfrm>
          <a:prstGeom prst="rect">
            <a:avLst/>
          </a:prstGeom>
          <a:noFill/>
          <a:ln w="9525">
            <a:noFill/>
            <a:miter lim="800000"/>
            <a:headEnd/>
            <a:tailEnd/>
          </a:ln>
        </p:spPr>
        <p:txBody>
          <a:bodyPr>
            <a:spAutoFit/>
          </a:bodyPr>
          <a:lstStyle/>
          <a:p>
            <a:pPr eaLnBrk="0" hangingPunct="0"/>
            <a:r>
              <a:rPr lang="en-US" sz="2800" smtClean="0">
                <a:solidFill>
                  <a:srgbClr val="FFFFFF"/>
                </a:solidFill>
                <a:latin typeface="Trebuchet MS" pitchFamily="34" charset="0"/>
              </a:rPr>
              <a:t>The social sciences and humanities focus on </a:t>
            </a:r>
          </a:p>
          <a:p>
            <a:pPr eaLnBrk="0" hangingPunct="0"/>
            <a:r>
              <a:rPr lang="en-US" sz="2800" smtClean="0">
                <a:solidFill>
                  <a:srgbClr val="FFFFFF"/>
                </a:solidFill>
                <a:latin typeface="Trebuchet MS" pitchFamily="34" charset="0"/>
              </a:rPr>
              <a:t>People…</a:t>
            </a:r>
          </a:p>
          <a:p>
            <a:pPr eaLnBrk="0" hangingPunct="0"/>
            <a:endParaRPr lang="en-US" sz="2800" smtClean="0">
              <a:solidFill>
                <a:srgbClr val="FFFFFF"/>
              </a:solidFill>
              <a:latin typeface="Trebuchet MS" pitchFamily="34" charset="0"/>
            </a:endParaRPr>
          </a:p>
          <a:p>
            <a:pPr eaLnBrk="0" hangingPunct="0"/>
            <a:r>
              <a:rPr lang="en-US" sz="2800" smtClean="0">
                <a:solidFill>
                  <a:srgbClr val="FFFFFF"/>
                </a:solidFill>
                <a:latin typeface="Trebuchet MS" pitchFamily="34" charset="0"/>
              </a:rPr>
              <a:t>human thought and behaviour in the past and present…</a:t>
            </a:r>
          </a:p>
          <a:p>
            <a:pPr eaLnBrk="0" hangingPunct="0"/>
            <a:endParaRPr lang="en-US" sz="2800" smtClean="0">
              <a:solidFill>
                <a:srgbClr val="FFFFFF"/>
              </a:solidFill>
              <a:latin typeface="Trebuchet MS" pitchFamily="34" charset="0"/>
            </a:endParaRPr>
          </a:p>
          <a:p>
            <a:pPr eaLnBrk="0" hangingPunct="0"/>
            <a:r>
              <a:rPr lang="en-US" sz="2800" smtClean="0">
                <a:solidFill>
                  <a:srgbClr val="FFFFFF"/>
                </a:solidFill>
                <a:latin typeface="Trebuchet MS" pitchFamily="34" charset="0"/>
              </a:rPr>
              <a:t>with a view toward creating a better future.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071563" y="1357313"/>
            <a:ext cx="4000500" cy="4524375"/>
          </a:xfrm>
          <a:prstGeom prst="rect">
            <a:avLst/>
          </a:prstGeom>
          <a:noFill/>
          <a:ln w="9525">
            <a:noFill/>
            <a:miter lim="800000"/>
            <a:headEnd/>
            <a:tailEnd/>
          </a:ln>
        </p:spPr>
        <p:txBody>
          <a:bodyPr>
            <a:spAutoFit/>
          </a:bodyPr>
          <a:lstStyle/>
          <a:p>
            <a:r>
              <a:rPr lang="en-CA">
                <a:latin typeface="Calibri" pitchFamily="34" charset="0"/>
              </a:rPr>
              <a:t>Fostering connections with and among key audiences on university and college campuses, in communities, and across public, private and non-governmental organizations.</a:t>
            </a:r>
          </a:p>
          <a:p>
            <a:r>
              <a:rPr lang="en-CA">
                <a:latin typeface="Calibri" pitchFamily="34" charset="0"/>
              </a:rPr>
              <a:t> </a:t>
            </a:r>
          </a:p>
          <a:p>
            <a:pPr>
              <a:buFont typeface="Arial" charset="0"/>
              <a:buChar char="•"/>
            </a:pPr>
            <a:r>
              <a:rPr lang="en-CA">
                <a:latin typeface="Calibri" pitchFamily="34" charset="0"/>
              </a:rPr>
              <a:t> To enhance informed decision-making on SSHRC programs, policies and directions</a:t>
            </a:r>
          </a:p>
          <a:p>
            <a:pPr>
              <a:buFont typeface="Arial" charset="0"/>
              <a:buChar char="•"/>
            </a:pPr>
            <a:endParaRPr lang="en-CA">
              <a:latin typeface="Calibri" pitchFamily="34" charset="0"/>
            </a:endParaRPr>
          </a:p>
          <a:p>
            <a:pPr>
              <a:buFont typeface="Arial" charset="0"/>
              <a:buChar char="•"/>
            </a:pPr>
            <a:r>
              <a:rPr lang="en-CA">
                <a:latin typeface="Calibri" pitchFamily="34" charset="0"/>
              </a:rPr>
              <a:t> To allow research knowledge to flow both within the academic world, and between academic researchers and the wider community</a:t>
            </a:r>
          </a:p>
          <a:p>
            <a:endParaRPr lang="en-CA">
              <a:latin typeface="Calibri" pitchFamily="34" charset="0"/>
            </a:endParaRPr>
          </a:p>
          <a:p>
            <a:pPr>
              <a:buFont typeface="Arial" charset="0"/>
              <a:buChar char="•"/>
            </a:pPr>
            <a:endParaRPr lang="en-CA">
              <a:latin typeface="Calibri" pitchFamily="34" charset="0"/>
            </a:endParaRPr>
          </a:p>
        </p:txBody>
      </p:sp>
      <p:pic>
        <p:nvPicPr>
          <p:cNvPr id="41986" name="Picture 2" descr="Hands Piled sepia.jpg"/>
          <p:cNvPicPr>
            <a:picLocks noChangeAspect="1"/>
          </p:cNvPicPr>
          <p:nvPr/>
        </p:nvPicPr>
        <p:blipFill>
          <a:blip r:embed="rId2" cstate="print"/>
          <a:srcRect/>
          <a:stretch>
            <a:fillRect/>
          </a:stretch>
        </p:blipFill>
        <p:spPr bwMode="auto">
          <a:xfrm>
            <a:off x="5324475" y="1484313"/>
            <a:ext cx="2495550" cy="3744912"/>
          </a:xfrm>
          <a:prstGeom prst="rect">
            <a:avLst/>
          </a:prstGeom>
          <a:noFill/>
          <a:ln w="9525">
            <a:noFill/>
            <a:miter lim="800000"/>
            <a:headEnd/>
            <a:tailEnd/>
          </a:ln>
        </p:spPr>
      </p:pic>
      <p:sp>
        <p:nvSpPr>
          <p:cNvPr id="41987" name="TextBox 3"/>
          <p:cNvSpPr txBox="1">
            <a:spLocks noChangeArrowheads="1"/>
          </p:cNvSpPr>
          <p:nvPr/>
        </p:nvSpPr>
        <p:spPr bwMode="auto">
          <a:xfrm>
            <a:off x="1857375" y="785813"/>
            <a:ext cx="4922838" cy="461962"/>
          </a:xfrm>
          <a:prstGeom prst="rect">
            <a:avLst/>
          </a:prstGeom>
          <a:noFill/>
          <a:ln w="9525">
            <a:noFill/>
            <a:miter lim="800000"/>
            <a:headEnd/>
            <a:tailEnd/>
          </a:ln>
        </p:spPr>
        <p:txBody>
          <a:bodyPr wrap="none">
            <a:spAutoFit/>
          </a:bodyPr>
          <a:lstStyle/>
          <a:p>
            <a:r>
              <a:rPr lang="fr-CA" sz="2400" b="1">
                <a:latin typeface="Calibri" pitchFamily="34" charset="0"/>
              </a:rPr>
              <a:t>FOSTERING AN ENGAGED APPROACH</a:t>
            </a:r>
            <a:endParaRPr lang="en-US" sz="2400" b="1">
              <a:latin typeface="Calibri" pitchFamily="34" charset="0"/>
            </a:endParaRPr>
          </a:p>
        </p:txBody>
      </p:sp>
      <p:sp>
        <p:nvSpPr>
          <p:cNvPr id="41988" name="Text Box 5"/>
          <p:cNvSpPr txBox="1">
            <a:spLocks noChangeArrowheads="1"/>
          </p:cNvSpPr>
          <p:nvPr/>
        </p:nvSpPr>
        <p:spPr bwMode="auto">
          <a:xfrm>
            <a:off x="3687763" y="280988"/>
            <a:ext cx="1327150" cy="366712"/>
          </a:xfrm>
          <a:prstGeom prst="rect">
            <a:avLst/>
          </a:prstGeom>
          <a:noFill/>
          <a:ln w="9525">
            <a:noFill/>
            <a:miter lim="800000"/>
            <a:headEnd/>
            <a:tailEnd/>
          </a:ln>
        </p:spPr>
        <p:txBody>
          <a:bodyPr wrap="none">
            <a:spAutoFit/>
          </a:bodyPr>
          <a:lstStyle/>
          <a:p>
            <a:r>
              <a:rPr lang="en-CA"/>
              <a:t>At SSHRC: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D050">
            <a:alpha val="52940"/>
          </a:srgbClr>
        </a:solidFill>
        <a:effectLst/>
      </p:bgPr>
    </p:bg>
    <p:spTree>
      <p:nvGrpSpPr>
        <p:cNvPr id="1" name=""/>
        <p:cNvGrpSpPr/>
        <p:nvPr/>
      </p:nvGrpSpPr>
      <p:grpSpPr>
        <a:xfrm>
          <a:off x="0" y="0"/>
          <a:ext cx="0" cy="0"/>
          <a:chOff x="0" y="0"/>
          <a:chExt cx="0" cy="0"/>
        </a:xfrm>
      </p:grpSpPr>
      <p:sp>
        <p:nvSpPr>
          <p:cNvPr id="2" name="TextBox 1"/>
          <p:cNvSpPr txBox="1"/>
          <p:nvPr/>
        </p:nvSpPr>
        <p:spPr>
          <a:xfrm>
            <a:off x="571472" y="928670"/>
            <a:ext cx="7858180" cy="412420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spAutoFit/>
          </a:bodyPr>
          <a:lstStyle/>
          <a:p>
            <a:pPr algn="ctr" fontAlgn="auto">
              <a:spcBef>
                <a:spcPts val="0"/>
              </a:spcBef>
              <a:spcAft>
                <a:spcPts val="0"/>
              </a:spcAft>
              <a:defRPr/>
            </a:pPr>
            <a:r>
              <a:rPr lang="en-CA" sz="2400" b="1" dirty="0" smtClean="0">
                <a:solidFill>
                  <a:prstClr val="black"/>
                </a:solidFill>
                <a:latin typeface="Calibri"/>
              </a:rPr>
              <a:t>SSHRC`s </a:t>
            </a:r>
            <a:r>
              <a:rPr lang="en-CA" sz="2400" b="1" i="1" dirty="0" smtClean="0">
                <a:solidFill>
                  <a:prstClr val="black"/>
                </a:solidFill>
                <a:latin typeface="Calibri"/>
              </a:rPr>
              <a:t>Knowledge </a:t>
            </a:r>
            <a:r>
              <a:rPr lang="en-CA" sz="2400" b="1" i="1" dirty="0">
                <a:solidFill>
                  <a:prstClr val="black"/>
                </a:solidFill>
                <a:latin typeface="Calibri"/>
              </a:rPr>
              <a:t>Mobilization </a:t>
            </a:r>
            <a:r>
              <a:rPr lang="en-CA" sz="2400" b="1" i="1" dirty="0" smtClean="0">
                <a:solidFill>
                  <a:prstClr val="black"/>
                </a:solidFill>
                <a:latin typeface="Calibri"/>
              </a:rPr>
              <a:t>Strategy</a:t>
            </a:r>
            <a:endParaRPr lang="en-CA" sz="2000" dirty="0">
              <a:solidFill>
                <a:prstClr val="black"/>
              </a:solidFill>
              <a:latin typeface="Calibri"/>
            </a:endParaRPr>
          </a:p>
          <a:p>
            <a:pPr fontAlgn="auto">
              <a:spcBef>
                <a:spcPts val="0"/>
              </a:spcBef>
              <a:spcAft>
                <a:spcPts val="0"/>
              </a:spcAft>
              <a:defRPr/>
            </a:pPr>
            <a:r>
              <a:rPr lang="en-CA" sz="2000" dirty="0">
                <a:solidFill>
                  <a:prstClr val="black"/>
                </a:solidFill>
                <a:latin typeface="Calibri"/>
              </a:rPr>
              <a:t> </a:t>
            </a:r>
          </a:p>
          <a:p>
            <a:pPr fontAlgn="auto">
              <a:spcBef>
                <a:spcPts val="0"/>
              </a:spcBef>
              <a:spcAft>
                <a:spcPts val="0"/>
              </a:spcAft>
              <a:buFont typeface="Arial" pitchFamily="34" charset="0"/>
              <a:buChar char="•"/>
              <a:defRPr/>
            </a:pPr>
            <a:r>
              <a:rPr lang="en-US" sz="2000" dirty="0">
                <a:solidFill>
                  <a:prstClr val="black"/>
                </a:solidFill>
                <a:latin typeface="Calibri"/>
              </a:rPr>
              <a:t> Facilitate and enable the accessibility and impact of research by </a:t>
            </a:r>
            <a:r>
              <a:rPr lang="en-US" sz="2000" i="1" dirty="0">
                <a:solidFill>
                  <a:prstClr val="black"/>
                </a:solidFill>
                <a:latin typeface="Calibri"/>
              </a:rPr>
              <a:t>increasing and enhancing the</a:t>
            </a:r>
            <a:r>
              <a:rPr lang="en-CA" sz="2000" i="1" dirty="0">
                <a:solidFill>
                  <a:prstClr val="black"/>
                </a:solidFill>
                <a:latin typeface="Calibri"/>
              </a:rPr>
              <a:t> </a:t>
            </a:r>
            <a:r>
              <a:rPr lang="en-US" sz="2000" i="1" dirty="0">
                <a:solidFill>
                  <a:prstClr val="black"/>
                </a:solidFill>
                <a:latin typeface="Calibri"/>
              </a:rPr>
              <a:t>flow of research knowledge</a:t>
            </a:r>
            <a:r>
              <a:rPr lang="en-US" sz="2000" dirty="0">
                <a:solidFill>
                  <a:prstClr val="black"/>
                </a:solidFill>
                <a:latin typeface="Calibri"/>
              </a:rPr>
              <a:t> among researchers, and between researchers and knowledge</a:t>
            </a:r>
            <a:r>
              <a:rPr lang="en-CA" sz="2000" dirty="0">
                <a:solidFill>
                  <a:prstClr val="black"/>
                </a:solidFill>
                <a:latin typeface="Calibri"/>
              </a:rPr>
              <a:t> </a:t>
            </a:r>
            <a:r>
              <a:rPr lang="en-US" sz="2000" dirty="0">
                <a:solidFill>
                  <a:prstClr val="black"/>
                </a:solidFill>
                <a:latin typeface="Calibri"/>
              </a:rPr>
              <a:t>users</a:t>
            </a:r>
          </a:p>
          <a:p>
            <a:pPr fontAlgn="auto">
              <a:spcBef>
                <a:spcPts val="0"/>
              </a:spcBef>
              <a:spcAft>
                <a:spcPts val="0"/>
              </a:spcAft>
              <a:defRPr/>
            </a:pPr>
            <a:endParaRPr lang="en-CA" sz="2000" dirty="0">
              <a:solidFill>
                <a:prstClr val="black"/>
              </a:solidFill>
              <a:latin typeface="Calibri"/>
            </a:endParaRPr>
          </a:p>
          <a:p>
            <a:pPr fontAlgn="auto">
              <a:spcBef>
                <a:spcPts val="0"/>
              </a:spcBef>
              <a:spcAft>
                <a:spcPts val="0"/>
              </a:spcAft>
              <a:buFont typeface="Arial" pitchFamily="34" charset="0"/>
              <a:buChar char="•"/>
              <a:defRPr/>
            </a:pPr>
            <a:r>
              <a:rPr lang="en-CA" sz="2000" dirty="0">
                <a:solidFill>
                  <a:prstClr val="black"/>
                </a:solidFill>
                <a:latin typeface="Calibri"/>
              </a:rPr>
              <a:t> </a:t>
            </a:r>
            <a:r>
              <a:rPr lang="en-US" sz="2000" dirty="0">
                <a:solidFill>
                  <a:prstClr val="black"/>
                </a:solidFill>
                <a:latin typeface="Calibri"/>
              </a:rPr>
              <a:t>Improve research connections by </a:t>
            </a:r>
            <a:r>
              <a:rPr lang="en-US" sz="2000" i="1" dirty="0">
                <a:solidFill>
                  <a:prstClr val="black"/>
                </a:solidFill>
                <a:latin typeface="Calibri"/>
              </a:rPr>
              <a:t>facilitating reciprocal relationships between researchers and</a:t>
            </a:r>
            <a:r>
              <a:rPr lang="en-CA" sz="2000" i="1" dirty="0">
                <a:solidFill>
                  <a:prstClr val="black"/>
                </a:solidFill>
                <a:latin typeface="Calibri"/>
              </a:rPr>
              <a:t> </a:t>
            </a:r>
            <a:r>
              <a:rPr lang="en-US" sz="2000" i="1" dirty="0">
                <a:solidFill>
                  <a:prstClr val="black"/>
                </a:solidFill>
                <a:latin typeface="Calibri"/>
              </a:rPr>
              <a:t>knowledge users</a:t>
            </a:r>
            <a:r>
              <a:rPr lang="en-US" sz="2000" dirty="0">
                <a:solidFill>
                  <a:prstClr val="black"/>
                </a:solidFill>
                <a:latin typeface="Calibri"/>
              </a:rPr>
              <a:t> for the (co-)creation and use of research knowledge</a:t>
            </a:r>
          </a:p>
          <a:p>
            <a:pPr fontAlgn="auto">
              <a:spcBef>
                <a:spcPts val="0"/>
              </a:spcBef>
              <a:spcAft>
                <a:spcPts val="0"/>
              </a:spcAft>
              <a:defRPr/>
            </a:pPr>
            <a:endParaRPr lang="en-CA" sz="2000" dirty="0">
              <a:solidFill>
                <a:prstClr val="black"/>
              </a:solidFill>
              <a:latin typeface="Calibri"/>
            </a:endParaRPr>
          </a:p>
          <a:p>
            <a:pPr fontAlgn="auto">
              <a:spcBef>
                <a:spcPts val="0"/>
              </a:spcBef>
              <a:spcAft>
                <a:spcPts val="0"/>
              </a:spcAft>
              <a:buFont typeface="Arial" pitchFamily="34" charset="0"/>
              <a:buChar char="•"/>
              <a:defRPr/>
            </a:pPr>
            <a:r>
              <a:rPr lang="en-CA" sz="2000" dirty="0">
                <a:solidFill>
                  <a:prstClr val="black"/>
                </a:solidFill>
                <a:latin typeface="Calibri"/>
              </a:rPr>
              <a:t> </a:t>
            </a:r>
            <a:r>
              <a:rPr lang="en-US" sz="2000" dirty="0">
                <a:solidFill>
                  <a:prstClr val="black"/>
                </a:solidFill>
                <a:latin typeface="Calibri"/>
              </a:rPr>
              <a:t>Enhance the quality of knowledge mobilization by </a:t>
            </a:r>
            <a:r>
              <a:rPr lang="en-US" sz="2000" i="1" dirty="0">
                <a:solidFill>
                  <a:prstClr val="black"/>
                </a:solidFill>
                <a:latin typeface="Calibri"/>
              </a:rPr>
              <a:t>developing networks, tools and best practices</a:t>
            </a:r>
            <a:r>
              <a:rPr lang="en-US" sz="2000" dirty="0">
                <a:solidFill>
                  <a:prstClr val="black"/>
                </a:solidFill>
                <a:latin typeface="Calibri"/>
              </a:rPr>
              <a:t> </a:t>
            </a:r>
            <a:endParaRPr lang="en-CA" sz="2000" dirty="0">
              <a:solidFill>
                <a:prstClr val="black"/>
              </a:solidFill>
              <a:latin typeface="Calibri"/>
            </a:endParaRPr>
          </a:p>
          <a:p>
            <a:pPr fontAlgn="auto">
              <a:spcBef>
                <a:spcPts val="0"/>
              </a:spcBef>
              <a:spcAft>
                <a:spcPts val="0"/>
              </a:spcAft>
              <a:defRPr/>
            </a:pPr>
            <a:endParaRPr lang="en-CA"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txBox="1">
            <a:spLocks noGrp="1"/>
          </p:cNvSpPr>
          <p:nvPr/>
        </p:nvSpPr>
        <p:spPr bwMode="auto">
          <a:xfrm>
            <a:off x="693738" y="6381750"/>
            <a:ext cx="2133600" cy="268288"/>
          </a:xfrm>
          <a:prstGeom prst="rect">
            <a:avLst/>
          </a:prstGeom>
          <a:noFill/>
          <a:ln w="9525">
            <a:noFill/>
            <a:miter lim="800000"/>
            <a:headEnd/>
            <a:tailEnd/>
          </a:ln>
        </p:spPr>
        <p:txBody>
          <a:bodyPr/>
          <a:lstStyle/>
          <a:p>
            <a:fld id="{D372638D-F711-4718-B521-43B0E27740FE}" type="datetime1">
              <a:rPr lang="en-US" sz="1000">
                <a:solidFill>
                  <a:srgbClr val="9BB2CE"/>
                </a:solidFill>
                <a:latin typeface="Arial" pitchFamily="34" charset="0"/>
                <a:cs typeface="Arial" pitchFamily="34" charset="0"/>
              </a:rPr>
              <a:pPr/>
              <a:t>12/7/2011</a:t>
            </a:fld>
            <a:endParaRPr lang="en-US" sz="1000">
              <a:solidFill>
                <a:srgbClr val="9BB2CE"/>
              </a:solidFill>
              <a:latin typeface="Arial" pitchFamily="34" charset="0"/>
              <a:cs typeface="Arial" pitchFamily="34" charset="0"/>
            </a:endParaRPr>
          </a:p>
        </p:txBody>
      </p:sp>
      <p:sp>
        <p:nvSpPr>
          <p:cNvPr id="11267" name="Slide Number Placeholder 5"/>
          <p:cNvSpPr txBox="1">
            <a:spLocks noGrp="1"/>
          </p:cNvSpPr>
          <p:nvPr/>
        </p:nvSpPr>
        <p:spPr bwMode="auto">
          <a:xfrm>
            <a:off x="6291263" y="6381750"/>
            <a:ext cx="2133600" cy="268288"/>
          </a:xfrm>
          <a:prstGeom prst="rect">
            <a:avLst/>
          </a:prstGeom>
          <a:noFill/>
          <a:ln w="9525">
            <a:noFill/>
            <a:miter lim="800000"/>
            <a:headEnd/>
            <a:tailEnd/>
          </a:ln>
        </p:spPr>
        <p:txBody>
          <a:bodyPr/>
          <a:lstStyle/>
          <a:p>
            <a:pPr algn="r"/>
            <a:fld id="{3CB70E55-56C7-4CF4-B60F-AF40D0AFA143}" type="slidenum">
              <a:rPr lang="en-US" sz="1000">
                <a:solidFill>
                  <a:srgbClr val="9BB2CE"/>
                </a:solidFill>
                <a:latin typeface="Arial" pitchFamily="34" charset="0"/>
                <a:cs typeface="Arial" pitchFamily="34" charset="0"/>
              </a:rPr>
              <a:pPr algn="r"/>
              <a:t>16</a:t>
            </a:fld>
            <a:endParaRPr lang="en-US" sz="1000">
              <a:solidFill>
                <a:srgbClr val="9BB2CE"/>
              </a:solidFill>
              <a:latin typeface="Arial" pitchFamily="34" charset="0"/>
              <a:cs typeface="Arial" pitchFamily="34" charset="0"/>
            </a:endParaRPr>
          </a:p>
        </p:txBody>
      </p:sp>
      <p:sp>
        <p:nvSpPr>
          <p:cNvPr id="11268" name="Rectangle 2"/>
          <p:cNvSpPr>
            <a:spLocks noGrp="1" noChangeArrowheads="1"/>
          </p:cNvSpPr>
          <p:nvPr>
            <p:ph type="title" idx="4294967295"/>
          </p:nvPr>
        </p:nvSpPr>
        <p:spPr>
          <a:xfrm>
            <a:off x="2124075" y="1268413"/>
            <a:ext cx="6734175" cy="1008062"/>
          </a:xfrm>
        </p:spPr>
        <p:txBody>
          <a:bodyPr/>
          <a:lstStyle/>
          <a:p>
            <a:pPr eaLnBrk="1" hangingPunct="1"/>
            <a:r>
              <a:rPr lang="fr-CA" dirty="0" err="1" smtClean="0">
                <a:solidFill>
                  <a:srgbClr val="6588B3"/>
                </a:solidFill>
              </a:rPr>
              <a:t>Knowledge</a:t>
            </a:r>
            <a:r>
              <a:rPr lang="fr-CA" dirty="0" smtClean="0">
                <a:solidFill>
                  <a:srgbClr val="6588B3"/>
                </a:solidFill>
              </a:rPr>
              <a:t> Transfer model</a:t>
            </a:r>
            <a:endParaRPr lang="en-US" b="1" dirty="0" smtClean="0">
              <a:solidFill>
                <a:srgbClr val="6588B3"/>
              </a:solidFill>
            </a:endParaRPr>
          </a:p>
        </p:txBody>
      </p:sp>
      <p:sp>
        <p:nvSpPr>
          <p:cNvPr id="11269" name="Rectangle 3"/>
          <p:cNvSpPr>
            <a:spLocks noGrp="1" noChangeArrowheads="1"/>
          </p:cNvSpPr>
          <p:nvPr>
            <p:ph type="body" idx="4294967295"/>
          </p:nvPr>
        </p:nvSpPr>
        <p:spPr>
          <a:xfrm>
            <a:off x="971550" y="1989138"/>
            <a:ext cx="5457825" cy="4175125"/>
          </a:xfrm>
        </p:spPr>
        <p:txBody>
          <a:bodyPr/>
          <a:lstStyle/>
          <a:p>
            <a:pPr eaLnBrk="1" hangingPunct="1">
              <a:buFontTx/>
              <a:buNone/>
            </a:pPr>
            <a:r>
              <a:rPr lang="fr-CA" b="1" smtClean="0"/>
              <a:t>   </a:t>
            </a:r>
          </a:p>
        </p:txBody>
      </p:sp>
      <p:pic>
        <p:nvPicPr>
          <p:cNvPr id="11270" name="Picture 4" descr="Image:Circle - black simple.svg">
            <a:hlinkClick r:id="rId3"/>
          </p:cNvPr>
          <p:cNvPicPr>
            <a:picLocks noChangeAspect="1" noChangeArrowheads="1"/>
          </p:cNvPicPr>
          <p:nvPr/>
        </p:nvPicPr>
        <p:blipFill>
          <a:blip r:embed="rId4" cstate="print"/>
          <a:srcRect/>
          <a:stretch>
            <a:fillRect/>
          </a:stretch>
        </p:blipFill>
        <p:spPr bwMode="auto">
          <a:xfrm>
            <a:off x="3708400" y="2665413"/>
            <a:ext cx="2808288" cy="2808287"/>
          </a:xfrm>
          <a:prstGeom prst="rect">
            <a:avLst/>
          </a:prstGeom>
          <a:noFill/>
          <a:ln w="9525">
            <a:noFill/>
            <a:miter lim="800000"/>
            <a:headEnd/>
            <a:tailEnd/>
          </a:ln>
        </p:spPr>
      </p:pic>
      <p:pic>
        <p:nvPicPr>
          <p:cNvPr id="11271" name="Picture 5" descr="Image:Circle - black simple.svg">
            <a:hlinkClick r:id="rId3"/>
          </p:cNvPr>
          <p:cNvPicPr>
            <a:picLocks noChangeAspect="1" noChangeArrowheads="1"/>
          </p:cNvPicPr>
          <p:nvPr/>
        </p:nvPicPr>
        <p:blipFill>
          <a:blip r:embed="rId4" cstate="print"/>
          <a:srcRect/>
          <a:stretch>
            <a:fillRect/>
          </a:stretch>
        </p:blipFill>
        <p:spPr bwMode="auto">
          <a:xfrm>
            <a:off x="1763713" y="2708275"/>
            <a:ext cx="2794000" cy="2794000"/>
          </a:xfrm>
          <a:prstGeom prst="rect">
            <a:avLst/>
          </a:prstGeom>
          <a:noFill/>
          <a:ln w="9525">
            <a:noFill/>
            <a:miter lim="800000"/>
            <a:headEnd/>
            <a:tailEnd/>
          </a:ln>
        </p:spPr>
      </p:pic>
      <p:pic>
        <p:nvPicPr>
          <p:cNvPr id="11272" name="Picture 6" descr="arrow1">
            <a:hlinkClick r:id="rId5"/>
          </p:cNvPr>
          <p:cNvPicPr>
            <a:picLocks noChangeAspect="1" noChangeArrowheads="1"/>
          </p:cNvPicPr>
          <p:nvPr/>
        </p:nvPicPr>
        <p:blipFill>
          <a:blip r:embed="rId6" cstate="print"/>
          <a:srcRect/>
          <a:stretch>
            <a:fillRect/>
          </a:stretch>
        </p:blipFill>
        <p:spPr bwMode="auto">
          <a:xfrm>
            <a:off x="3143250" y="2143125"/>
            <a:ext cx="1871663" cy="1055688"/>
          </a:xfrm>
          <a:prstGeom prst="rect">
            <a:avLst/>
          </a:prstGeom>
          <a:noFill/>
          <a:ln w="9525">
            <a:noFill/>
            <a:miter lim="800000"/>
            <a:headEnd/>
            <a:tailEnd/>
          </a:ln>
        </p:spPr>
      </p:pic>
      <p:sp>
        <p:nvSpPr>
          <p:cNvPr id="11273" name="Rectangle 8"/>
          <p:cNvSpPr>
            <a:spLocks noChangeArrowheads="1"/>
          </p:cNvSpPr>
          <p:nvPr/>
        </p:nvSpPr>
        <p:spPr bwMode="auto">
          <a:xfrm>
            <a:off x="2339975" y="3789363"/>
            <a:ext cx="1589088" cy="646112"/>
          </a:xfrm>
          <a:prstGeom prst="rect">
            <a:avLst/>
          </a:prstGeom>
          <a:noFill/>
          <a:ln w="9525">
            <a:noFill/>
            <a:miter lim="800000"/>
            <a:headEnd/>
            <a:tailEnd/>
          </a:ln>
        </p:spPr>
        <p:txBody>
          <a:bodyPr>
            <a:spAutoFit/>
          </a:bodyPr>
          <a:lstStyle/>
          <a:p>
            <a:pPr>
              <a:buClr>
                <a:srgbClr val="000000"/>
              </a:buClr>
              <a:buSzPct val="100000"/>
              <a:buFont typeface="Arial" pitchFamily="34" charset="0"/>
              <a:buNone/>
            </a:pPr>
            <a:r>
              <a:rPr lang="fr-CA" b="1">
                <a:solidFill>
                  <a:srgbClr val="000000"/>
                </a:solidFill>
                <a:latin typeface="Arial" pitchFamily="34" charset="0"/>
              </a:rPr>
              <a:t>University / Université</a:t>
            </a:r>
            <a:endParaRPr lang="en-US" b="1">
              <a:solidFill>
                <a:srgbClr val="000000"/>
              </a:solidFill>
              <a:latin typeface="Arial" pitchFamily="34" charset="0"/>
            </a:endParaRPr>
          </a:p>
        </p:txBody>
      </p:sp>
      <p:sp>
        <p:nvSpPr>
          <p:cNvPr id="11274" name="Rectangle 9"/>
          <p:cNvSpPr>
            <a:spLocks noChangeArrowheads="1"/>
          </p:cNvSpPr>
          <p:nvPr/>
        </p:nvSpPr>
        <p:spPr bwMode="auto">
          <a:xfrm>
            <a:off x="4714875" y="3789363"/>
            <a:ext cx="1500188" cy="646112"/>
          </a:xfrm>
          <a:prstGeom prst="rect">
            <a:avLst/>
          </a:prstGeom>
          <a:noFill/>
          <a:ln w="9525">
            <a:noFill/>
            <a:miter lim="800000"/>
            <a:headEnd/>
            <a:tailEnd/>
          </a:ln>
        </p:spPr>
        <p:txBody>
          <a:bodyPr>
            <a:spAutoFit/>
          </a:bodyPr>
          <a:lstStyle/>
          <a:p>
            <a:pPr>
              <a:spcBef>
                <a:spcPts val="500"/>
              </a:spcBef>
              <a:buClr>
                <a:srgbClr val="000000"/>
              </a:buClr>
              <a:buSzPct val="100000"/>
              <a:buFont typeface="Arial" pitchFamily="34" charset="0"/>
              <a:buNone/>
            </a:pPr>
            <a:r>
              <a:rPr lang="fr-CA" b="1">
                <a:solidFill>
                  <a:srgbClr val="000000"/>
                </a:solidFill>
                <a:latin typeface="Arial" pitchFamily="34" charset="0"/>
              </a:rPr>
              <a:t>Society / Société</a:t>
            </a:r>
            <a:endParaRPr lang="en-US" b="1">
              <a:solidFill>
                <a:srgbClr val="000000"/>
              </a:solidFill>
              <a:latin typeface="Arial" pitchFamily="34" charset="0"/>
            </a:endParaRPr>
          </a:p>
        </p:txBody>
      </p:sp>
      <p:sp>
        <p:nvSpPr>
          <p:cNvPr id="11275" name="Rectangle 11"/>
          <p:cNvSpPr>
            <a:spLocks noChangeArrowheads="1"/>
          </p:cNvSpPr>
          <p:nvPr/>
        </p:nvSpPr>
        <p:spPr bwMode="auto">
          <a:xfrm>
            <a:off x="971550" y="2276475"/>
            <a:ext cx="1439863" cy="396875"/>
          </a:xfrm>
          <a:prstGeom prst="rect">
            <a:avLst/>
          </a:prstGeom>
          <a:noFill/>
          <a:ln w="9525">
            <a:noFill/>
            <a:miter lim="800000"/>
            <a:headEnd/>
            <a:tailEnd/>
          </a:ln>
        </p:spPr>
        <p:txBody>
          <a:bodyPr>
            <a:spAutoFit/>
          </a:bodyPr>
          <a:lstStyle/>
          <a:p>
            <a:r>
              <a:rPr lang="fr-CA" sz="2000">
                <a:solidFill>
                  <a:srgbClr val="000000"/>
                </a:solidFill>
                <a:latin typeface="Arial" pitchFamily="34" charset="0"/>
              </a:rPr>
              <a:t> </a:t>
            </a:r>
            <a:r>
              <a:rPr lang="fr-CA" sz="2000" b="1">
                <a:solidFill>
                  <a:srgbClr val="FF0066"/>
                </a:solidFill>
                <a:latin typeface="Arial" pitchFamily="34" charset="0"/>
              </a:rPr>
              <a:t>Impact</a:t>
            </a:r>
            <a:endParaRPr lang="en-US" sz="2000" b="1">
              <a:solidFill>
                <a:srgbClr val="FF0066"/>
              </a:solidFill>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txBox="1">
            <a:spLocks noGrp="1"/>
          </p:cNvSpPr>
          <p:nvPr/>
        </p:nvSpPr>
        <p:spPr bwMode="auto">
          <a:xfrm>
            <a:off x="693738" y="6381750"/>
            <a:ext cx="2133600" cy="268288"/>
          </a:xfrm>
          <a:prstGeom prst="rect">
            <a:avLst/>
          </a:prstGeom>
          <a:noFill/>
          <a:ln w="9525">
            <a:noFill/>
            <a:miter lim="800000"/>
            <a:headEnd/>
            <a:tailEnd/>
          </a:ln>
        </p:spPr>
        <p:txBody>
          <a:bodyPr/>
          <a:lstStyle/>
          <a:p>
            <a:fld id="{95C2FD80-78C2-4758-85F6-5FE1CFC7F454}" type="datetime1">
              <a:rPr lang="en-US" sz="1000">
                <a:solidFill>
                  <a:srgbClr val="9BB2CE"/>
                </a:solidFill>
                <a:latin typeface="Arial" pitchFamily="34" charset="0"/>
                <a:cs typeface="Arial" pitchFamily="34" charset="0"/>
              </a:rPr>
              <a:pPr/>
              <a:t>12/7/2011</a:t>
            </a:fld>
            <a:endParaRPr lang="en-US" sz="1000">
              <a:solidFill>
                <a:srgbClr val="9BB2CE"/>
              </a:solidFill>
              <a:latin typeface="Arial" pitchFamily="34" charset="0"/>
              <a:cs typeface="Arial" pitchFamily="34" charset="0"/>
            </a:endParaRPr>
          </a:p>
        </p:txBody>
      </p:sp>
      <p:sp>
        <p:nvSpPr>
          <p:cNvPr id="12291" name="Slide Number Placeholder 5"/>
          <p:cNvSpPr txBox="1">
            <a:spLocks noGrp="1"/>
          </p:cNvSpPr>
          <p:nvPr/>
        </p:nvSpPr>
        <p:spPr bwMode="auto">
          <a:xfrm>
            <a:off x="6291263" y="6381750"/>
            <a:ext cx="2133600" cy="268288"/>
          </a:xfrm>
          <a:prstGeom prst="rect">
            <a:avLst/>
          </a:prstGeom>
          <a:noFill/>
          <a:ln w="9525">
            <a:noFill/>
            <a:miter lim="800000"/>
            <a:headEnd/>
            <a:tailEnd/>
          </a:ln>
        </p:spPr>
        <p:txBody>
          <a:bodyPr/>
          <a:lstStyle/>
          <a:p>
            <a:pPr algn="r"/>
            <a:fld id="{0E755703-FFC2-4B3F-AD47-91FE90141C82}" type="slidenum">
              <a:rPr lang="en-US" sz="1000">
                <a:solidFill>
                  <a:srgbClr val="9BB2CE"/>
                </a:solidFill>
                <a:latin typeface="Arial" pitchFamily="34" charset="0"/>
                <a:cs typeface="Arial" pitchFamily="34" charset="0"/>
              </a:rPr>
              <a:pPr algn="r"/>
              <a:t>17</a:t>
            </a:fld>
            <a:endParaRPr lang="en-US" sz="1000">
              <a:solidFill>
                <a:srgbClr val="9BB2CE"/>
              </a:solidFill>
              <a:latin typeface="Arial" pitchFamily="34" charset="0"/>
              <a:cs typeface="Arial" pitchFamily="34" charset="0"/>
            </a:endParaRPr>
          </a:p>
        </p:txBody>
      </p:sp>
      <p:sp>
        <p:nvSpPr>
          <p:cNvPr id="12292" name="Rectangle 2"/>
          <p:cNvSpPr>
            <a:spLocks noGrp="1" noChangeArrowheads="1"/>
          </p:cNvSpPr>
          <p:nvPr>
            <p:ph type="title" idx="4294967295"/>
          </p:nvPr>
        </p:nvSpPr>
        <p:spPr>
          <a:xfrm>
            <a:off x="2051050" y="1341438"/>
            <a:ext cx="6807200" cy="723900"/>
          </a:xfrm>
        </p:spPr>
        <p:txBody>
          <a:bodyPr/>
          <a:lstStyle/>
          <a:p>
            <a:pPr eaLnBrk="1" hangingPunct="1"/>
            <a:r>
              <a:rPr lang="fr-CA" dirty="0" err="1" smtClean="0">
                <a:solidFill>
                  <a:srgbClr val="6588B3"/>
                </a:solidFill>
                <a:latin typeface="Arial Unicode MS" pitchFamily="34" charset="-128"/>
              </a:rPr>
              <a:t>KMb</a:t>
            </a:r>
            <a:r>
              <a:rPr lang="fr-CA" dirty="0" smtClean="0">
                <a:solidFill>
                  <a:srgbClr val="6588B3"/>
                </a:solidFill>
                <a:latin typeface="Arial Unicode MS" pitchFamily="34" charset="-128"/>
              </a:rPr>
              <a:t>: </a:t>
            </a:r>
            <a:r>
              <a:rPr lang="fr-CA" dirty="0" err="1" smtClean="0">
                <a:solidFill>
                  <a:srgbClr val="6588B3"/>
                </a:solidFill>
                <a:latin typeface="Arial Unicode MS" pitchFamily="34" charset="-128"/>
              </a:rPr>
              <a:t>two</a:t>
            </a:r>
            <a:r>
              <a:rPr lang="fr-CA" dirty="0" smtClean="0">
                <a:solidFill>
                  <a:srgbClr val="6588B3"/>
                </a:solidFill>
                <a:latin typeface="Arial Unicode MS" pitchFamily="34" charset="-128"/>
              </a:rPr>
              <a:t>-</a:t>
            </a:r>
            <a:r>
              <a:rPr lang="fr-CA" dirty="0" err="1" smtClean="0">
                <a:solidFill>
                  <a:srgbClr val="6588B3"/>
                </a:solidFill>
                <a:latin typeface="Arial Unicode MS" pitchFamily="34" charset="-128"/>
              </a:rPr>
              <a:t>way</a:t>
            </a:r>
            <a:endParaRPr lang="en-US" dirty="0" smtClean="0">
              <a:solidFill>
                <a:srgbClr val="6588B3"/>
              </a:solidFill>
            </a:endParaRPr>
          </a:p>
        </p:txBody>
      </p:sp>
      <p:sp>
        <p:nvSpPr>
          <p:cNvPr id="12293" name="Rectangle 3"/>
          <p:cNvSpPr>
            <a:spLocks noGrp="1" noChangeArrowheads="1"/>
          </p:cNvSpPr>
          <p:nvPr>
            <p:ph type="body" idx="4294967295"/>
          </p:nvPr>
        </p:nvSpPr>
        <p:spPr>
          <a:xfrm>
            <a:off x="693738" y="2276475"/>
            <a:ext cx="2222500" cy="431800"/>
          </a:xfrm>
        </p:spPr>
        <p:txBody>
          <a:bodyPr/>
          <a:lstStyle/>
          <a:p>
            <a:pPr eaLnBrk="1" hangingPunct="1">
              <a:spcBef>
                <a:spcPct val="0"/>
              </a:spcBef>
              <a:buFontTx/>
              <a:buNone/>
            </a:pPr>
            <a:r>
              <a:rPr lang="fr-CA" b="1" smtClean="0">
                <a:solidFill>
                  <a:srgbClr val="FF0066"/>
                </a:solidFill>
              </a:rPr>
              <a:t>Socio-economic impact</a:t>
            </a:r>
            <a:endParaRPr lang="en-US" b="1" smtClean="0">
              <a:solidFill>
                <a:srgbClr val="FF0066"/>
              </a:solidFill>
            </a:endParaRPr>
          </a:p>
          <a:p>
            <a:pPr eaLnBrk="1" hangingPunct="1">
              <a:spcBef>
                <a:spcPct val="0"/>
              </a:spcBef>
              <a:buFontTx/>
              <a:buNone/>
            </a:pPr>
            <a:endParaRPr lang="fr-CA" b="1" smtClean="0"/>
          </a:p>
        </p:txBody>
      </p:sp>
      <p:pic>
        <p:nvPicPr>
          <p:cNvPr id="12294" name="Picture 4" descr="Image:Circle - black simple.svg">
            <a:hlinkClick r:id="rId3"/>
          </p:cNvPr>
          <p:cNvPicPr>
            <a:picLocks noChangeAspect="1" noChangeArrowheads="1"/>
          </p:cNvPicPr>
          <p:nvPr/>
        </p:nvPicPr>
        <p:blipFill>
          <a:blip r:embed="rId4" cstate="print"/>
          <a:srcRect/>
          <a:stretch>
            <a:fillRect/>
          </a:stretch>
        </p:blipFill>
        <p:spPr bwMode="auto">
          <a:xfrm>
            <a:off x="3779838" y="2636838"/>
            <a:ext cx="2808287" cy="2808287"/>
          </a:xfrm>
          <a:prstGeom prst="rect">
            <a:avLst/>
          </a:prstGeom>
          <a:noFill/>
          <a:ln w="9525">
            <a:noFill/>
            <a:miter lim="800000"/>
            <a:headEnd/>
            <a:tailEnd/>
          </a:ln>
        </p:spPr>
      </p:pic>
      <p:pic>
        <p:nvPicPr>
          <p:cNvPr id="12295" name="Picture 5" descr="Image:Circle - black simple.svg">
            <a:hlinkClick r:id="rId3"/>
          </p:cNvPr>
          <p:cNvPicPr>
            <a:picLocks noChangeAspect="1" noChangeArrowheads="1"/>
          </p:cNvPicPr>
          <p:nvPr/>
        </p:nvPicPr>
        <p:blipFill>
          <a:blip r:embed="rId4" cstate="print"/>
          <a:srcRect/>
          <a:stretch>
            <a:fillRect/>
          </a:stretch>
        </p:blipFill>
        <p:spPr bwMode="auto">
          <a:xfrm>
            <a:off x="1763713" y="2708275"/>
            <a:ext cx="2794000" cy="2794000"/>
          </a:xfrm>
          <a:prstGeom prst="rect">
            <a:avLst/>
          </a:prstGeom>
          <a:noFill/>
          <a:ln w="9525">
            <a:noFill/>
            <a:miter lim="800000"/>
            <a:headEnd/>
            <a:tailEnd/>
          </a:ln>
        </p:spPr>
      </p:pic>
      <p:pic>
        <p:nvPicPr>
          <p:cNvPr id="12296" name="Picture 6" descr="arrow1">
            <a:hlinkClick r:id="rId5"/>
          </p:cNvPr>
          <p:cNvPicPr>
            <a:picLocks noChangeAspect="1" noChangeArrowheads="1"/>
          </p:cNvPicPr>
          <p:nvPr/>
        </p:nvPicPr>
        <p:blipFill>
          <a:blip r:embed="rId6" cstate="print"/>
          <a:srcRect/>
          <a:stretch>
            <a:fillRect/>
          </a:stretch>
        </p:blipFill>
        <p:spPr bwMode="auto">
          <a:xfrm>
            <a:off x="3143250" y="2143125"/>
            <a:ext cx="1871663" cy="1055688"/>
          </a:xfrm>
          <a:prstGeom prst="rect">
            <a:avLst/>
          </a:prstGeom>
          <a:noFill/>
          <a:ln w="9525">
            <a:noFill/>
            <a:miter lim="800000"/>
            <a:headEnd/>
            <a:tailEnd/>
          </a:ln>
        </p:spPr>
      </p:pic>
      <p:sp>
        <p:nvSpPr>
          <p:cNvPr id="12297" name="Rectangle 8"/>
          <p:cNvSpPr>
            <a:spLocks noChangeArrowheads="1"/>
          </p:cNvSpPr>
          <p:nvPr/>
        </p:nvSpPr>
        <p:spPr bwMode="auto">
          <a:xfrm>
            <a:off x="2339975" y="3789363"/>
            <a:ext cx="1589088" cy="646112"/>
          </a:xfrm>
          <a:prstGeom prst="rect">
            <a:avLst/>
          </a:prstGeom>
          <a:noFill/>
          <a:ln w="9525">
            <a:noFill/>
            <a:miter lim="800000"/>
            <a:headEnd/>
            <a:tailEnd/>
          </a:ln>
        </p:spPr>
        <p:txBody>
          <a:bodyPr>
            <a:spAutoFit/>
          </a:bodyPr>
          <a:lstStyle/>
          <a:p>
            <a:pPr>
              <a:buClr>
                <a:srgbClr val="000000"/>
              </a:buClr>
              <a:buSzPct val="100000"/>
              <a:buFont typeface="Arial" pitchFamily="34" charset="0"/>
              <a:buNone/>
            </a:pPr>
            <a:r>
              <a:rPr lang="fr-CA" b="1">
                <a:solidFill>
                  <a:srgbClr val="000000"/>
                </a:solidFill>
                <a:latin typeface="Arial" pitchFamily="34" charset="0"/>
              </a:rPr>
              <a:t>University / Université</a:t>
            </a:r>
            <a:endParaRPr lang="en-US" b="1">
              <a:solidFill>
                <a:srgbClr val="000000"/>
              </a:solidFill>
              <a:latin typeface="Arial" pitchFamily="34" charset="0"/>
            </a:endParaRPr>
          </a:p>
        </p:txBody>
      </p:sp>
      <p:sp>
        <p:nvSpPr>
          <p:cNvPr id="12298" name="Rectangle 9"/>
          <p:cNvSpPr>
            <a:spLocks noChangeArrowheads="1"/>
          </p:cNvSpPr>
          <p:nvPr/>
        </p:nvSpPr>
        <p:spPr bwMode="auto">
          <a:xfrm>
            <a:off x="4714875" y="3789363"/>
            <a:ext cx="1500188" cy="646112"/>
          </a:xfrm>
          <a:prstGeom prst="rect">
            <a:avLst/>
          </a:prstGeom>
          <a:noFill/>
          <a:ln w="9525">
            <a:noFill/>
            <a:miter lim="800000"/>
            <a:headEnd/>
            <a:tailEnd/>
          </a:ln>
        </p:spPr>
        <p:txBody>
          <a:bodyPr>
            <a:spAutoFit/>
          </a:bodyPr>
          <a:lstStyle/>
          <a:p>
            <a:pPr>
              <a:spcBef>
                <a:spcPts val="500"/>
              </a:spcBef>
              <a:buClr>
                <a:srgbClr val="000000"/>
              </a:buClr>
              <a:buSzPct val="100000"/>
              <a:buFont typeface="Arial" pitchFamily="34" charset="0"/>
              <a:buNone/>
            </a:pPr>
            <a:r>
              <a:rPr lang="fr-CA" b="1">
                <a:solidFill>
                  <a:srgbClr val="000000"/>
                </a:solidFill>
                <a:latin typeface="Arial" pitchFamily="34" charset="0"/>
              </a:rPr>
              <a:t>Society / Société</a:t>
            </a:r>
            <a:endParaRPr lang="en-US" b="1">
              <a:solidFill>
                <a:srgbClr val="000000"/>
              </a:solidFill>
              <a:latin typeface="Arial" pitchFamily="34" charset="0"/>
            </a:endParaRPr>
          </a:p>
        </p:txBody>
      </p:sp>
      <p:pic>
        <p:nvPicPr>
          <p:cNvPr id="12299" name="Picture 7" descr="arrow1">
            <a:hlinkClick r:id="rId5"/>
          </p:cNvPr>
          <p:cNvPicPr>
            <a:picLocks noChangeAspect="1" noChangeArrowheads="1"/>
          </p:cNvPicPr>
          <p:nvPr/>
        </p:nvPicPr>
        <p:blipFill>
          <a:blip r:embed="rId7" cstate="print"/>
          <a:srcRect/>
          <a:stretch>
            <a:fillRect/>
          </a:stretch>
        </p:blipFill>
        <p:spPr bwMode="auto">
          <a:xfrm>
            <a:off x="3132138" y="5013325"/>
            <a:ext cx="1944687" cy="1096963"/>
          </a:xfrm>
          <a:prstGeom prst="rect">
            <a:avLst/>
          </a:prstGeom>
          <a:noFill/>
          <a:ln w="9525">
            <a:noFill/>
            <a:miter lim="800000"/>
            <a:headEnd/>
            <a:tailEnd/>
          </a:ln>
        </p:spPr>
      </p:pic>
      <p:sp>
        <p:nvSpPr>
          <p:cNvPr id="12300" name="Rectangle 13"/>
          <p:cNvSpPr>
            <a:spLocks noChangeArrowheads="1"/>
          </p:cNvSpPr>
          <p:nvPr/>
        </p:nvSpPr>
        <p:spPr bwMode="auto">
          <a:xfrm>
            <a:off x="6215063" y="5229225"/>
            <a:ext cx="1885950" cy="1016000"/>
          </a:xfrm>
          <a:prstGeom prst="rect">
            <a:avLst/>
          </a:prstGeom>
          <a:noFill/>
          <a:ln w="9525">
            <a:noFill/>
            <a:miter lim="800000"/>
            <a:headEnd/>
            <a:tailEnd/>
          </a:ln>
        </p:spPr>
        <p:txBody>
          <a:bodyPr>
            <a:spAutoFit/>
          </a:bodyPr>
          <a:lstStyle/>
          <a:p>
            <a:r>
              <a:rPr lang="fr-CA" sz="2000" b="1">
                <a:solidFill>
                  <a:srgbClr val="0070C0"/>
                </a:solidFill>
                <a:latin typeface="Arial" pitchFamily="34" charset="0"/>
              </a:rPr>
              <a:t>Academic impact (quality)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Date Placeholder 3"/>
          <p:cNvSpPr txBox="1">
            <a:spLocks noGrp="1"/>
          </p:cNvSpPr>
          <p:nvPr/>
        </p:nvSpPr>
        <p:spPr bwMode="auto">
          <a:xfrm>
            <a:off x="693738" y="6381750"/>
            <a:ext cx="2133600" cy="268288"/>
          </a:xfrm>
          <a:prstGeom prst="rect">
            <a:avLst/>
          </a:prstGeom>
          <a:noFill/>
          <a:ln w="9525">
            <a:noFill/>
            <a:miter lim="800000"/>
            <a:headEnd/>
            <a:tailEnd/>
          </a:ln>
        </p:spPr>
        <p:txBody>
          <a:bodyPr/>
          <a:lstStyle/>
          <a:p>
            <a:fld id="{0071C43D-CEA4-47A2-9B05-A2647A643A8B}" type="datetime1">
              <a:rPr lang="en-US" sz="1000">
                <a:solidFill>
                  <a:srgbClr val="9BB2CE"/>
                </a:solidFill>
                <a:cs typeface="Arial" pitchFamily="34" charset="0"/>
              </a:rPr>
              <a:pPr/>
              <a:t>12/7/2011</a:t>
            </a:fld>
            <a:endParaRPr lang="en-US" sz="1000">
              <a:solidFill>
                <a:srgbClr val="9BB2CE"/>
              </a:solidFill>
              <a:cs typeface="Arial" pitchFamily="34" charset="0"/>
            </a:endParaRPr>
          </a:p>
        </p:txBody>
      </p:sp>
      <p:sp>
        <p:nvSpPr>
          <p:cNvPr id="19459" name="Slide Number Placeholder 5"/>
          <p:cNvSpPr txBox="1">
            <a:spLocks noGrp="1"/>
          </p:cNvSpPr>
          <p:nvPr/>
        </p:nvSpPr>
        <p:spPr bwMode="auto">
          <a:xfrm>
            <a:off x="6291263" y="6381750"/>
            <a:ext cx="2133600" cy="268288"/>
          </a:xfrm>
          <a:prstGeom prst="rect">
            <a:avLst/>
          </a:prstGeom>
          <a:noFill/>
          <a:ln w="9525">
            <a:noFill/>
            <a:miter lim="800000"/>
            <a:headEnd/>
            <a:tailEnd/>
          </a:ln>
        </p:spPr>
        <p:txBody>
          <a:bodyPr/>
          <a:lstStyle/>
          <a:p>
            <a:pPr algn="r"/>
            <a:fld id="{1E07BCC7-A5CB-4D46-B15A-07D77155AFE1}" type="slidenum">
              <a:rPr lang="en-US" sz="1000">
                <a:solidFill>
                  <a:srgbClr val="9BB2CE"/>
                </a:solidFill>
                <a:cs typeface="Arial" pitchFamily="34" charset="0"/>
              </a:rPr>
              <a:pPr algn="r"/>
              <a:t>18</a:t>
            </a:fld>
            <a:endParaRPr lang="en-US" sz="1000">
              <a:solidFill>
                <a:srgbClr val="9BB2CE"/>
              </a:solidFill>
              <a:cs typeface="Arial" pitchFamily="34" charset="0"/>
            </a:endParaRPr>
          </a:p>
        </p:txBody>
      </p:sp>
      <p:sp>
        <p:nvSpPr>
          <p:cNvPr id="19460" name="Rectangle 2"/>
          <p:cNvSpPr>
            <a:spLocks noGrp="1" noChangeArrowheads="1"/>
          </p:cNvSpPr>
          <p:nvPr>
            <p:ph type="title" idx="4294967295"/>
          </p:nvPr>
        </p:nvSpPr>
        <p:spPr>
          <a:xfrm>
            <a:off x="1516063" y="1412875"/>
            <a:ext cx="7127875" cy="652463"/>
          </a:xfrm>
        </p:spPr>
        <p:txBody>
          <a:bodyPr/>
          <a:lstStyle/>
          <a:p>
            <a:pPr eaLnBrk="1" hangingPunct="1"/>
            <a:r>
              <a:rPr lang="fr-CA" dirty="0" smtClean="0">
                <a:solidFill>
                  <a:srgbClr val="6588B3"/>
                </a:solidFill>
              </a:rPr>
              <a:t>The </a:t>
            </a:r>
            <a:r>
              <a:rPr lang="fr-CA" dirty="0" err="1" smtClean="0">
                <a:solidFill>
                  <a:srgbClr val="6588B3"/>
                </a:solidFill>
              </a:rPr>
              <a:t>KMb</a:t>
            </a:r>
            <a:r>
              <a:rPr lang="fr-CA" dirty="0" smtClean="0">
                <a:solidFill>
                  <a:srgbClr val="6588B3"/>
                </a:solidFill>
              </a:rPr>
              <a:t> ‘</a:t>
            </a:r>
            <a:r>
              <a:rPr lang="fr-CA" dirty="0" err="1" smtClean="0">
                <a:solidFill>
                  <a:srgbClr val="6588B3"/>
                </a:solidFill>
              </a:rPr>
              <a:t>Powerhouse</a:t>
            </a:r>
            <a:r>
              <a:rPr lang="fr-CA" b="1" dirty="0" smtClean="0">
                <a:solidFill>
                  <a:srgbClr val="6588B3"/>
                </a:solidFill>
              </a:rPr>
              <a:t/>
            </a:r>
            <a:br>
              <a:rPr lang="fr-CA" b="1" dirty="0" smtClean="0">
                <a:solidFill>
                  <a:srgbClr val="6588B3"/>
                </a:solidFill>
              </a:rPr>
            </a:br>
            <a:endParaRPr lang="en-US" b="1" dirty="0" smtClean="0">
              <a:solidFill>
                <a:srgbClr val="6588B3"/>
              </a:solidFill>
            </a:endParaRPr>
          </a:p>
        </p:txBody>
      </p:sp>
      <p:sp>
        <p:nvSpPr>
          <p:cNvPr id="19461" name="Rectangle 3"/>
          <p:cNvSpPr>
            <a:spLocks noGrp="1" noChangeArrowheads="1"/>
          </p:cNvSpPr>
          <p:nvPr>
            <p:ph type="body" idx="4294967295"/>
          </p:nvPr>
        </p:nvSpPr>
        <p:spPr>
          <a:xfrm>
            <a:off x="179388" y="2205038"/>
            <a:ext cx="5035550" cy="3959225"/>
          </a:xfrm>
        </p:spPr>
        <p:txBody>
          <a:bodyPr/>
          <a:lstStyle/>
          <a:p>
            <a:pPr eaLnBrk="1" hangingPunct="1">
              <a:buFontTx/>
              <a:buNone/>
            </a:pPr>
            <a:r>
              <a:rPr lang="fr-CA" b="1" smtClean="0">
                <a:solidFill>
                  <a:srgbClr val="FF0066"/>
                </a:solidFill>
              </a:rPr>
              <a:t>Impact</a:t>
            </a:r>
          </a:p>
        </p:txBody>
      </p:sp>
      <p:pic>
        <p:nvPicPr>
          <p:cNvPr id="19462" name="Picture 4" descr="Image:Circle - black simple.svg">
            <a:hlinkClick r:id="rId3"/>
          </p:cNvPr>
          <p:cNvPicPr>
            <a:picLocks noChangeAspect="1" noChangeArrowheads="1"/>
          </p:cNvPicPr>
          <p:nvPr/>
        </p:nvPicPr>
        <p:blipFill>
          <a:blip r:embed="rId4" cstate="print"/>
          <a:srcRect/>
          <a:stretch>
            <a:fillRect/>
          </a:stretch>
        </p:blipFill>
        <p:spPr bwMode="auto">
          <a:xfrm>
            <a:off x="1835150" y="2636838"/>
            <a:ext cx="3024188" cy="2808287"/>
          </a:xfrm>
          <a:prstGeom prst="rect">
            <a:avLst/>
          </a:prstGeom>
          <a:noFill/>
          <a:ln w="9525">
            <a:noFill/>
            <a:miter lim="800000"/>
            <a:headEnd/>
            <a:tailEnd/>
          </a:ln>
        </p:spPr>
      </p:pic>
      <p:pic>
        <p:nvPicPr>
          <p:cNvPr id="19463" name="Picture 5" descr="Image:Circle - black simple.svg">
            <a:hlinkClick r:id="rId3"/>
          </p:cNvPr>
          <p:cNvPicPr>
            <a:picLocks noChangeAspect="1" noChangeArrowheads="1"/>
          </p:cNvPicPr>
          <p:nvPr/>
        </p:nvPicPr>
        <p:blipFill>
          <a:blip r:embed="rId4" cstate="print"/>
          <a:srcRect/>
          <a:stretch>
            <a:fillRect/>
          </a:stretch>
        </p:blipFill>
        <p:spPr bwMode="auto">
          <a:xfrm>
            <a:off x="179388" y="2708275"/>
            <a:ext cx="2879725" cy="2794000"/>
          </a:xfrm>
          <a:prstGeom prst="rect">
            <a:avLst/>
          </a:prstGeom>
          <a:noFill/>
          <a:ln w="9525">
            <a:noFill/>
            <a:miter lim="800000"/>
            <a:headEnd/>
            <a:tailEnd/>
          </a:ln>
        </p:spPr>
      </p:pic>
      <p:pic>
        <p:nvPicPr>
          <p:cNvPr id="19464" name="Picture 6" descr="arrow1">
            <a:hlinkClick r:id="rId5"/>
          </p:cNvPr>
          <p:cNvPicPr>
            <a:picLocks noChangeAspect="1" noChangeArrowheads="1"/>
          </p:cNvPicPr>
          <p:nvPr/>
        </p:nvPicPr>
        <p:blipFill>
          <a:blip r:embed="rId6" cstate="print"/>
          <a:srcRect/>
          <a:stretch>
            <a:fillRect/>
          </a:stretch>
        </p:blipFill>
        <p:spPr bwMode="auto">
          <a:xfrm>
            <a:off x="1187450" y="1989138"/>
            <a:ext cx="1871663" cy="1055687"/>
          </a:xfrm>
          <a:prstGeom prst="rect">
            <a:avLst/>
          </a:prstGeom>
          <a:noFill/>
          <a:ln w="9525">
            <a:noFill/>
            <a:miter lim="800000"/>
            <a:headEnd/>
            <a:tailEnd/>
          </a:ln>
        </p:spPr>
      </p:pic>
      <p:pic>
        <p:nvPicPr>
          <p:cNvPr id="19465" name="Picture 7" descr="arrow1">
            <a:hlinkClick r:id="rId5"/>
          </p:cNvPr>
          <p:cNvPicPr>
            <a:picLocks noChangeAspect="1" noChangeArrowheads="1"/>
          </p:cNvPicPr>
          <p:nvPr/>
        </p:nvPicPr>
        <p:blipFill>
          <a:blip r:embed="rId7" cstate="print"/>
          <a:srcRect/>
          <a:stretch>
            <a:fillRect/>
          </a:stretch>
        </p:blipFill>
        <p:spPr bwMode="auto">
          <a:xfrm>
            <a:off x="1258888" y="4852988"/>
            <a:ext cx="1944687" cy="1096962"/>
          </a:xfrm>
          <a:prstGeom prst="rect">
            <a:avLst/>
          </a:prstGeom>
          <a:noFill/>
          <a:ln w="9525">
            <a:noFill/>
            <a:miter lim="800000"/>
            <a:headEnd/>
            <a:tailEnd/>
          </a:ln>
        </p:spPr>
      </p:pic>
      <p:sp>
        <p:nvSpPr>
          <p:cNvPr id="19466" name="Rectangle 8"/>
          <p:cNvSpPr>
            <a:spLocks noChangeArrowheads="1"/>
          </p:cNvSpPr>
          <p:nvPr/>
        </p:nvSpPr>
        <p:spPr bwMode="auto">
          <a:xfrm>
            <a:off x="693738" y="3571875"/>
            <a:ext cx="1646237" cy="646113"/>
          </a:xfrm>
          <a:prstGeom prst="rect">
            <a:avLst/>
          </a:prstGeom>
          <a:noFill/>
          <a:ln w="9525">
            <a:noFill/>
            <a:miter lim="800000"/>
            <a:headEnd/>
            <a:tailEnd/>
          </a:ln>
        </p:spPr>
        <p:txBody>
          <a:bodyPr>
            <a:spAutoFit/>
          </a:bodyPr>
          <a:lstStyle/>
          <a:p>
            <a:pPr>
              <a:buClr>
                <a:srgbClr val="000000"/>
              </a:buClr>
              <a:buSzPct val="100000"/>
              <a:buFont typeface="Arial" pitchFamily="34" charset="0"/>
              <a:buNone/>
            </a:pPr>
            <a:r>
              <a:rPr lang="fr-CA" sz="1800" b="1">
                <a:solidFill>
                  <a:srgbClr val="000000"/>
                </a:solidFill>
              </a:rPr>
              <a:t>University scholars</a:t>
            </a:r>
            <a:endParaRPr lang="en-US" sz="1800" b="1">
              <a:solidFill>
                <a:srgbClr val="000000"/>
              </a:solidFill>
            </a:endParaRPr>
          </a:p>
        </p:txBody>
      </p:sp>
      <p:sp>
        <p:nvSpPr>
          <p:cNvPr id="19467" name="Rectangle 9"/>
          <p:cNvSpPr>
            <a:spLocks noChangeArrowheads="1"/>
          </p:cNvSpPr>
          <p:nvPr/>
        </p:nvSpPr>
        <p:spPr bwMode="auto">
          <a:xfrm>
            <a:off x="2827338" y="3571875"/>
            <a:ext cx="1528762" cy="646113"/>
          </a:xfrm>
          <a:prstGeom prst="rect">
            <a:avLst/>
          </a:prstGeom>
          <a:noFill/>
          <a:ln w="9525">
            <a:noFill/>
            <a:miter lim="800000"/>
            <a:headEnd/>
            <a:tailEnd/>
          </a:ln>
        </p:spPr>
        <p:txBody>
          <a:bodyPr>
            <a:spAutoFit/>
          </a:bodyPr>
          <a:lstStyle/>
          <a:p>
            <a:pPr>
              <a:spcBef>
                <a:spcPts val="500"/>
              </a:spcBef>
              <a:buClr>
                <a:srgbClr val="000000"/>
              </a:buClr>
              <a:buSzPct val="100000"/>
              <a:buFont typeface="Arial" pitchFamily="34" charset="0"/>
              <a:buNone/>
            </a:pPr>
            <a:r>
              <a:rPr lang="fr-CA" sz="1800" b="1">
                <a:solidFill>
                  <a:srgbClr val="000000"/>
                </a:solidFill>
              </a:rPr>
              <a:t>University scholars</a:t>
            </a:r>
            <a:endParaRPr lang="en-US" sz="1800" b="1">
              <a:solidFill>
                <a:srgbClr val="000000"/>
              </a:solidFill>
            </a:endParaRPr>
          </a:p>
        </p:txBody>
      </p:sp>
      <p:pic>
        <p:nvPicPr>
          <p:cNvPr id="19468" name="Picture 6" descr="arrow1">
            <a:hlinkClick r:id="rId5"/>
          </p:cNvPr>
          <p:cNvPicPr>
            <a:picLocks noChangeAspect="1" noChangeArrowheads="1"/>
          </p:cNvPicPr>
          <p:nvPr/>
        </p:nvPicPr>
        <p:blipFill>
          <a:blip r:embed="rId6" cstate="print"/>
          <a:srcRect/>
          <a:stretch>
            <a:fillRect/>
          </a:stretch>
        </p:blipFill>
        <p:spPr bwMode="auto">
          <a:xfrm>
            <a:off x="5795963" y="2060575"/>
            <a:ext cx="1778000" cy="1082675"/>
          </a:xfrm>
          <a:prstGeom prst="rect">
            <a:avLst/>
          </a:prstGeom>
          <a:noFill/>
          <a:ln w="9525">
            <a:noFill/>
            <a:miter lim="800000"/>
            <a:headEnd/>
            <a:tailEnd/>
          </a:ln>
        </p:spPr>
      </p:pic>
      <p:pic>
        <p:nvPicPr>
          <p:cNvPr id="19469" name="Picture 4" descr="Image:Circle - black simple.svg">
            <a:hlinkClick r:id="rId3"/>
          </p:cNvPr>
          <p:cNvPicPr>
            <a:picLocks noChangeAspect="1" noChangeArrowheads="1"/>
          </p:cNvPicPr>
          <p:nvPr/>
        </p:nvPicPr>
        <p:blipFill>
          <a:blip r:embed="rId4" cstate="print"/>
          <a:srcRect/>
          <a:stretch>
            <a:fillRect/>
          </a:stretch>
        </p:blipFill>
        <p:spPr bwMode="auto">
          <a:xfrm>
            <a:off x="3995738" y="2643188"/>
            <a:ext cx="3024187" cy="2808287"/>
          </a:xfrm>
          <a:prstGeom prst="rect">
            <a:avLst/>
          </a:prstGeom>
          <a:noFill/>
          <a:ln w="9525">
            <a:noFill/>
            <a:miter lim="800000"/>
            <a:headEnd/>
            <a:tailEnd/>
          </a:ln>
        </p:spPr>
      </p:pic>
      <p:pic>
        <p:nvPicPr>
          <p:cNvPr id="19470" name="Picture 6" descr="arrow1">
            <a:hlinkClick r:id="rId5"/>
          </p:cNvPr>
          <p:cNvPicPr>
            <a:picLocks noChangeAspect="1" noChangeArrowheads="1"/>
          </p:cNvPicPr>
          <p:nvPr/>
        </p:nvPicPr>
        <p:blipFill>
          <a:blip r:embed="rId6" cstate="print"/>
          <a:srcRect/>
          <a:stretch>
            <a:fillRect/>
          </a:stretch>
        </p:blipFill>
        <p:spPr bwMode="auto">
          <a:xfrm>
            <a:off x="3427413" y="1989138"/>
            <a:ext cx="1857375" cy="1055687"/>
          </a:xfrm>
          <a:prstGeom prst="rect">
            <a:avLst/>
          </a:prstGeom>
          <a:noFill/>
          <a:ln w="9525">
            <a:noFill/>
            <a:miter lim="800000"/>
            <a:headEnd/>
            <a:tailEnd/>
          </a:ln>
        </p:spPr>
      </p:pic>
      <p:pic>
        <p:nvPicPr>
          <p:cNvPr id="19471" name="Picture 7" descr="arrow1">
            <a:hlinkClick r:id="rId5"/>
          </p:cNvPr>
          <p:cNvPicPr>
            <a:picLocks noChangeAspect="1" noChangeArrowheads="1"/>
          </p:cNvPicPr>
          <p:nvPr/>
        </p:nvPicPr>
        <p:blipFill>
          <a:blip r:embed="rId7" cstate="print"/>
          <a:srcRect/>
          <a:stretch>
            <a:fillRect/>
          </a:stretch>
        </p:blipFill>
        <p:spPr bwMode="auto">
          <a:xfrm>
            <a:off x="3592513" y="4941888"/>
            <a:ext cx="1944687" cy="1096962"/>
          </a:xfrm>
          <a:prstGeom prst="rect">
            <a:avLst/>
          </a:prstGeom>
          <a:noFill/>
          <a:ln w="9525">
            <a:noFill/>
            <a:miter lim="800000"/>
            <a:headEnd/>
            <a:tailEnd/>
          </a:ln>
        </p:spPr>
      </p:pic>
      <p:sp>
        <p:nvSpPr>
          <p:cNvPr id="19472" name="Rectangle 16"/>
          <p:cNvSpPr>
            <a:spLocks noChangeArrowheads="1"/>
          </p:cNvSpPr>
          <p:nvPr/>
        </p:nvSpPr>
        <p:spPr bwMode="auto">
          <a:xfrm>
            <a:off x="4787900" y="3357563"/>
            <a:ext cx="1503363" cy="1465262"/>
          </a:xfrm>
          <a:prstGeom prst="rect">
            <a:avLst/>
          </a:prstGeom>
          <a:noFill/>
          <a:ln w="9525">
            <a:noFill/>
            <a:miter lim="800000"/>
            <a:headEnd/>
            <a:tailEnd/>
          </a:ln>
        </p:spPr>
        <p:txBody>
          <a:bodyPr>
            <a:spAutoFit/>
          </a:bodyPr>
          <a:lstStyle/>
          <a:p>
            <a:pPr>
              <a:spcBef>
                <a:spcPts val="500"/>
              </a:spcBef>
              <a:buClr>
                <a:srgbClr val="000000"/>
              </a:buClr>
              <a:buSzPct val="100000"/>
              <a:buFont typeface="Arial" pitchFamily="34" charset="0"/>
              <a:buNone/>
            </a:pPr>
            <a:r>
              <a:rPr lang="fr-CA" sz="1800" b="1">
                <a:solidFill>
                  <a:srgbClr val="000000"/>
                </a:solidFill>
              </a:rPr>
              <a:t>Research partners, non-academic researchers </a:t>
            </a:r>
            <a:endParaRPr lang="en-US" sz="1800" b="1">
              <a:solidFill>
                <a:srgbClr val="000000"/>
              </a:solidFill>
            </a:endParaRPr>
          </a:p>
        </p:txBody>
      </p:sp>
      <p:sp>
        <p:nvSpPr>
          <p:cNvPr id="19473" name="Rectangle 16"/>
          <p:cNvSpPr>
            <a:spLocks noChangeArrowheads="1"/>
          </p:cNvSpPr>
          <p:nvPr/>
        </p:nvSpPr>
        <p:spPr bwMode="auto">
          <a:xfrm>
            <a:off x="7380288" y="5949950"/>
            <a:ext cx="1512887" cy="396875"/>
          </a:xfrm>
          <a:prstGeom prst="rect">
            <a:avLst/>
          </a:prstGeom>
          <a:noFill/>
          <a:ln w="9525">
            <a:noFill/>
            <a:miter lim="800000"/>
            <a:headEnd/>
            <a:tailEnd/>
          </a:ln>
        </p:spPr>
        <p:txBody>
          <a:bodyPr>
            <a:spAutoFit/>
          </a:bodyPr>
          <a:lstStyle/>
          <a:p>
            <a:r>
              <a:rPr lang="fr-CA" b="1">
                <a:solidFill>
                  <a:schemeClr val="accent2"/>
                </a:solidFill>
              </a:rPr>
              <a:t>Quality</a:t>
            </a:r>
          </a:p>
        </p:txBody>
      </p:sp>
      <p:pic>
        <p:nvPicPr>
          <p:cNvPr id="19474" name="Picture 7" descr="arrow1">
            <a:hlinkClick r:id="rId5"/>
          </p:cNvPr>
          <p:cNvPicPr>
            <a:picLocks noChangeAspect="1" noChangeArrowheads="1"/>
          </p:cNvPicPr>
          <p:nvPr/>
        </p:nvPicPr>
        <p:blipFill>
          <a:blip r:embed="rId7" cstate="print"/>
          <a:srcRect/>
          <a:stretch>
            <a:fillRect/>
          </a:stretch>
        </p:blipFill>
        <p:spPr bwMode="auto">
          <a:xfrm>
            <a:off x="5795963" y="4940300"/>
            <a:ext cx="1800225" cy="1014413"/>
          </a:xfrm>
          <a:prstGeom prst="rect">
            <a:avLst/>
          </a:prstGeom>
          <a:noFill/>
          <a:ln w="9525">
            <a:noFill/>
            <a:miter lim="800000"/>
            <a:headEnd/>
            <a:tailEnd/>
          </a:ln>
        </p:spPr>
      </p:pic>
      <p:pic>
        <p:nvPicPr>
          <p:cNvPr id="19475" name="Picture 4" descr="Image:Circle - black simple.svg">
            <a:hlinkClick r:id="rId3"/>
          </p:cNvPr>
          <p:cNvPicPr>
            <a:picLocks noChangeAspect="1" noChangeArrowheads="1"/>
          </p:cNvPicPr>
          <p:nvPr/>
        </p:nvPicPr>
        <p:blipFill>
          <a:blip r:embed="rId4" cstate="print"/>
          <a:srcRect/>
          <a:stretch>
            <a:fillRect/>
          </a:stretch>
        </p:blipFill>
        <p:spPr bwMode="auto">
          <a:xfrm>
            <a:off x="6291263" y="2643188"/>
            <a:ext cx="2852737" cy="2808287"/>
          </a:xfrm>
          <a:prstGeom prst="rect">
            <a:avLst/>
          </a:prstGeom>
          <a:noFill/>
          <a:ln w="9525">
            <a:noFill/>
            <a:miter lim="800000"/>
            <a:headEnd/>
            <a:tailEnd/>
          </a:ln>
        </p:spPr>
      </p:pic>
      <p:sp>
        <p:nvSpPr>
          <p:cNvPr id="19476" name="Rectangle 1"/>
          <p:cNvSpPr>
            <a:spLocks noChangeArrowheads="1"/>
          </p:cNvSpPr>
          <p:nvPr/>
        </p:nvSpPr>
        <p:spPr bwMode="auto">
          <a:xfrm>
            <a:off x="6875463" y="3357563"/>
            <a:ext cx="2017712" cy="979487"/>
          </a:xfrm>
          <a:prstGeom prst="rect">
            <a:avLst/>
          </a:prstGeom>
          <a:noFill/>
          <a:ln w="9525">
            <a:noFill/>
            <a:miter lim="800000"/>
            <a:headEnd/>
            <a:tailEnd/>
          </a:ln>
        </p:spPr>
        <p:txBody>
          <a:bodyPr>
            <a:spAutoFit/>
          </a:bodyPr>
          <a:lstStyle/>
          <a:p>
            <a:pPr>
              <a:spcBef>
                <a:spcPts val="500"/>
              </a:spcBef>
              <a:buClr>
                <a:srgbClr val="000000"/>
              </a:buClr>
              <a:buSzPct val="100000"/>
              <a:buFont typeface="Arial" pitchFamily="34" charset="0"/>
              <a:buNone/>
            </a:pPr>
            <a:r>
              <a:rPr lang="fr-CA" sz="1800" b="1">
                <a:solidFill>
                  <a:srgbClr val="000000"/>
                </a:solidFill>
              </a:rPr>
              <a:t>Governments  NGOs</a:t>
            </a:r>
          </a:p>
          <a:p>
            <a:pPr>
              <a:spcBef>
                <a:spcPts val="500"/>
              </a:spcBef>
              <a:buClr>
                <a:srgbClr val="000000"/>
              </a:buClr>
              <a:buSzPct val="100000"/>
              <a:buFont typeface="Arial" pitchFamily="34" charset="0"/>
              <a:buNone/>
            </a:pPr>
            <a:r>
              <a:rPr lang="fr-CA" sz="1800" b="1">
                <a:solidFill>
                  <a:srgbClr val="000000"/>
                </a:solidFill>
              </a:rPr>
              <a:t>Businesses</a:t>
            </a:r>
            <a:endParaRPr lang="en-US" sz="1800" b="1">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txBox="1">
            <a:spLocks noGrp="1" noChangeArrowheads="1"/>
          </p:cNvSpPr>
          <p:nvPr/>
        </p:nvSpPr>
        <p:spPr bwMode="auto">
          <a:xfrm>
            <a:off x="6291263" y="6381750"/>
            <a:ext cx="2133600" cy="268288"/>
          </a:xfrm>
          <a:prstGeom prst="rect">
            <a:avLst/>
          </a:prstGeom>
          <a:noFill/>
          <a:ln w="9525">
            <a:noFill/>
            <a:miter lim="800000"/>
            <a:headEnd/>
            <a:tailEnd/>
          </a:ln>
        </p:spPr>
        <p:txBody>
          <a:bodyPr/>
          <a:lstStyle/>
          <a:p>
            <a:pPr algn="r"/>
            <a:fld id="{72CBB3F2-69A8-47EA-82D7-5C8D990D8DE9}" type="slidenum">
              <a:rPr lang="en-US" sz="1000">
                <a:solidFill>
                  <a:srgbClr val="9BB2CE"/>
                </a:solidFill>
              </a:rPr>
              <a:pPr algn="r"/>
              <a:t>19</a:t>
            </a:fld>
            <a:endParaRPr lang="en-US" sz="1000">
              <a:solidFill>
                <a:srgbClr val="9BB2CE"/>
              </a:solidFill>
            </a:endParaRPr>
          </a:p>
        </p:txBody>
      </p:sp>
      <p:sp>
        <p:nvSpPr>
          <p:cNvPr id="7171" name="Rectangle 6"/>
          <p:cNvSpPr txBox="1">
            <a:spLocks noGrp="1" noChangeArrowheads="1"/>
          </p:cNvSpPr>
          <p:nvPr/>
        </p:nvSpPr>
        <p:spPr bwMode="auto">
          <a:xfrm>
            <a:off x="6291263" y="6381750"/>
            <a:ext cx="2133600" cy="268288"/>
          </a:xfrm>
          <a:prstGeom prst="rect">
            <a:avLst/>
          </a:prstGeom>
          <a:noFill/>
          <a:ln w="9525">
            <a:noFill/>
            <a:miter lim="800000"/>
            <a:headEnd/>
            <a:tailEnd/>
          </a:ln>
        </p:spPr>
        <p:txBody>
          <a:bodyPr/>
          <a:lstStyle/>
          <a:p>
            <a:pPr algn="r"/>
            <a:fld id="{EC194249-5CE1-47BA-9A9D-B042347272F7}" type="slidenum">
              <a:rPr lang="en-US" sz="1000">
                <a:solidFill>
                  <a:srgbClr val="9BB2CE"/>
                </a:solidFill>
                <a:cs typeface="Arial" pitchFamily="34" charset="0"/>
              </a:rPr>
              <a:pPr algn="r"/>
              <a:t>19</a:t>
            </a:fld>
            <a:endParaRPr lang="en-US" sz="1000">
              <a:solidFill>
                <a:srgbClr val="9BB2CE"/>
              </a:solidFill>
              <a:cs typeface="Arial" pitchFamily="34" charset="0"/>
            </a:endParaRPr>
          </a:p>
        </p:txBody>
      </p:sp>
      <p:sp>
        <p:nvSpPr>
          <p:cNvPr id="7172" name="Date Placeholder 3"/>
          <p:cNvSpPr txBox="1">
            <a:spLocks noGrp="1"/>
          </p:cNvSpPr>
          <p:nvPr/>
        </p:nvSpPr>
        <p:spPr bwMode="auto">
          <a:xfrm>
            <a:off x="693738" y="6381750"/>
            <a:ext cx="2133600" cy="268288"/>
          </a:xfrm>
          <a:prstGeom prst="rect">
            <a:avLst/>
          </a:prstGeom>
          <a:noFill/>
          <a:ln w="9525">
            <a:noFill/>
            <a:miter lim="800000"/>
            <a:headEnd/>
            <a:tailEnd/>
          </a:ln>
        </p:spPr>
        <p:txBody>
          <a:bodyPr/>
          <a:lstStyle/>
          <a:p>
            <a:fld id="{A5B5E67D-D734-489E-8F72-6F74C76B9E22}" type="datetime1">
              <a:rPr lang="en-US" sz="1000">
                <a:solidFill>
                  <a:srgbClr val="9BB2CE"/>
                </a:solidFill>
                <a:cs typeface="Arial" pitchFamily="34" charset="0"/>
              </a:rPr>
              <a:pPr/>
              <a:t>12/7/2011</a:t>
            </a:fld>
            <a:endParaRPr lang="en-US" sz="1000">
              <a:solidFill>
                <a:srgbClr val="9BB2CE"/>
              </a:solidFill>
              <a:cs typeface="Arial" pitchFamily="34" charset="0"/>
            </a:endParaRPr>
          </a:p>
        </p:txBody>
      </p:sp>
      <p:sp>
        <p:nvSpPr>
          <p:cNvPr id="7173" name="Slide Number Placeholder 5"/>
          <p:cNvSpPr txBox="1">
            <a:spLocks noGrp="1"/>
          </p:cNvSpPr>
          <p:nvPr/>
        </p:nvSpPr>
        <p:spPr bwMode="auto">
          <a:xfrm>
            <a:off x="6291263" y="6381750"/>
            <a:ext cx="2133600" cy="268288"/>
          </a:xfrm>
          <a:prstGeom prst="rect">
            <a:avLst/>
          </a:prstGeom>
          <a:noFill/>
          <a:ln w="9525">
            <a:noFill/>
            <a:miter lim="800000"/>
            <a:headEnd/>
            <a:tailEnd/>
          </a:ln>
        </p:spPr>
        <p:txBody>
          <a:bodyPr/>
          <a:lstStyle/>
          <a:p>
            <a:pPr algn="r"/>
            <a:fld id="{37B6C66E-C181-4EA5-AA61-CF409EEFBD58}" type="slidenum">
              <a:rPr lang="en-US" sz="1000">
                <a:solidFill>
                  <a:srgbClr val="9BB2CE"/>
                </a:solidFill>
                <a:cs typeface="Arial" pitchFamily="34" charset="0"/>
              </a:rPr>
              <a:pPr algn="r"/>
              <a:t>19</a:t>
            </a:fld>
            <a:endParaRPr lang="en-US" sz="1000">
              <a:solidFill>
                <a:srgbClr val="9BB2CE"/>
              </a:solidFill>
              <a:cs typeface="Arial" pitchFamily="34" charset="0"/>
            </a:endParaRPr>
          </a:p>
        </p:txBody>
      </p:sp>
      <p:pic>
        <p:nvPicPr>
          <p:cNvPr id="7174" name="Picture 2" descr="Knowledge Mobilization_diagrams"/>
          <p:cNvPicPr>
            <a:picLocks noChangeAspect="1" noChangeArrowheads="1"/>
          </p:cNvPicPr>
          <p:nvPr/>
        </p:nvPicPr>
        <p:blipFill>
          <a:blip r:embed="rId3" cstate="print"/>
          <a:srcRect/>
          <a:stretch>
            <a:fillRect/>
          </a:stretch>
        </p:blipFill>
        <p:spPr bwMode="auto">
          <a:xfrm>
            <a:off x="1042988" y="1341438"/>
            <a:ext cx="7200900" cy="5256212"/>
          </a:xfrm>
          <a:prstGeom prst="rect">
            <a:avLst/>
          </a:prstGeom>
          <a:noFill/>
          <a:ln w="9525">
            <a:noFill/>
            <a:miter lim="800000"/>
            <a:headEnd/>
            <a:tailEnd/>
          </a:ln>
        </p:spPr>
      </p:pic>
      <p:sp>
        <p:nvSpPr>
          <p:cNvPr id="7175" name="Rectangle 3"/>
          <p:cNvSpPr>
            <a:spLocks noGrp="1" noChangeArrowheads="1"/>
          </p:cNvSpPr>
          <p:nvPr>
            <p:ph type="title" idx="4294967295"/>
          </p:nvPr>
        </p:nvSpPr>
        <p:spPr>
          <a:xfrm>
            <a:off x="2700338" y="1412875"/>
            <a:ext cx="5657850" cy="652463"/>
          </a:xfrm>
        </p:spPr>
        <p:txBody>
          <a:bodyPr/>
          <a:lstStyle/>
          <a:p>
            <a:pPr eaLnBrk="1" hangingPunct="1"/>
            <a:r>
              <a:rPr lang="en-US" smtClean="0"/>
              <a:t>KMb: inclusive for SSHRC</a:t>
            </a:r>
          </a:p>
        </p:txBody>
      </p:sp>
      <p:sp>
        <p:nvSpPr>
          <p:cNvPr id="7176" name="Text Box 4"/>
          <p:cNvSpPr txBox="1">
            <a:spLocks noChangeArrowheads="1"/>
          </p:cNvSpPr>
          <p:nvPr/>
        </p:nvSpPr>
        <p:spPr bwMode="auto">
          <a:xfrm>
            <a:off x="1258888" y="5373688"/>
            <a:ext cx="4146550" cy="304800"/>
          </a:xfrm>
          <a:prstGeom prst="rect">
            <a:avLst/>
          </a:prstGeom>
          <a:noFill/>
          <a:ln w="9525">
            <a:noFill/>
            <a:miter lim="800000"/>
            <a:headEnd/>
            <a:tailEnd/>
          </a:ln>
        </p:spPr>
        <p:txBody>
          <a:bodyPr>
            <a:spAutoFit/>
          </a:bodyPr>
          <a:lstStyle/>
          <a:p>
            <a:pPr marL="342900" indent="-342900">
              <a:buFontTx/>
              <a:buAutoNum type="arabicPeriod"/>
            </a:pPr>
            <a:endParaRPr lang="en-US" sz="1400">
              <a:cs typeface="Arial" pitchFamily="34" charset="0"/>
            </a:endParaRPr>
          </a:p>
        </p:txBody>
      </p:sp>
      <p:sp>
        <p:nvSpPr>
          <p:cNvPr id="7177" name="Text Box 5"/>
          <p:cNvSpPr txBox="1">
            <a:spLocks noChangeArrowheads="1"/>
          </p:cNvSpPr>
          <p:nvPr/>
        </p:nvSpPr>
        <p:spPr bwMode="auto">
          <a:xfrm>
            <a:off x="5003800" y="5373688"/>
            <a:ext cx="4781550" cy="304800"/>
          </a:xfrm>
          <a:prstGeom prst="rect">
            <a:avLst/>
          </a:prstGeom>
          <a:noFill/>
          <a:ln w="9525">
            <a:noFill/>
            <a:miter lim="800000"/>
            <a:headEnd/>
            <a:tailEnd/>
          </a:ln>
        </p:spPr>
        <p:txBody>
          <a:bodyPr>
            <a:spAutoFit/>
          </a:bodyPr>
          <a:lstStyle/>
          <a:p>
            <a:pPr marL="342900" indent="-342900">
              <a:buFontTx/>
              <a:buAutoNum type="arabicPeriod" startAt="5"/>
            </a:pPr>
            <a:endParaRPr lang="en-US" sz="140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p:txBody>
          <a:bodyPr/>
          <a:lstStyle/>
          <a:p>
            <a:r>
              <a:rPr lang="en-US" sz="3200" dirty="0" smtClean="0">
                <a:ea typeface="ＭＳ Ｐゴシック"/>
                <a:cs typeface="Arial" pitchFamily="34" charset="0"/>
              </a:rPr>
              <a:t>Tom Jenkins` Foundation </a:t>
            </a:r>
            <a:r>
              <a:rPr lang="en-US" sz="3200" dirty="0">
                <a:ea typeface="ＭＳ Ｐゴシック"/>
                <a:cs typeface="Arial" pitchFamily="34" charset="0"/>
              </a:rPr>
              <a:t>Principle</a:t>
            </a:r>
          </a:p>
        </p:txBody>
      </p:sp>
      <p:sp>
        <p:nvSpPr>
          <p:cNvPr id="3075" name="TextBox 3"/>
          <p:cNvSpPr txBox="1">
            <a:spLocks noChangeArrowheads="1"/>
          </p:cNvSpPr>
          <p:nvPr/>
        </p:nvSpPr>
        <p:spPr bwMode="auto">
          <a:xfrm>
            <a:off x="3276600" y="2146300"/>
            <a:ext cx="2497138" cy="579438"/>
          </a:xfrm>
          <a:prstGeom prst="rect">
            <a:avLst/>
          </a:prstGeom>
          <a:solidFill>
            <a:srgbClr val="99CCFF"/>
          </a:solidFill>
          <a:ln w="9525">
            <a:noFill/>
            <a:miter lim="800000"/>
            <a:headEnd/>
            <a:tailEnd/>
          </a:ln>
        </p:spPr>
        <p:txBody>
          <a:bodyPr lIns="91427" tIns="45714" rIns="91427" bIns="45714"/>
          <a:lstStyle/>
          <a:p>
            <a:r>
              <a:rPr lang="en-US" sz="3200">
                <a:solidFill>
                  <a:prstClr val="black"/>
                </a:solidFill>
              </a:rPr>
              <a:t>Competition</a:t>
            </a:r>
          </a:p>
        </p:txBody>
      </p:sp>
      <p:sp>
        <p:nvSpPr>
          <p:cNvPr id="3076" name="TextBox 4"/>
          <p:cNvSpPr txBox="1">
            <a:spLocks noChangeArrowheads="1"/>
          </p:cNvSpPr>
          <p:nvPr/>
        </p:nvSpPr>
        <p:spPr bwMode="auto">
          <a:xfrm>
            <a:off x="3276600" y="3619500"/>
            <a:ext cx="2497138" cy="579438"/>
          </a:xfrm>
          <a:prstGeom prst="rect">
            <a:avLst/>
          </a:prstGeom>
          <a:solidFill>
            <a:srgbClr val="99CCFF"/>
          </a:solidFill>
          <a:ln w="9525">
            <a:noFill/>
            <a:miter lim="800000"/>
            <a:headEnd/>
            <a:tailEnd/>
          </a:ln>
        </p:spPr>
        <p:txBody>
          <a:bodyPr lIns="91427" tIns="45714" rIns="91427" bIns="45714"/>
          <a:lstStyle/>
          <a:p>
            <a:r>
              <a:rPr lang="en-US" sz="3200">
                <a:solidFill>
                  <a:prstClr val="black"/>
                </a:solidFill>
              </a:rPr>
              <a:t>Innovation</a:t>
            </a:r>
          </a:p>
        </p:txBody>
      </p:sp>
      <p:sp>
        <p:nvSpPr>
          <p:cNvPr id="3077" name="TextBox 5"/>
          <p:cNvSpPr txBox="1">
            <a:spLocks noChangeArrowheads="1"/>
          </p:cNvSpPr>
          <p:nvPr/>
        </p:nvSpPr>
        <p:spPr bwMode="auto">
          <a:xfrm>
            <a:off x="3276600" y="5130800"/>
            <a:ext cx="2497138" cy="579438"/>
          </a:xfrm>
          <a:prstGeom prst="rect">
            <a:avLst/>
          </a:prstGeom>
          <a:solidFill>
            <a:srgbClr val="99CCFF"/>
          </a:solidFill>
          <a:ln w="9525">
            <a:noFill/>
            <a:miter lim="800000"/>
            <a:headEnd/>
            <a:tailEnd/>
          </a:ln>
        </p:spPr>
        <p:txBody>
          <a:bodyPr lIns="91427" tIns="45714" rIns="91427" bIns="45714"/>
          <a:lstStyle/>
          <a:p>
            <a:r>
              <a:rPr lang="en-US" sz="3200">
                <a:solidFill>
                  <a:prstClr val="black"/>
                </a:solidFill>
              </a:rPr>
              <a:t>Productivity</a:t>
            </a:r>
          </a:p>
        </p:txBody>
      </p:sp>
      <p:sp>
        <p:nvSpPr>
          <p:cNvPr id="3078" name="Down Arrow 6"/>
          <p:cNvSpPr>
            <a:spLocks noChangeArrowheads="1"/>
          </p:cNvSpPr>
          <p:nvPr/>
        </p:nvSpPr>
        <p:spPr bwMode="auto">
          <a:xfrm>
            <a:off x="4251325" y="2921000"/>
            <a:ext cx="596900" cy="622300"/>
          </a:xfrm>
          <a:prstGeom prst="downArrow">
            <a:avLst>
              <a:gd name="adj1" fmla="val 50000"/>
              <a:gd name="adj2" fmla="val 48011"/>
            </a:avLst>
          </a:prstGeom>
          <a:solidFill>
            <a:srgbClr val="99CCFF"/>
          </a:solidFill>
          <a:ln w="9525" algn="ctr">
            <a:noFill/>
            <a:round/>
            <a:headEnd/>
            <a:tailEnd/>
          </a:ln>
        </p:spPr>
        <p:txBody>
          <a:bodyPr lIns="91427" tIns="45714" rIns="91427" bIns="45714" anchor="ctr"/>
          <a:lstStyle/>
          <a:p>
            <a:pPr marL="174625" indent="-174625" defTabSz="912813">
              <a:spcBef>
                <a:spcPct val="50000"/>
              </a:spcBef>
              <a:buClr>
                <a:srgbClr val="0072AA"/>
              </a:buClr>
              <a:buFont typeface="Wingdings" pitchFamily="2" charset="2"/>
              <a:buChar char="§"/>
            </a:pPr>
            <a:endParaRPr lang="en-CA" sz="2000">
              <a:solidFill>
                <a:prstClr val="black"/>
              </a:solidFill>
            </a:endParaRPr>
          </a:p>
        </p:txBody>
      </p:sp>
      <p:sp>
        <p:nvSpPr>
          <p:cNvPr id="3079" name="Down Arrow 7"/>
          <p:cNvSpPr>
            <a:spLocks noChangeArrowheads="1"/>
          </p:cNvSpPr>
          <p:nvPr/>
        </p:nvSpPr>
        <p:spPr bwMode="auto">
          <a:xfrm>
            <a:off x="4238625" y="4381500"/>
            <a:ext cx="596900" cy="622300"/>
          </a:xfrm>
          <a:prstGeom prst="downArrow">
            <a:avLst>
              <a:gd name="adj1" fmla="val 50000"/>
              <a:gd name="adj2" fmla="val 47914"/>
            </a:avLst>
          </a:prstGeom>
          <a:solidFill>
            <a:srgbClr val="99CCFF"/>
          </a:solidFill>
          <a:ln w="9525" algn="ctr">
            <a:noFill/>
            <a:round/>
            <a:headEnd/>
            <a:tailEnd/>
          </a:ln>
        </p:spPr>
        <p:txBody>
          <a:bodyPr lIns="91427" tIns="45714" rIns="91427" bIns="45714" anchor="ctr"/>
          <a:lstStyle/>
          <a:p>
            <a:pPr marL="174625" indent="-174625" defTabSz="912813">
              <a:spcBef>
                <a:spcPct val="50000"/>
              </a:spcBef>
              <a:buClr>
                <a:srgbClr val="0072AA"/>
              </a:buClr>
              <a:buFont typeface="Wingdings" pitchFamily="2" charset="2"/>
              <a:buChar char="§"/>
            </a:pPr>
            <a:endParaRPr lang="en-CA" sz="2000">
              <a:solidFill>
                <a:prstClr val="black"/>
              </a:solidFill>
            </a:endParaRPr>
          </a:p>
        </p:txBody>
      </p:sp>
      <p:sp>
        <p:nvSpPr>
          <p:cNvPr id="3080" name="Slide Number Placeholder 5"/>
          <p:cNvSpPr txBox="1">
            <a:spLocks noGrp="1"/>
          </p:cNvSpPr>
          <p:nvPr/>
        </p:nvSpPr>
        <p:spPr bwMode="auto">
          <a:xfrm>
            <a:off x="6686550" y="6408738"/>
            <a:ext cx="2133600" cy="476250"/>
          </a:xfrm>
          <a:prstGeom prst="rect">
            <a:avLst/>
          </a:prstGeom>
          <a:noFill/>
          <a:ln w="9525">
            <a:noFill/>
            <a:miter lim="800000"/>
            <a:headEnd/>
            <a:tailEnd/>
          </a:ln>
        </p:spPr>
        <p:txBody>
          <a:bodyPr lIns="91427" tIns="45714" rIns="91427" bIns="45714" anchor="ctr"/>
          <a:lstStyle/>
          <a:p>
            <a:pPr algn="r"/>
            <a:fld id="{20D844D5-A5A7-449C-A903-515A9362F622}" type="slidenum">
              <a:rPr lang="en-CA" sz="900">
                <a:solidFill>
                  <a:srgbClr val="898989"/>
                </a:solidFill>
                <a:cs typeface="Arial" pitchFamily="34" charset="0"/>
              </a:rPr>
              <a:pPr algn="r"/>
              <a:t>2</a:t>
            </a:fld>
            <a:endParaRPr lang="en-CA" sz="900">
              <a:solidFill>
                <a:srgbClr val="898989"/>
              </a:solidFill>
              <a:cs typeface="Arial" pitchFamily="34" charset="0"/>
            </a:endParaRPr>
          </a:p>
        </p:txBody>
      </p:sp>
      <p:sp>
        <p:nvSpPr>
          <p:cNvPr id="9" name="TextBox 8"/>
          <p:cNvSpPr txBox="1"/>
          <p:nvPr/>
        </p:nvSpPr>
        <p:spPr>
          <a:xfrm>
            <a:off x="6156176" y="6309320"/>
            <a:ext cx="2822183" cy="369332"/>
          </a:xfrm>
          <a:prstGeom prst="rect">
            <a:avLst/>
          </a:prstGeom>
          <a:noFill/>
        </p:spPr>
        <p:txBody>
          <a:bodyPr wrap="none" rtlCol="0">
            <a:spAutoFit/>
          </a:bodyPr>
          <a:lstStyle/>
          <a:p>
            <a:r>
              <a:rPr lang="fr-CA" dirty="0" smtClean="0">
                <a:solidFill>
                  <a:prstClr val="black"/>
                </a:solidFill>
              </a:rPr>
              <a:t>Tom Jenkins, </a:t>
            </a:r>
            <a:r>
              <a:rPr lang="fr-CA" dirty="0" err="1" smtClean="0">
                <a:solidFill>
                  <a:prstClr val="black"/>
                </a:solidFill>
              </a:rPr>
              <a:t>Dec</a:t>
            </a:r>
            <a:r>
              <a:rPr lang="fr-CA" dirty="0" smtClean="0">
                <a:solidFill>
                  <a:prstClr val="black"/>
                </a:solidFill>
              </a:rPr>
              <a:t> 5, 2011</a:t>
            </a:r>
            <a:endParaRPr lang="en-US" dirty="0">
              <a:solidFill>
                <a:prstClr val="black"/>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1" y="116632"/>
            <a:ext cx="8643998" cy="594008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spAutoFit/>
          </a:bodyPr>
          <a:lstStyle/>
          <a:p>
            <a:pPr algn="ctr" fontAlgn="auto">
              <a:spcBef>
                <a:spcPts val="0"/>
              </a:spcBef>
              <a:spcAft>
                <a:spcPts val="0"/>
              </a:spcAft>
              <a:defRPr/>
            </a:pPr>
            <a:r>
              <a:rPr lang="en-CA" sz="2800" b="1" dirty="0" smtClean="0">
                <a:latin typeface="+mn-lt"/>
              </a:rPr>
              <a:t>SSHRC Research </a:t>
            </a:r>
            <a:r>
              <a:rPr lang="en-CA" sz="2800" b="1" dirty="0">
                <a:latin typeface="+mn-lt"/>
              </a:rPr>
              <a:t>Data </a:t>
            </a:r>
            <a:r>
              <a:rPr lang="en-CA" sz="2800" b="1" dirty="0" smtClean="0">
                <a:latin typeface="+mn-lt"/>
              </a:rPr>
              <a:t>Policy (from early 1990s)</a:t>
            </a:r>
            <a:endParaRPr lang="en-CA" sz="2800" b="1" dirty="0">
              <a:latin typeface="+mn-lt"/>
            </a:endParaRPr>
          </a:p>
          <a:p>
            <a:pPr algn="ctr" fontAlgn="auto">
              <a:spcBef>
                <a:spcPts val="0"/>
              </a:spcBef>
              <a:spcAft>
                <a:spcPts val="0"/>
              </a:spcAft>
              <a:defRPr/>
            </a:pPr>
            <a:endParaRPr lang="en-CA" sz="2400" dirty="0">
              <a:latin typeface="+mn-lt"/>
            </a:endParaRPr>
          </a:p>
          <a:p>
            <a:pPr fontAlgn="auto">
              <a:spcBef>
                <a:spcPts val="0"/>
              </a:spcBef>
              <a:spcAft>
                <a:spcPts val="0"/>
              </a:spcAft>
              <a:defRPr/>
            </a:pPr>
            <a:r>
              <a:rPr lang="en-CA" sz="2400" dirty="0" smtClean="0">
                <a:latin typeface="+mn-lt"/>
              </a:rPr>
              <a:t>``</a:t>
            </a:r>
            <a:r>
              <a:rPr lang="en-CA" sz="2400" dirty="0" smtClean="0">
                <a:latin typeface="+mn-lt"/>
              </a:rPr>
              <a:t>All </a:t>
            </a:r>
            <a:r>
              <a:rPr lang="en-CA" sz="2400" dirty="0">
                <a:latin typeface="+mn-lt"/>
              </a:rPr>
              <a:t>research data collected with the use of SSHRC funds must be preserved and made available for use by others within a reasonable period of time. SSHRC considers "a reasonable period" to be within two years of the completion of the research project for which the data was collected. </a:t>
            </a:r>
          </a:p>
          <a:p>
            <a:pPr fontAlgn="auto">
              <a:spcBef>
                <a:spcPts val="0"/>
              </a:spcBef>
              <a:spcAft>
                <a:spcPts val="0"/>
              </a:spcAft>
              <a:defRPr/>
            </a:pPr>
            <a:endParaRPr lang="en-CA" sz="2400" dirty="0">
              <a:latin typeface="+mn-lt"/>
            </a:endParaRPr>
          </a:p>
          <a:p>
            <a:pPr fontAlgn="auto">
              <a:spcBef>
                <a:spcPts val="0"/>
              </a:spcBef>
              <a:spcAft>
                <a:spcPts val="0"/>
              </a:spcAft>
              <a:defRPr/>
            </a:pPr>
            <a:r>
              <a:rPr lang="en-CA" sz="2400" dirty="0">
                <a:latin typeface="+mn-lt"/>
              </a:rPr>
              <a:t>The purpose of this policy is:</a:t>
            </a:r>
          </a:p>
          <a:p>
            <a:pPr fontAlgn="auto">
              <a:spcBef>
                <a:spcPts val="0"/>
              </a:spcBef>
              <a:spcAft>
                <a:spcPts val="0"/>
              </a:spcAft>
              <a:defRPr/>
            </a:pPr>
            <a:endParaRPr lang="en-CA" sz="2400" dirty="0">
              <a:latin typeface="+mn-lt"/>
            </a:endParaRPr>
          </a:p>
          <a:p>
            <a:pPr fontAlgn="auto">
              <a:spcBef>
                <a:spcPts val="0"/>
              </a:spcBef>
              <a:spcAft>
                <a:spcPts val="0"/>
              </a:spcAft>
              <a:buFont typeface="Arial" pitchFamily="34" charset="0"/>
              <a:buChar char="•"/>
              <a:defRPr/>
            </a:pPr>
            <a:r>
              <a:rPr lang="en-CA" sz="2400" dirty="0">
                <a:latin typeface="+mn-lt"/>
              </a:rPr>
              <a:t> To facilitate the advancement of knowledge in the social sciences and humanities by encouraging researchers to share research data</a:t>
            </a:r>
          </a:p>
          <a:p>
            <a:pPr fontAlgn="auto">
              <a:spcBef>
                <a:spcPts val="0"/>
              </a:spcBef>
              <a:spcAft>
                <a:spcPts val="0"/>
              </a:spcAft>
              <a:defRPr/>
            </a:pPr>
            <a:r>
              <a:rPr lang="en-CA" sz="2400" dirty="0">
                <a:latin typeface="+mn-lt"/>
              </a:rPr>
              <a:t> </a:t>
            </a:r>
          </a:p>
          <a:p>
            <a:pPr fontAlgn="auto">
              <a:spcBef>
                <a:spcPts val="0"/>
              </a:spcBef>
              <a:spcAft>
                <a:spcPts val="0"/>
              </a:spcAft>
              <a:buFont typeface="Arial" pitchFamily="34" charset="0"/>
              <a:buChar char="•"/>
              <a:defRPr/>
            </a:pPr>
            <a:r>
              <a:rPr lang="en-CA" sz="2400" dirty="0">
                <a:latin typeface="+mn-lt"/>
              </a:rPr>
              <a:t> Greater availability of research data will contribute to improved training for graduate and undergraduate </a:t>
            </a:r>
            <a:r>
              <a:rPr lang="en-CA" sz="2400" dirty="0" smtClean="0">
                <a:latin typeface="+mn-lt"/>
              </a:rPr>
              <a:t>students``</a:t>
            </a:r>
            <a:endParaRPr lang="en-CA" sz="2400" dirty="0">
              <a:latin typeface="+mn-lt"/>
            </a:endParaRPr>
          </a:p>
          <a:p>
            <a:pPr fontAlgn="auto">
              <a:spcBef>
                <a:spcPts val="0"/>
              </a:spcBef>
              <a:spcAft>
                <a:spcPts val="0"/>
              </a:spcAft>
              <a:defRPr/>
            </a:pPr>
            <a:endParaRPr lang="en-CA" sz="1600" dirty="0">
              <a:latin typeface="+mn-lt"/>
            </a:endParaRPr>
          </a:p>
        </p:txBody>
      </p:sp>
      <p:sp>
        <p:nvSpPr>
          <p:cNvPr id="20482" name="Text Box 3"/>
          <p:cNvSpPr txBox="1">
            <a:spLocks noChangeArrowheads="1"/>
          </p:cNvSpPr>
          <p:nvPr/>
        </p:nvSpPr>
        <p:spPr bwMode="auto">
          <a:xfrm>
            <a:off x="4156075" y="754063"/>
            <a:ext cx="184150" cy="366712"/>
          </a:xfrm>
          <a:prstGeom prst="rect">
            <a:avLst/>
          </a:prstGeom>
          <a:noFill/>
          <a:ln w="9525">
            <a:noFill/>
            <a:miter lim="800000"/>
            <a:headEnd/>
            <a:tailEnd/>
          </a:ln>
        </p:spPr>
        <p:txBody>
          <a:bodyPr>
            <a:spAutoFit/>
          </a:bodyPr>
          <a:lstStyle/>
          <a:p>
            <a:pPr>
              <a:spcBef>
                <a:spcPct val="50000"/>
              </a:spcBef>
            </a:pPr>
            <a:endParaRPr lang="en-US"/>
          </a:p>
        </p:txBody>
      </p:sp>
      <p:sp>
        <p:nvSpPr>
          <p:cNvPr id="20483" name="Text Box 4"/>
          <p:cNvSpPr txBox="1">
            <a:spLocks noChangeArrowheads="1"/>
          </p:cNvSpPr>
          <p:nvPr/>
        </p:nvSpPr>
        <p:spPr bwMode="auto">
          <a:xfrm>
            <a:off x="2987675" y="260648"/>
            <a:ext cx="4092575" cy="646331"/>
          </a:xfrm>
          <a:prstGeom prst="rect">
            <a:avLst/>
          </a:prstGeom>
          <a:noFill/>
          <a:ln w="9525">
            <a:noFill/>
            <a:miter lim="800000"/>
            <a:headEnd/>
            <a:tailEnd/>
          </a:ln>
        </p:spPr>
        <p:txBody>
          <a:bodyPr wrap="square">
            <a:spAutoFit/>
          </a:bodyPr>
          <a:lstStyle/>
          <a:p>
            <a:endParaRPr lang="en-CA"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0" y="1676400"/>
            <a:ext cx="9144000" cy="3960813"/>
          </a:xfrm>
        </p:spPr>
        <p:txBody>
          <a:bodyPr/>
          <a:lstStyle/>
          <a:p>
            <a:pPr algn="ctr">
              <a:lnSpc>
                <a:spcPct val="90000"/>
              </a:lnSpc>
              <a:buFontTx/>
              <a:buNone/>
            </a:pPr>
            <a:r>
              <a:rPr lang="en-US" sz="3900" b="1"/>
              <a:t>The 20</a:t>
            </a:r>
            <a:r>
              <a:rPr lang="en-US" sz="3900" b="1" baseline="30000"/>
              <a:t>th</a:t>
            </a:r>
            <a:r>
              <a:rPr lang="en-US" sz="3900" b="1"/>
              <a:t> Century </a:t>
            </a:r>
            <a:br>
              <a:rPr lang="en-US" sz="3900" b="1"/>
            </a:br>
            <a:r>
              <a:rPr lang="en-US" sz="3900" b="1"/>
              <a:t>Linear Model of Innovation </a:t>
            </a:r>
            <a:br>
              <a:rPr lang="en-US" sz="3900" b="1"/>
            </a:br>
            <a:endParaRPr lang="en-US" sz="3900" b="1"/>
          </a:p>
          <a:p>
            <a:pPr>
              <a:lnSpc>
                <a:spcPct val="90000"/>
              </a:lnSpc>
              <a:buFontTx/>
              <a:buNone/>
            </a:pPr>
            <a:endParaRPr lang="en-US" sz="1400" b="1"/>
          </a:p>
          <a:p>
            <a:pPr>
              <a:lnSpc>
                <a:spcPct val="90000"/>
              </a:lnSpc>
              <a:buFontTx/>
              <a:buNone/>
            </a:pPr>
            <a:endParaRPr lang="en-US" sz="1400" b="1"/>
          </a:p>
          <a:p>
            <a:pPr>
              <a:lnSpc>
                <a:spcPct val="90000"/>
              </a:lnSpc>
              <a:buFontTx/>
              <a:buNone/>
            </a:pPr>
            <a:endParaRPr lang="en-US" sz="1400" b="1"/>
          </a:p>
          <a:p>
            <a:pPr>
              <a:lnSpc>
                <a:spcPct val="90000"/>
              </a:lnSpc>
              <a:buFontTx/>
              <a:buNone/>
            </a:pPr>
            <a:endParaRPr lang="en-US" sz="1400" b="1"/>
          </a:p>
          <a:p>
            <a:pPr>
              <a:lnSpc>
                <a:spcPct val="90000"/>
              </a:lnSpc>
              <a:buFontTx/>
              <a:buNone/>
            </a:pPr>
            <a:endParaRPr lang="en-US" sz="1400" b="1"/>
          </a:p>
          <a:p>
            <a:pPr>
              <a:lnSpc>
                <a:spcPct val="90000"/>
              </a:lnSpc>
              <a:buFontTx/>
              <a:buNone/>
            </a:pPr>
            <a:endParaRPr lang="en-US" sz="1400" b="1"/>
          </a:p>
          <a:p>
            <a:pPr>
              <a:lnSpc>
                <a:spcPct val="90000"/>
              </a:lnSpc>
              <a:buFontTx/>
              <a:buNone/>
            </a:pPr>
            <a:endParaRPr lang="en-US" sz="1400" b="1"/>
          </a:p>
          <a:p>
            <a:pPr>
              <a:lnSpc>
                <a:spcPct val="90000"/>
              </a:lnSpc>
              <a:buFontTx/>
              <a:buNone/>
            </a:pPr>
            <a:endParaRPr lang="en-US" sz="1400" b="1"/>
          </a:p>
          <a:p>
            <a:pPr>
              <a:lnSpc>
                <a:spcPct val="90000"/>
              </a:lnSpc>
              <a:buFontTx/>
              <a:buNone/>
            </a:pPr>
            <a:endParaRPr lang="en-US" sz="1400" b="1"/>
          </a:p>
          <a:p>
            <a:pPr>
              <a:lnSpc>
                <a:spcPct val="90000"/>
              </a:lnSpc>
              <a:buFontTx/>
              <a:buNone/>
            </a:pPr>
            <a:endParaRPr lang="en-US" sz="1400" b="1"/>
          </a:p>
          <a:p>
            <a:pPr>
              <a:lnSpc>
                <a:spcPct val="90000"/>
              </a:lnSpc>
              <a:buFontTx/>
              <a:buNone/>
            </a:pPr>
            <a:endParaRPr lang="en-US" sz="1400" b="1"/>
          </a:p>
          <a:p>
            <a:pPr>
              <a:lnSpc>
                <a:spcPct val="90000"/>
              </a:lnSpc>
              <a:buFontTx/>
              <a:buNone/>
            </a:pPr>
            <a:endParaRPr lang="en-US" sz="1400" b="1"/>
          </a:p>
          <a:p>
            <a:pPr>
              <a:lnSpc>
                <a:spcPct val="90000"/>
              </a:lnSpc>
              <a:buFontTx/>
              <a:buNone/>
            </a:pPr>
            <a:endParaRPr lang="en-US" sz="1400" b="1"/>
          </a:p>
          <a:p>
            <a:pPr>
              <a:lnSpc>
                <a:spcPct val="90000"/>
              </a:lnSpc>
              <a:buFontTx/>
              <a:buNone/>
            </a:pPr>
            <a:endParaRPr lang="en-US" sz="1400" b="1"/>
          </a:p>
          <a:p>
            <a:pPr>
              <a:lnSpc>
                <a:spcPct val="90000"/>
              </a:lnSpc>
              <a:buFontTx/>
              <a:buNone/>
            </a:pPr>
            <a:endParaRPr lang="en-US" sz="1400" b="1"/>
          </a:p>
          <a:p>
            <a:pPr>
              <a:lnSpc>
                <a:spcPct val="90000"/>
              </a:lnSpc>
              <a:buFontTx/>
              <a:buNone/>
            </a:pPr>
            <a:endParaRPr lang="en-US" sz="1400" b="1"/>
          </a:p>
          <a:p>
            <a:pPr>
              <a:lnSpc>
                <a:spcPct val="90000"/>
              </a:lnSpc>
              <a:buFontTx/>
              <a:buNone/>
            </a:pPr>
            <a:endParaRPr lang="en-US" sz="1400" b="1"/>
          </a:p>
          <a:p>
            <a:pPr algn="r">
              <a:lnSpc>
                <a:spcPct val="90000"/>
              </a:lnSpc>
              <a:buFontTx/>
              <a:buNone/>
            </a:pPr>
            <a:r>
              <a:rPr lang="en-US" sz="2100" b="1"/>
              <a:t>Source: </a:t>
            </a:r>
            <a:r>
              <a:rPr lang="en-US" sz="2100"/>
              <a:t>Industry Canada, 1996-97 Performance Report </a:t>
            </a:r>
          </a:p>
        </p:txBody>
      </p:sp>
      <p:pic>
        <p:nvPicPr>
          <p:cNvPr id="22531" name="Picture 3" descr="99194-e"/>
          <p:cNvPicPr>
            <a:picLocks noChangeAspect="1" noChangeArrowheads="1"/>
          </p:cNvPicPr>
          <p:nvPr/>
        </p:nvPicPr>
        <p:blipFill>
          <a:blip r:embed="rId2" cstate="print"/>
          <a:srcRect/>
          <a:stretch>
            <a:fillRect/>
          </a:stretch>
        </p:blipFill>
        <p:spPr bwMode="auto">
          <a:xfrm>
            <a:off x="838200" y="3048000"/>
            <a:ext cx="7696200" cy="8524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CA"/>
              <a:t>20</a:t>
            </a:r>
            <a:r>
              <a:rPr lang="en-CA" baseline="30000"/>
              <a:t>th</a:t>
            </a:r>
            <a:r>
              <a:rPr lang="en-CA"/>
              <a:t> century linear approach</a:t>
            </a:r>
            <a:endParaRPr lang="en-US"/>
          </a:p>
        </p:txBody>
      </p:sp>
      <p:sp>
        <p:nvSpPr>
          <p:cNvPr id="57347" name="Rectangle 3"/>
          <p:cNvSpPr>
            <a:spLocks noGrp="1" noChangeArrowheads="1"/>
          </p:cNvSpPr>
          <p:nvPr>
            <p:ph type="body" idx="1"/>
          </p:nvPr>
        </p:nvSpPr>
        <p:spPr/>
        <p:txBody>
          <a:bodyPr/>
          <a:lstStyle/>
          <a:p>
            <a:r>
              <a:rPr lang="en-CA"/>
              <a:t>Focus on economic growth through successful businesses</a:t>
            </a:r>
          </a:p>
          <a:p>
            <a:r>
              <a:rPr lang="en-CA"/>
              <a:t>Then, use wealth to enhance quality of life (health, education, welfare)</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572000" y="214313"/>
            <a:ext cx="4286250" cy="857250"/>
          </a:xfrm>
          <a:prstGeom prst="rect">
            <a:avLst/>
          </a:prstGeom>
          <a:solidFill>
            <a:srgbClr val="CCFFCC"/>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8" name="Rectangle 27"/>
          <p:cNvSpPr/>
          <p:nvPr/>
        </p:nvSpPr>
        <p:spPr>
          <a:xfrm>
            <a:off x="357188" y="214313"/>
            <a:ext cx="4214812" cy="857250"/>
          </a:xfrm>
          <a:prstGeom prst="rect">
            <a:avLst/>
          </a:prstGeom>
          <a:solidFill>
            <a:srgbClr val="CCFFCC"/>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8436" name="Rectangle 2"/>
          <p:cNvSpPr>
            <a:spLocks noChangeArrowheads="1"/>
          </p:cNvSpPr>
          <p:nvPr/>
        </p:nvSpPr>
        <p:spPr bwMode="auto">
          <a:xfrm>
            <a:off x="0" y="0"/>
            <a:ext cx="9144000" cy="6858000"/>
          </a:xfrm>
          <a:prstGeom prst="rect">
            <a:avLst/>
          </a:prstGeom>
          <a:noFill/>
          <a:ln w="9525">
            <a:solidFill>
              <a:schemeClr val="tx1"/>
            </a:solidFill>
            <a:miter lim="800000"/>
            <a:headEnd/>
            <a:tailEnd/>
          </a:ln>
        </p:spPr>
        <p:txBody>
          <a:bodyPr wrap="none" anchor="ctr"/>
          <a:lstStyle/>
          <a:p>
            <a:endParaRPr lang="en-CA"/>
          </a:p>
        </p:txBody>
      </p:sp>
      <p:sp>
        <p:nvSpPr>
          <p:cNvPr id="18437" name="Text Box 3"/>
          <p:cNvSpPr txBox="1">
            <a:spLocks noChangeArrowheads="1"/>
          </p:cNvSpPr>
          <p:nvPr/>
        </p:nvSpPr>
        <p:spPr bwMode="auto">
          <a:xfrm>
            <a:off x="357188" y="428625"/>
            <a:ext cx="4357687" cy="476250"/>
          </a:xfrm>
          <a:prstGeom prst="rect">
            <a:avLst/>
          </a:prstGeom>
          <a:noFill/>
          <a:ln w="9525">
            <a:noFill/>
            <a:miter lim="800000"/>
            <a:headEnd/>
            <a:tailEnd/>
          </a:ln>
        </p:spPr>
        <p:txBody>
          <a:bodyPr>
            <a:spAutoFit/>
          </a:bodyPr>
          <a:lstStyle/>
          <a:p>
            <a:pPr>
              <a:spcBef>
                <a:spcPct val="50000"/>
              </a:spcBef>
            </a:pPr>
            <a:r>
              <a:rPr lang="en-CA" sz="2500" b="1">
                <a:latin typeface="Arial Narrow" pitchFamily="34" charset="0"/>
              </a:rPr>
              <a:t>20</a:t>
            </a:r>
            <a:r>
              <a:rPr lang="en-CA" sz="2500" b="1" baseline="30000">
                <a:latin typeface="Arial Narrow" pitchFamily="34" charset="0"/>
              </a:rPr>
              <a:t>th</a:t>
            </a:r>
            <a:r>
              <a:rPr lang="en-CA" sz="2500" b="1">
                <a:latin typeface="Arial Narrow" pitchFamily="34" charset="0"/>
              </a:rPr>
              <a:t> Century Model of Innovation</a:t>
            </a:r>
            <a:r>
              <a:rPr lang="en-CA" sz="2500">
                <a:latin typeface="Arial Narrow" pitchFamily="34" charset="0"/>
              </a:rPr>
              <a:t> </a:t>
            </a:r>
            <a:endParaRPr lang="en-US" sz="2500">
              <a:latin typeface="Arial Narrow" pitchFamily="34" charset="0"/>
            </a:endParaRPr>
          </a:p>
        </p:txBody>
      </p:sp>
      <p:sp>
        <p:nvSpPr>
          <p:cNvPr id="13316" name="Text Box 4"/>
          <p:cNvSpPr txBox="1">
            <a:spLocks noChangeArrowheads="1"/>
          </p:cNvSpPr>
          <p:nvPr/>
        </p:nvSpPr>
        <p:spPr bwMode="auto">
          <a:xfrm>
            <a:off x="0" y="1833563"/>
            <a:ext cx="4724400" cy="366712"/>
          </a:xfrm>
          <a:prstGeom prst="rect">
            <a:avLst/>
          </a:prstGeom>
          <a:noFill/>
          <a:ln w="9525">
            <a:noFill/>
            <a:miter lim="800000"/>
            <a:headEnd/>
            <a:tailEnd/>
          </a:ln>
        </p:spPr>
        <p:txBody>
          <a:bodyPr>
            <a:spAutoFit/>
          </a:bodyPr>
          <a:lstStyle/>
          <a:p>
            <a:pPr algn="ctr">
              <a:spcBef>
                <a:spcPct val="50000"/>
              </a:spcBef>
            </a:pPr>
            <a:r>
              <a:rPr lang="en-CA">
                <a:latin typeface="Trebuchet MS" pitchFamily="34" charset="0"/>
              </a:rPr>
              <a:t>One-way flow  </a:t>
            </a:r>
            <a:endParaRPr lang="en-US">
              <a:latin typeface="Trebuchet MS" pitchFamily="34" charset="0"/>
            </a:endParaRPr>
          </a:p>
        </p:txBody>
      </p:sp>
      <p:sp>
        <p:nvSpPr>
          <p:cNvPr id="13317" name="Text Box 5"/>
          <p:cNvSpPr txBox="1">
            <a:spLocks noChangeArrowheads="1"/>
          </p:cNvSpPr>
          <p:nvPr/>
        </p:nvSpPr>
        <p:spPr bwMode="auto">
          <a:xfrm>
            <a:off x="0" y="1281113"/>
            <a:ext cx="4724400" cy="366712"/>
          </a:xfrm>
          <a:prstGeom prst="rect">
            <a:avLst/>
          </a:prstGeom>
          <a:noFill/>
          <a:ln w="9525">
            <a:noFill/>
            <a:miter lim="800000"/>
            <a:headEnd/>
            <a:tailEnd/>
          </a:ln>
        </p:spPr>
        <p:txBody>
          <a:bodyPr>
            <a:spAutoFit/>
          </a:bodyPr>
          <a:lstStyle/>
          <a:p>
            <a:pPr algn="ctr">
              <a:spcBef>
                <a:spcPct val="50000"/>
              </a:spcBef>
            </a:pPr>
            <a:r>
              <a:rPr lang="en-CA">
                <a:solidFill>
                  <a:schemeClr val="accent2"/>
                </a:solidFill>
                <a:latin typeface="Trebuchet MS" pitchFamily="34" charset="0"/>
              </a:rPr>
              <a:t>Push </a:t>
            </a:r>
            <a:r>
              <a:rPr lang="en-CA">
                <a:solidFill>
                  <a:schemeClr val="bg2"/>
                </a:solidFill>
                <a:latin typeface="Trebuchet MS" pitchFamily="34" charset="0"/>
              </a:rPr>
              <a:t> </a:t>
            </a:r>
            <a:endParaRPr lang="en-US">
              <a:solidFill>
                <a:schemeClr val="bg2"/>
              </a:solidFill>
              <a:latin typeface="Trebuchet MS" pitchFamily="34" charset="0"/>
            </a:endParaRPr>
          </a:p>
        </p:txBody>
      </p:sp>
      <p:sp>
        <p:nvSpPr>
          <p:cNvPr id="13318" name="Text Box 6"/>
          <p:cNvSpPr txBox="1">
            <a:spLocks noChangeArrowheads="1"/>
          </p:cNvSpPr>
          <p:nvPr/>
        </p:nvSpPr>
        <p:spPr bwMode="auto">
          <a:xfrm>
            <a:off x="0" y="2347913"/>
            <a:ext cx="4724400" cy="366712"/>
          </a:xfrm>
          <a:prstGeom prst="rect">
            <a:avLst/>
          </a:prstGeom>
          <a:noFill/>
          <a:ln w="9525">
            <a:noFill/>
            <a:miter lim="800000"/>
            <a:headEnd/>
            <a:tailEnd/>
          </a:ln>
        </p:spPr>
        <p:txBody>
          <a:bodyPr>
            <a:spAutoFit/>
          </a:bodyPr>
          <a:lstStyle/>
          <a:p>
            <a:pPr algn="ctr">
              <a:spcBef>
                <a:spcPct val="50000"/>
              </a:spcBef>
            </a:pPr>
            <a:r>
              <a:rPr lang="en-CA">
                <a:solidFill>
                  <a:schemeClr val="accent2"/>
                </a:solidFill>
                <a:latin typeface="Trebuchet MS" pitchFamily="34" charset="0"/>
              </a:rPr>
              <a:t>Tech transfer</a:t>
            </a:r>
            <a:endParaRPr lang="en-US">
              <a:solidFill>
                <a:schemeClr val="accent2"/>
              </a:solidFill>
              <a:latin typeface="Trebuchet MS" pitchFamily="34" charset="0"/>
            </a:endParaRPr>
          </a:p>
        </p:txBody>
      </p:sp>
      <p:sp>
        <p:nvSpPr>
          <p:cNvPr id="13319" name="Text Box 7"/>
          <p:cNvSpPr txBox="1">
            <a:spLocks noChangeArrowheads="1"/>
          </p:cNvSpPr>
          <p:nvPr/>
        </p:nvSpPr>
        <p:spPr bwMode="auto">
          <a:xfrm>
            <a:off x="0" y="2995613"/>
            <a:ext cx="4724400" cy="366712"/>
          </a:xfrm>
          <a:prstGeom prst="rect">
            <a:avLst/>
          </a:prstGeom>
          <a:noFill/>
          <a:ln w="9525">
            <a:noFill/>
            <a:miter lim="800000"/>
            <a:headEnd/>
            <a:tailEnd/>
          </a:ln>
        </p:spPr>
        <p:txBody>
          <a:bodyPr>
            <a:spAutoFit/>
          </a:bodyPr>
          <a:lstStyle/>
          <a:p>
            <a:pPr algn="ctr">
              <a:spcBef>
                <a:spcPct val="50000"/>
              </a:spcBef>
            </a:pPr>
            <a:r>
              <a:rPr lang="en-CA">
                <a:latin typeface="Trebuchet MS" pitchFamily="34" charset="0"/>
              </a:rPr>
              <a:t>Linear recipe </a:t>
            </a:r>
            <a:endParaRPr lang="en-US">
              <a:latin typeface="Trebuchet MS" pitchFamily="34" charset="0"/>
            </a:endParaRPr>
          </a:p>
        </p:txBody>
      </p:sp>
      <p:sp>
        <p:nvSpPr>
          <p:cNvPr id="13320" name="Text Box 8"/>
          <p:cNvSpPr txBox="1">
            <a:spLocks noChangeArrowheads="1"/>
          </p:cNvSpPr>
          <p:nvPr/>
        </p:nvSpPr>
        <p:spPr bwMode="auto">
          <a:xfrm>
            <a:off x="0" y="5905500"/>
            <a:ext cx="4724400" cy="366713"/>
          </a:xfrm>
          <a:prstGeom prst="rect">
            <a:avLst/>
          </a:prstGeom>
          <a:noFill/>
          <a:ln w="9525">
            <a:noFill/>
            <a:miter lim="800000"/>
            <a:headEnd/>
            <a:tailEnd/>
          </a:ln>
        </p:spPr>
        <p:txBody>
          <a:bodyPr>
            <a:spAutoFit/>
          </a:bodyPr>
          <a:lstStyle/>
          <a:p>
            <a:pPr algn="ctr">
              <a:spcBef>
                <a:spcPct val="50000"/>
              </a:spcBef>
            </a:pPr>
            <a:r>
              <a:rPr lang="en-CA">
                <a:solidFill>
                  <a:schemeClr val="accent2"/>
                </a:solidFill>
                <a:latin typeface="Trebuchet MS" pitchFamily="34" charset="0"/>
              </a:rPr>
              <a:t>Physical contact  </a:t>
            </a:r>
            <a:endParaRPr lang="en-US">
              <a:solidFill>
                <a:schemeClr val="accent2"/>
              </a:solidFill>
              <a:latin typeface="Trebuchet MS" pitchFamily="34" charset="0"/>
            </a:endParaRPr>
          </a:p>
        </p:txBody>
      </p:sp>
      <p:sp>
        <p:nvSpPr>
          <p:cNvPr id="13321" name="Text Box 9"/>
          <p:cNvSpPr txBox="1">
            <a:spLocks noChangeArrowheads="1"/>
          </p:cNvSpPr>
          <p:nvPr/>
        </p:nvSpPr>
        <p:spPr bwMode="auto">
          <a:xfrm>
            <a:off x="0" y="3643313"/>
            <a:ext cx="4724400" cy="366712"/>
          </a:xfrm>
          <a:prstGeom prst="rect">
            <a:avLst/>
          </a:prstGeom>
          <a:noFill/>
          <a:ln w="9525">
            <a:noFill/>
            <a:miter lim="800000"/>
            <a:headEnd/>
            <a:tailEnd/>
          </a:ln>
        </p:spPr>
        <p:txBody>
          <a:bodyPr>
            <a:spAutoFit/>
          </a:bodyPr>
          <a:lstStyle/>
          <a:p>
            <a:pPr algn="ctr">
              <a:spcBef>
                <a:spcPct val="50000"/>
              </a:spcBef>
            </a:pPr>
            <a:r>
              <a:rPr lang="en-CA">
                <a:solidFill>
                  <a:schemeClr val="accent2"/>
                </a:solidFill>
                <a:latin typeface="Trebuchet MS" pitchFamily="34" charset="0"/>
              </a:rPr>
              <a:t>“Experts” to “Receptors” </a:t>
            </a:r>
            <a:endParaRPr lang="en-US">
              <a:solidFill>
                <a:schemeClr val="accent2"/>
              </a:solidFill>
              <a:latin typeface="Trebuchet MS" pitchFamily="34" charset="0"/>
            </a:endParaRPr>
          </a:p>
        </p:txBody>
      </p:sp>
      <p:sp>
        <p:nvSpPr>
          <p:cNvPr id="13322" name="Text Box 10"/>
          <p:cNvSpPr txBox="1">
            <a:spLocks noChangeArrowheads="1"/>
          </p:cNvSpPr>
          <p:nvPr/>
        </p:nvSpPr>
        <p:spPr bwMode="auto">
          <a:xfrm>
            <a:off x="0" y="5272088"/>
            <a:ext cx="4724400" cy="366712"/>
          </a:xfrm>
          <a:prstGeom prst="rect">
            <a:avLst/>
          </a:prstGeom>
          <a:noFill/>
          <a:ln w="9525">
            <a:noFill/>
            <a:miter lim="800000"/>
            <a:headEnd/>
            <a:tailEnd/>
          </a:ln>
        </p:spPr>
        <p:txBody>
          <a:bodyPr>
            <a:spAutoFit/>
          </a:bodyPr>
          <a:lstStyle/>
          <a:p>
            <a:pPr algn="ctr">
              <a:spcBef>
                <a:spcPct val="50000"/>
              </a:spcBef>
            </a:pPr>
            <a:r>
              <a:rPr lang="en-CA" dirty="0">
                <a:latin typeface="Trebuchet MS" pitchFamily="34" charset="0"/>
              </a:rPr>
              <a:t>Autonomous </a:t>
            </a:r>
            <a:r>
              <a:rPr lang="en-CA" dirty="0" smtClean="0">
                <a:latin typeface="Trebuchet MS" pitchFamily="34" charset="0"/>
              </a:rPr>
              <a:t>roles, Competition   </a:t>
            </a:r>
            <a:endParaRPr lang="en-US" dirty="0">
              <a:latin typeface="Trebuchet MS" pitchFamily="34" charset="0"/>
            </a:endParaRPr>
          </a:p>
        </p:txBody>
      </p:sp>
      <p:sp>
        <p:nvSpPr>
          <p:cNvPr id="13323" name="Text Box 11"/>
          <p:cNvSpPr txBox="1">
            <a:spLocks noChangeArrowheads="1"/>
          </p:cNvSpPr>
          <p:nvPr/>
        </p:nvSpPr>
        <p:spPr bwMode="auto">
          <a:xfrm>
            <a:off x="0" y="4657725"/>
            <a:ext cx="4724400" cy="366713"/>
          </a:xfrm>
          <a:prstGeom prst="rect">
            <a:avLst/>
          </a:prstGeom>
          <a:noFill/>
          <a:ln w="9525">
            <a:noFill/>
            <a:miter lim="800000"/>
            <a:headEnd/>
            <a:tailEnd/>
          </a:ln>
        </p:spPr>
        <p:txBody>
          <a:bodyPr>
            <a:spAutoFit/>
          </a:bodyPr>
          <a:lstStyle/>
          <a:p>
            <a:pPr algn="ctr">
              <a:spcBef>
                <a:spcPct val="50000"/>
              </a:spcBef>
            </a:pPr>
            <a:r>
              <a:rPr lang="en-CA">
                <a:solidFill>
                  <a:schemeClr val="accent2"/>
                </a:solidFill>
                <a:latin typeface="Trebuchet MS" pitchFamily="34" charset="0"/>
              </a:rPr>
              <a:t>STEM disciplines  </a:t>
            </a:r>
            <a:endParaRPr lang="en-US">
              <a:solidFill>
                <a:schemeClr val="accent2"/>
              </a:solidFill>
              <a:latin typeface="Trebuchet MS" pitchFamily="34" charset="0"/>
            </a:endParaRPr>
          </a:p>
        </p:txBody>
      </p:sp>
      <p:sp>
        <p:nvSpPr>
          <p:cNvPr id="18446" name="Text Box 12"/>
          <p:cNvSpPr txBox="1">
            <a:spLocks noChangeArrowheads="1"/>
          </p:cNvSpPr>
          <p:nvPr/>
        </p:nvSpPr>
        <p:spPr bwMode="auto">
          <a:xfrm>
            <a:off x="4643438" y="428625"/>
            <a:ext cx="4419600" cy="492125"/>
          </a:xfrm>
          <a:prstGeom prst="rect">
            <a:avLst/>
          </a:prstGeom>
          <a:noFill/>
          <a:ln w="9525">
            <a:noFill/>
            <a:miter lim="800000"/>
            <a:headEnd/>
            <a:tailEnd/>
          </a:ln>
        </p:spPr>
        <p:txBody>
          <a:bodyPr>
            <a:spAutoFit/>
          </a:bodyPr>
          <a:lstStyle/>
          <a:p>
            <a:pPr>
              <a:spcBef>
                <a:spcPct val="50000"/>
              </a:spcBef>
            </a:pPr>
            <a:r>
              <a:rPr lang="en-CA" sz="2500" b="1">
                <a:latin typeface="Arial Narrow" pitchFamily="34" charset="0"/>
              </a:rPr>
              <a:t>21</a:t>
            </a:r>
            <a:r>
              <a:rPr lang="en-CA" sz="2500" b="1" baseline="30000">
                <a:latin typeface="Arial Narrow" pitchFamily="34" charset="0"/>
              </a:rPr>
              <a:t>st</a:t>
            </a:r>
            <a:r>
              <a:rPr lang="en-CA" sz="2500" b="1">
                <a:latin typeface="Arial Narrow" pitchFamily="34" charset="0"/>
              </a:rPr>
              <a:t> Century Model of Innovation</a:t>
            </a:r>
            <a:r>
              <a:rPr lang="en-CA" sz="2500">
                <a:latin typeface="Arial Narrow" pitchFamily="34" charset="0"/>
              </a:rPr>
              <a:t>  </a:t>
            </a:r>
            <a:endParaRPr lang="en-US" sz="2500">
              <a:latin typeface="Arial Narrow" pitchFamily="34" charset="0"/>
            </a:endParaRPr>
          </a:p>
        </p:txBody>
      </p:sp>
      <p:sp>
        <p:nvSpPr>
          <p:cNvPr id="13325" name="Text Box 13"/>
          <p:cNvSpPr txBox="1">
            <a:spLocks noChangeArrowheads="1"/>
          </p:cNvSpPr>
          <p:nvPr/>
        </p:nvSpPr>
        <p:spPr bwMode="auto">
          <a:xfrm>
            <a:off x="0" y="4095750"/>
            <a:ext cx="4724400" cy="366713"/>
          </a:xfrm>
          <a:prstGeom prst="rect">
            <a:avLst/>
          </a:prstGeom>
          <a:noFill/>
          <a:ln w="9525">
            <a:noFill/>
            <a:miter lim="800000"/>
            <a:headEnd/>
            <a:tailEnd/>
          </a:ln>
        </p:spPr>
        <p:txBody>
          <a:bodyPr>
            <a:spAutoFit/>
          </a:bodyPr>
          <a:lstStyle/>
          <a:p>
            <a:pPr algn="ctr">
              <a:spcBef>
                <a:spcPct val="50000"/>
              </a:spcBef>
            </a:pPr>
            <a:r>
              <a:rPr lang="en-CA">
                <a:latin typeface="Trebuchet MS" pitchFamily="34" charset="0"/>
              </a:rPr>
              <a:t>Tool makers</a:t>
            </a:r>
            <a:endParaRPr lang="en-US">
              <a:latin typeface="Trebuchet MS" pitchFamily="34" charset="0"/>
            </a:endParaRPr>
          </a:p>
        </p:txBody>
      </p:sp>
      <p:sp>
        <p:nvSpPr>
          <p:cNvPr id="13326" name="Text Box 14"/>
          <p:cNvSpPr txBox="1">
            <a:spLocks noChangeArrowheads="1"/>
          </p:cNvSpPr>
          <p:nvPr/>
        </p:nvSpPr>
        <p:spPr bwMode="auto">
          <a:xfrm>
            <a:off x="4572000" y="4129088"/>
            <a:ext cx="4419600" cy="366712"/>
          </a:xfrm>
          <a:prstGeom prst="rect">
            <a:avLst/>
          </a:prstGeom>
          <a:noFill/>
          <a:ln w="9525">
            <a:noFill/>
            <a:miter lim="800000"/>
            <a:headEnd/>
            <a:tailEnd/>
          </a:ln>
        </p:spPr>
        <p:txBody>
          <a:bodyPr>
            <a:spAutoFit/>
          </a:bodyPr>
          <a:lstStyle/>
          <a:p>
            <a:pPr algn="ctr">
              <a:spcBef>
                <a:spcPct val="50000"/>
              </a:spcBef>
            </a:pPr>
            <a:r>
              <a:rPr lang="en-CA" dirty="0" smtClean="0">
                <a:latin typeface="Trebuchet MS" pitchFamily="34" charset="0"/>
              </a:rPr>
              <a:t>Tool makers and Tool </a:t>
            </a:r>
            <a:r>
              <a:rPr lang="en-CA" dirty="0">
                <a:latin typeface="Trebuchet MS" pitchFamily="34" charset="0"/>
              </a:rPr>
              <a:t>users </a:t>
            </a:r>
            <a:endParaRPr lang="en-US" dirty="0">
              <a:latin typeface="Trebuchet MS" pitchFamily="34" charset="0"/>
            </a:endParaRPr>
          </a:p>
        </p:txBody>
      </p:sp>
      <p:sp>
        <p:nvSpPr>
          <p:cNvPr id="13327" name="Text Box 15"/>
          <p:cNvSpPr txBox="1">
            <a:spLocks noChangeArrowheads="1"/>
          </p:cNvSpPr>
          <p:nvPr/>
        </p:nvSpPr>
        <p:spPr bwMode="auto">
          <a:xfrm>
            <a:off x="4572000" y="4662488"/>
            <a:ext cx="4419600" cy="366712"/>
          </a:xfrm>
          <a:prstGeom prst="rect">
            <a:avLst/>
          </a:prstGeom>
          <a:noFill/>
          <a:ln w="9525">
            <a:noFill/>
            <a:miter lim="800000"/>
            <a:headEnd/>
            <a:tailEnd/>
          </a:ln>
        </p:spPr>
        <p:txBody>
          <a:bodyPr>
            <a:spAutoFit/>
          </a:bodyPr>
          <a:lstStyle/>
          <a:p>
            <a:pPr algn="ctr">
              <a:spcBef>
                <a:spcPct val="50000"/>
              </a:spcBef>
            </a:pPr>
            <a:r>
              <a:rPr lang="en-CA">
                <a:solidFill>
                  <a:schemeClr val="accent2"/>
                </a:solidFill>
                <a:latin typeface="Trebuchet MS" pitchFamily="34" charset="0"/>
              </a:rPr>
              <a:t>STEM + SSH + AD   </a:t>
            </a:r>
            <a:endParaRPr lang="en-US">
              <a:solidFill>
                <a:schemeClr val="accent2"/>
              </a:solidFill>
              <a:latin typeface="Trebuchet MS" pitchFamily="34" charset="0"/>
            </a:endParaRPr>
          </a:p>
        </p:txBody>
      </p:sp>
      <p:sp>
        <p:nvSpPr>
          <p:cNvPr id="13328" name="Text Box 16"/>
          <p:cNvSpPr txBox="1">
            <a:spLocks noChangeArrowheads="1"/>
          </p:cNvSpPr>
          <p:nvPr/>
        </p:nvSpPr>
        <p:spPr bwMode="auto">
          <a:xfrm>
            <a:off x="4572000" y="5149850"/>
            <a:ext cx="4419600" cy="646331"/>
          </a:xfrm>
          <a:prstGeom prst="rect">
            <a:avLst/>
          </a:prstGeom>
          <a:noFill/>
          <a:ln w="9525">
            <a:noFill/>
            <a:miter lim="800000"/>
            <a:headEnd/>
            <a:tailEnd/>
          </a:ln>
        </p:spPr>
        <p:txBody>
          <a:bodyPr>
            <a:spAutoFit/>
          </a:bodyPr>
          <a:lstStyle/>
          <a:p>
            <a:pPr algn="ctr">
              <a:spcBef>
                <a:spcPct val="50000"/>
              </a:spcBef>
            </a:pPr>
            <a:r>
              <a:rPr lang="en-CA" dirty="0" smtClean="0">
                <a:latin typeface="Trebuchet MS" pitchFamily="34" charset="0"/>
              </a:rPr>
              <a:t>Competition and Collaboration, networks</a:t>
            </a:r>
            <a:r>
              <a:rPr lang="en-CA" dirty="0">
                <a:latin typeface="Trebuchet MS" pitchFamily="34" charset="0"/>
              </a:rPr>
              <a:t>, partnerships, </a:t>
            </a:r>
            <a:r>
              <a:rPr lang="en-CA" dirty="0" smtClean="0">
                <a:latin typeface="Trebuchet MS" pitchFamily="34" charset="0"/>
              </a:rPr>
              <a:t>clusters</a:t>
            </a:r>
            <a:endParaRPr lang="en-US" dirty="0">
              <a:latin typeface="Trebuchet MS" pitchFamily="34" charset="0"/>
            </a:endParaRPr>
          </a:p>
        </p:txBody>
      </p:sp>
      <p:sp>
        <p:nvSpPr>
          <p:cNvPr id="13329" name="Text Box 17"/>
          <p:cNvSpPr txBox="1">
            <a:spLocks noChangeArrowheads="1"/>
          </p:cNvSpPr>
          <p:nvPr/>
        </p:nvSpPr>
        <p:spPr bwMode="auto">
          <a:xfrm>
            <a:off x="4572000" y="3671888"/>
            <a:ext cx="4419600" cy="366712"/>
          </a:xfrm>
          <a:prstGeom prst="rect">
            <a:avLst/>
          </a:prstGeom>
          <a:noFill/>
          <a:ln w="9525">
            <a:noFill/>
            <a:miter lim="800000"/>
            <a:headEnd/>
            <a:tailEnd/>
          </a:ln>
        </p:spPr>
        <p:txBody>
          <a:bodyPr>
            <a:spAutoFit/>
          </a:bodyPr>
          <a:lstStyle/>
          <a:p>
            <a:pPr algn="ctr">
              <a:spcBef>
                <a:spcPct val="50000"/>
              </a:spcBef>
            </a:pPr>
            <a:r>
              <a:rPr lang="en-CA">
                <a:solidFill>
                  <a:schemeClr val="accent2"/>
                </a:solidFill>
                <a:latin typeface="Trebuchet MS" pitchFamily="34" charset="0"/>
              </a:rPr>
              <a:t>Multi sector innovation participants </a:t>
            </a:r>
            <a:endParaRPr lang="en-US">
              <a:solidFill>
                <a:schemeClr val="accent2"/>
              </a:solidFill>
              <a:latin typeface="Trebuchet MS" pitchFamily="34" charset="0"/>
            </a:endParaRPr>
          </a:p>
        </p:txBody>
      </p:sp>
      <p:sp>
        <p:nvSpPr>
          <p:cNvPr id="13330" name="Text Box 18"/>
          <p:cNvSpPr txBox="1">
            <a:spLocks noChangeArrowheads="1"/>
          </p:cNvSpPr>
          <p:nvPr/>
        </p:nvSpPr>
        <p:spPr bwMode="auto">
          <a:xfrm>
            <a:off x="4572000" y="5881688"/>
            <a:ext cx="4419600" cy="366712"/>
          </a:xfrm>
          <a:prstGeom prst="rect">
            <a:avLst/>
          </a:prstGeom>
          <a:noFill/>
          <a:ln w="9525">
            <a:noFill/>
            <a:miter lim="800000"/>
            <a:headEnd/>
            <a:tailEnd/>
          </a:ln>
        </p:spPr>
        <p:txBody>
          <a:bodyPr>
            <a:spAutoFit/>
          </a:bodyPr>
          <a:lstStyle/>
          <a:p>
            <a:pPr algn="ctr">
              <a:spcBef>
                <a:spcPct val="50000"/>
              </a:spcBef>
            </a:pPr>
            <a:r>
              <a:rPr lang="en-CA">
                <a:solidFill>
                  <a:schemeClr val="accent2"/>
                </a:solidFill>
                <a:latin typeface="Trebuchet MS" pitchFamily="34" charset="0"/>
              </a:rPr>
              <a:t>Physical + virtual communities</a:t>
            </a:r>
            <a:endParaRPr lang="en-US">
              <a:solidFill>
                <a:schemeClr val="accent2"/>
              </a:solidFill>
              <a:latin typeface="Trebuchet MS" pitchFamily="34" charset="0"/>
            </a:endParaRPr>
          </a:p>
        </p:txBody>
      </p:sp>
      <p:sp>
        <p:nvSpPr>
          <p:cNvPr id="13331" name="Text Box 19"/>
          <p:cNvSpPr txBox="1">
            <a:spLocks noChangeArrowheads="1"/>
          </p:cNvSpPr>
          <p:nvPr/>
        </p:nvSpPr>
        <p:spPr bwMode="auto">
          <a:xfrm>
            <a:off x="4572000" y="2863850"/>
            <a:ext cx="4419600" cy="641350"/>
          </a:xfrm>
          <a:prstGeom prst="rect">
            <a:avLst/>
          </a:prstGeom>
          <a:noFill/>
          <a:ln w="9525">
            <a:noFill/>
            <a:miter lim="800000"/>
            <a:headEnd/>
            <a:tailEnd/>
          </a:ln>
        </p:spPr>
        <p:txBody>
          <a:bodyPr>
            <a:spAutoFit/>
          </a:bodyPr>
          <a:lstStyle/>
          <a:p>
            <a:pPr algn="ctr">
              <a:spcBef>
                <a:spcPct val="50000"/>
              </a:spcBef>
            </a:pPr>
            <a:r>
              <a:rPr lang="en-CA">
                <a:latin typeface="Trebuchet MS" pitchFamily="34" charset="0"/>
              </a:rPr>
              <a:t>Non-linear engagement </a:t>
            </a:r>
            <a:br>
              <a:rPr lang="en-CA">
                <a:latin typeface="Trebuchet MS" pitchFamily="34" charset="0"/>
              </a:rPr>
            </a:br>
            <a:r>
              <a:rPr lang="en-CA">
                <a:latin typeface="Trebuchet MS" pitchFamily="34" charset="0"/>
              </a:rPr>
              <a:t>(uncertainty, small             big)  </a:t>
            </a:r>
            <a:endParaRPr lang="en-US">
              <a:latin typeface="Trebuchet MS" pitchFamily="34" charset="0"/>
            </a:endParaRPr>
          </a:p>
        </p:txBody>
      </p:sp>
      <p:sp>
        <p:nvSpPr>
          <p:cNvPr id="13332" name="Text Box 20"/>
          <p:cNvSpPr txBox="1">
            <a:spLocks noChangeArrowheads="1"/>
          </p:cNvSpPr>
          <p:nvPr/>
        </p:nvSpPr>
        <p:spPr bwMode="auto">
          <a:xfrm>
            <a:off x="4572000" y="2362200"/>
            <a:ext cx="4419600" cy="366713"/>
          </a:xfrm>
          <a:prstGeom prst="rect">
            <a:avLst/>
          </a:prstGeom>
          <a:noFill/>
          <a:ln w="9525">
            <a:noFill/>
            <a:miter lim="800000"/>
            <a:headEnd/>
            <a:tailEnd/>
          </a:ln>
        </p:spPr>
        <p:txBody>
          <a:bodyPr>
            <a:spAutoFit/>
          </a:bodyPr>
          <a:lstStyle/>
          <a:p>
            <a:pPr algn="ctr">
              <a:spcBef>
                <a:spcPct val="50000"/>
              </a:spcBef>
            </a:pPr>
            <a:r>
              <a:rPr lang="en-CA">
                <a:solidFill>
                  <a:schemeClr val="accent2"/>
                </a:solidFill>
                <a:latin typeface="Trebuchet MS" pitchFamily="34" charset="0"/>
              </a:rPr>
              <a:t>People moving ideas and knowledge  </a:t>
            </a:r>
            <a:endParaRPr lang="en-US">
              <a:solidFill>
                <a:schemeClr val="accent2"/>
              </a:solidFill>
              <a:latin typeface="Trebuchet MS" pitchFamily="34" charset="0"/>
            </a:endParaRPr>
          </a:p>
        </p:txBody>
      </p:sp>
      <p:sp>
        <p:nvSpPr>
          <p:cNvPr id="13333" name="Text Box 21"/>
          <p:cNvSpPr txBox="1">
            <a:spLocks noChangeArrowheads="1"/>
          </p:cNvSpPr>
          <p:nvPr/>
        </p:nvSpPr>
        <p:spPr bwMode="auto">
          <a:xfrm>
            <a:off x="4572000" y="1828800"/>
            <a:ext cx="4419600" cy="366713"/>
          </a:xfrm>
          <a:prstGeom prst="rect">
            <a:avLst/>
          </a:prstGeom>
          <a:noFill/>
          <a:ln w="9525">
            <a:noFill/>
            <a:miter lim="800000"/>
            <a:headEnd/>
            <a:tailEnd/>
          </a:ln>
        </p:spPr>
        <p:txBody>
          <a:bodyPr>
            <a:spAutoFit/>
          </a:bodyPr>
          <a:lstStyle/>
          <a:p>
            <a:pPr algn="ctr">
              <a:spcBef>
                <a:spcPct val="50000"/>
              </a:spcBef>
            </a:pPr>
            <a:r>
              <a:rPr lang="en-CA">
                <a:latin typeface="Trebuchet MS" pitchFamily="34" charset="0"/>
              </a:rPr>
              <a:t>Multidirectional flows</a:t>
            </a:r>
            <a:r>
              <a:rPr lang="en-CA">
                <a:solidFill>
                  <a:schemeClr val="accent2"/>
                </a:solidFill>
                <a:latin typeface="Trebuchet MS" pitchFamily="34" charset="0"/>
              </a:rPr>
              <a:t> </a:t>
            </a:r>
            <a:endParaRPr lang="en-US">
              <a:solidFill>
                <a:schemeClr val="accent2"/>
              </a:solidFill>
              <a:latin typeface="Trebuchet MS" pitchFamily="34" charset="0"/>
            </a:endParaRPr>
          </a:p>
        </p:txBody>
      </p:sp>
      <p:sp>
        <p:nvSpPr>
          <p:cNvPr id="13334" name="Text Box 22"/>
          <p:cNvSpPr txBox="1">
            <a:spLocks noChangeArrowheads="1"/>
          </p:cNvSpPr>
          <p:nvPr/>
        </p:nvSpPr>
        <p:spPr bwMode="auto">
          <a:xfrm>
            <a:off x="4572000" y="1309688"/>
            <a:ext cx="4419600" cy="366712"/>
          </a:xfrm>
          <a:prstGeom prst="rect">
            <a:avLst/>
          </a:prstGeom>
          <a:noFill/>
          <a:ln w="9525">
            <a:noFill/>
            <a:miter lim="800000"/>
            <a:headEnd/>
            <a:tailEnd/>
          </a:ln>
        </p:spPr>
        <p:txBody>
          <a:bodyPr>
            <a:spAutoFit/>
          </a:bodyPr>
          <a:lstStyle/>
          <a:p>
            <a:pPr algn="ctr">
              <a:spcBef>
                <a:spcPct val="50000"/>
              </a:spcBef>
            </a:pPr>
            <a:r>
              <a:rPr lang="en-CA" dirty="0" smtClean="0">
                <a:solidFill>
                  <a:schemeClr val="accent2"/>
                </a:solidFill>
                <a:latin typeface="Trebuchet MS" pitchFamily="34" charset="0"/>
              </a:rPr>
              <a:t>Push, Pull and co-create  </a:t>
            </a:r>
            <a:endParaRPr lang="en-US" dirty="0">
              <a:solidFill>
                <a:schemeClr val="accent2"/>
              </a:solidFill>
              <a:latin typeface="Trebuchet MS" pitchFamily="34" charset="0"/>
            </a:endParaRPr>
          </a:p>
        </p:txBody>
      </p:sp>
      <p:sp>
        <p:nvSpPr>
          <p:cNvPr id="13335" name="Line 23"/>
          <p:cNvSpPr>
            <a:spLocks noChangeShapeType="1"/>
          </p:cNvSpPr>
          <p:nvPr/>
        </p:nvSpPr>
        <p:spPr bwMode="auto">
          <a:xfrm>
            <a:off x="7134225" y="3330575"/>
            <a:ext cx="762000" cy="0"/>
          </a:xfrm>
          <a:prstGeom prst="line">
            <a:avLst/>
          </a:prstGeom>
          <a:noFill/>
          <a:ln w="9525">
            <a:solidFill>
              <a:schemeClr val="tx1"/>
            </a:solidFill>
            <a:round/>
            <a:headEnd type="triangle" w="med" len="med"/>
            <a:tailEnd type="triangle" w="med" len="med"/>
          </a:ln>
        </p:spPr>
        <p:txBody>
          <a:bodyPr/>
          <a:lstStyle/>
          <a:p>
            <a:endParaRPr lang="en-US"/>
          </a:p>
        </p:txBody>
      </p:sp>
      <p:sp>
        <p:nvSpPr>
          <p:cNvPr id="18458" name="Line 24"/>
          <p:cNvSpPr>
            <a:spLocks noChangeShapeType="1"/>
          </p:cNvSpPr>
          <p:nvPr/>
        </p:nvSpPr>
        <p:spPr bwMode="auto">
          <a:xfrm>
            <a:off x="4572000" y="228600"/>
            <a:ext cx="0" cy="6477000"/>
          </a:xfrm>
          <a:prstGeom prst="line">
            <a:avLst/>
          </a:prstGeom>
          <a:noFill/>
          <a:ln w="19050">
            <a:solidFill>
              <a:srgbClr val="00B050"/>
            </a:solidFill>
            <a:round/>
            <a:headEnd/>
            <a:tailEnd/>
          </a:ln>
        </p:spPr>
        <p:txBody>
          <a:bodyPr/>
          <a:lstStyle/>
          <a:p>
            <a:endParaRPr lang="en-US"/>
          </a:p>
        </p:txBody>
      </p:sp>
      <p:sp>
        <p:nvSpPr>
          <p:cNvPr id="18459" name="Line 24"/>
          <p:cNvSpPr>
            <a:spLocks noChangeShapeType="1"/>
          </p:cNvSpPr>
          <p:nvPr/>
        </p:nvSpPr>
        <p:spPr bwMode="auto">
          <a:xfrm>
            <a:off x="357188" y="1071563"/>
            <a:ext cx="8501062" cy="0"/>
          </a:xfrm>
          <a:prstGeom prst="line">
            <a:avLst/>
          </a:prstGeom>
          <a:noFill/>
          <a:ln w="19050">
            <a:solidFill>
              <a:srgbClr val="00B050"/>
            </a:solidFill>
            <a:round/>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500" fill="hold"/>
                                        <p:tgtEl>
                                          <p:spTgt spid="13317"/>
                                        </p:tgtEl>
                                        <p:attrNameLst>
                                          <p:attrName>ppt_x</p:attrName>
                                        </p:attrNameLst>
                                      </p:cBhvr>
                                      <p:tavLst>
                                        <p:tav tm="0">
                                          <p:val>
                                            <p:strVal val="0-#ppt_w/2"/>
                                          </p:val>
                                        </p:tav>
                                        <p:tav tm="100000">
                                          <p:val>
                                            <p:strVal val="#ppt_x"/>
                                          </p:val>
                                        </p:tav>
                                      </p:tavLst>
                                    </p:anim>
                                    <p:anim calcmode="lin" valueType="num">
                                      <p:cBhvr additive="base">
                                        <p:cTn id="8" dur="500" fill="hold"/>
                                        <p:tgtEl>
                                          <p:spTgt spid="133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334"/>
                                        </p:tgtEl>
                                        <p:attrNameLst>
                                          <p:attrName>style.visibility</p:attrName>
                                        </p:attrNameLst>
                                      </p:cBhvr>
                                      <p:to>
                                        <p:strVal val="visible"/>
                                      </p:to>
                                    </p:set>
                                    <p:anim calcmode="lin" valueType="num">
                                      <p:cBhvr additive="base">
                                        <p:cTn id="13" dur="500" fill="hold"/>
                                        <p:tgtEl>
                                          <p:spTgt spid="13334"/>
                                        </p:tgtEl>
                                        <p:attrNameLst>
                                          <p:attrName>ppt_x</p:attrName>
                                        </p:attrNameLst>
                                      </p:cBhvr>
                                      <p:tavLst>
                                        <p:tav tm="0">
                                          <p:val>
                                            <p:strVal val="1+#ppt_w/2"/>
                                          </p:val>
                                        </p:tav>
                                        <p:tav tm="100000">
                                          <p:val>
                                            <p:strVal val="#ppt_x"/>
                                          </p:val>
                                        </p:tav>
                                      </p:tavLst>
                                    </p:anim>
                                    <p:anim calcmode="lin" valueType="num">
                                      <p:cBhvr additive="base">
                                        <p:cTn id="14" dur="500" fill="hold"/>
                                        <p:tgtEl>
                                          <p:spTgt spid="1333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16"/>
                                        </p:tgtEl>
                                        <p:attrNameLst>
                                          <p:attrName>style.visibility</p:attrName>
                                        </p:attrNameLst>
                                      </p:cBhvr>
                                      <p:to>
                                        <p:strVal val="visible"/>
                                      </p:to>
                                    </p:set>
                                    <p:anim calcmode="lin" valueType="num">
                                      <p:cBhvr additive="base">
                                        <p:cTn id="19" dur="500" fill="hold"/>
                                        <p:tgtEl>
                                          <p:spTgt spid="13316"/>
                                        </p:tgtEl>
                                        <p:attrNameLst>
                                          <p:attrName>ppt_x</p:attrName>
                                        </p:attrNameLst>
                                      </p:cBhvr>
                                      <p:tavLst>
                                        <p:tav tm="0">
                                          <p:val>
                                            <p:strVal val="0-#ppt_w/2"/>
                                          </p:val>
                                        </p:tav>
                                        <p:tav tm="100000">
                                          <p:val>
                                            <p:strVal val="#ppt_x"/>
                                          </p:val>
                                        </p:tav>
                                      </p:tavLst>
                                    </p:anim>
                                    <p:anim calcmode="lin" valueType="num">
                                      <p:cBhvr additive="base">
                                        <p:cTn id="20" dur="500" fill="hold"/>
                                        <p:tgtEl>
                                          <p:spTgt spid="133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3333"/>
                                        </p:tgtEl>
                                        <p:attrNameLst>
                                          <p:attrName>style.visibility</p:attrName>
                                        </p:attrNameLst>
                                      </p:cBhvr>
                                      <p:to>
                                        <p:strVal val="visible"/>
                                      </p:to>
                                    </p:set>
                                    <p:anim calcmode="lin" valueType="num">
                                      <p:cBhvr additive="base">
                                        <p:cTn id="25" dur="500" fill="hold"/>
                                        <p:tgtEl>
                                          <p:spTgt spid="13333"/>
                                        </p:tgtEl>
                                        <p:attrNameLst>
                                          <p:attrName>ppt_x</p:attrName>
                                        </p:attrNameLst>
                                      </p:cBhvr>
                                      <p:tavLst>
                                        <p:tav tm="0">
                                          <p:val>
                                            <p:strVal val="1+#ppt_w/2"/>
                                          </p:val>
                                        </p:tav>
                                        <p:tav tm="100000">
                                          <p:val>
                                            <p:strVal val="#ppt_x"/>
                                          </p:val>
                                        </p:tav>
                                      </p:tavLst>
                                    </p:anim>
                                    <p:anim calcmode="lin" valueType="num">
                                      <p:cBhvr additive="base">
                                        <p:cTn id="26" dur="500" fill="hold"/>
                                        <p:tgtEl>
                                          <p:spTgt spid="1333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318"/>
                                        </p:tgtEl>
                                        <p:attrNameLst>
                                          <p:attrName>style.visibility</p:attrName>
                                        </p:attrNameLst>
                                      </p:cBhvr>
                                      <p:to>
                                        <p:strVal val="visible"/>
                                      </p:to>
                                    </p:set>
                                    <p:anim calcmode="lin" valueType="num">
                                      <p:cBhvr additive="base">
                                        <p:cTn id="31" dur="500" fill="hold"/>
                                        <p:tgtEl>
                                          <p:spTgt spid="13318"/>
                                        </p:tgtEl>
                                        <p:attrNameLst>
                                          <p:attrName>ppt_x</p:attrName>
                                        </p:attrNameLst>
                                      </p:cBhvr>
                                      <p:tavLst>
                                        <p:tav tm="0">
                                          <p:val>
                                            <p:strVal val="0-#ppt_w/2"/>
                                          </p:val>
                                        </p:tav>
                                        <p:tav tm="100000">
                                          <p:val>
                                            <p:strVal val="#ppt_x"/>
                                          </p:val>
                                        </p:tav>
                                      </p:tavLst>
                                    </p:anim>
                                    <p:anim calcmode="lin" valueType="num">
                                      <p:cBhvr additive="base">
                                        <p:cTn id="32" dur="500" fill="hold"/>
                                        <p:tgtEl>
                                          <p:spTgt spid="1331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3332"/>
                                        </p:tgtEl>
                                        <p:attrNameLst>
                                          <p:attrName>style.visibility</p:attrName>
                                        </p:attrNameLst>
                                      </p:cBhvr>
                                      <p:to>
                                        <p:strVal val="visible"/>
                                      </p:to>
                                    </p:set>
                                    <p:anim calcmode="lin" valueType="num">
                                      <p:cBhvr additive="base">
                                        <p:cTn id="37" dur="500" fill="hold"/>
                                        <p:tgtEl>
                                          <p:spTgt spid="13332"/>
                                        </p:tgtEl>
                                        <p:attrNameLst>
                                          <p:attrName>ppt_x</p:attrName>
                                        </p:attrNameLst>
                                      </p:cBhvr>
                                      <p:tavLst>
                                        <p:tav tm="0">
                                          <p:val>
                                            <p:strVal val="1+#ppt_w/2"/>
                                          </p:val>
                                        </p:tav>
                                        <p:tav tm="100000">
                                          <p:val>
                                            <p:strVal val="#ppt_x"/>
                                          </p:val>
                                        </p:tav>
                                      </p:tavLst>
                                    </p:anim>
                                    <p:anim calcmode="lin" valueType="num">
                                      <p:cBhvr additive="base">
                                        <p:cTn id="38" dur="500" fill="hold"/>
                                        <p:tgtEl>
                                          <p:spTgt spid="1333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319"/>
                                        </p:tgtEl>
                                        <p:attrNameLst>
                                          <p:attrName>style.visibility</p:attrName>
                                        </p:attrNameLst>
                                      </p:cBhvr>
                                      <p:to>
                                        <p:strVal val="visible"/>
                                      </p:to>
                                    </p:set>
                                    <p:anim calcmode="lin" valueType="num">
                                      <p:cBhvr additive="base">
                                        <p:cTn id="43" dur="500" fill="hold"/>
                                        <p:tgtEl>
                                          <p:spTgt spid="13319"/>
                                        </p:tgtEl>
                                        <p:attrNameLst>
                                          <p:attrName>ppt_x</p:attrName>
                                        </p:attrNameLst>
                                      </p:cBhvr>
                                      <p:tavLst>
                                        <p:tav tm="0">
                                          <p:val>
                                            <p:strVal val="0-#ppt_w/2"/>
                                          </p:val>
                                        </p:tav>
                                        <p:tav tm="100000">
                                          <p:val>
                                            <p:strVal val="#ppt_x"/>
                                          </p:val>
                                        </p:tav>
                                      </p:tavLst>
                                    </p:anim>
                                    <p:anim calcmode="lin" valueType="num">
                                      <p:cBhvr additive="base">
                                        <p:cTn id="44" dur="500" fill="hold"/>
                                        <p:tgtEl>
                                          <p:spTgt spid="1331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3331"/>
                                        </p:tgtEl>
                                        <p:attrNameLst>
                                          <p:attrName>style.visibility</p:attrName>
                                        </p:attrNameLst>
                                      </p:cBhvr>
                                      <p:to>
                                        <p:strVal val="visible"/>
                                      </p:to>
                                    </p:set>
                                    <p:anim calcmode="lin" valueType="num">
                                      <p:cBhvr additive="base">
                                        <p:cTn id="49" dur="500" fill="hold"/>
                                        <p:tgtEl>
                                          <p:spTgt spid="13331"/>
                                        </p:tgtEl>
                                        <p:attrNameLst>
                                          <p:attrName>ppt_x</p:attrName>
                                        </p:attrNameLst>
                                      </p:cBhvr>
                                      <p:tavLst>
                                        <p:tav tm="0">
                                          <p:val>
                                            <p:strVal val="1+#ppt_w/2"/>
                                          </p:val>
                                        </p:tav>
                                        <p:tav tm="100000">
                                          <p:val>
                                            <p:strVal val="#ppt_x"/>
                                          </p:val>
                                        </p:tav>
                                      </p:tavLst>
                                    </p:anim>
                                    <p:anim calcmode="lin" valueType="num">
                                      <p:cBhvr additive="base">
                                        <p:cTn id="50" dur="500" fill="hold"/>
                                        <p:tgtEl>
                                          <p:spTgt spid="13331"/>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3335"/>
                                        </p:tgtEl>
                                        <p:attrNameLst>
                                          <p:attrName>style.visibility</p:attrName>
                                        </p:attrNameLst>
                                      </p:cBhvr>
                                      <p:to>
                                        <p:strVal val="visible"/>
                                      </p:to>
                                    </p:set>
                                    <p:anim calcmode="lin" valueType="num">
                                      <p:cBhvr additive="base">
                                        <p:cTn id="53" dur="500" fill="hold"/>
                                        <p:tgtEl>
                                          <p:spTgt spid="13335"/>
                                        </p:tgtEl>
                                        <p:attrNameLst>
                                          <p:attrName>ppt_x</p:attrName>
                                        </p:attrNameLst>
                                      </p:cBhvr>
                                      <p:tavLst>
                                        <p:tav tm="0">
                                          <p:val>
                                            <p:strVal val="1+#ppt_w/2"/>
                                          </p:val>
                                        </p:tav>
                                        <p:tav tm="100000">
                                          <p:val>
                                            <p:strVal val="#ppt_x"/>
                                          </p:val>
                                        </p:tav>
                                      </p:tavLst>
                                    </p:anim>
                                    <p:anim calcmode="lin" valueType="num">
                                      <p:cBhvr additive="base">
                                        <p:cTn id="54" dur="500" fill="hold"/>
                                        <p:tgtEl>
                                          <p:spTgt spid="13335"/>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13321"/>
                                        </p:tgtEl>
                                        <p:attrNameLst>
                                          <p:attrName>style.visibility</p:attrName>
                                        </p:attrNameLst>
                                      </p:cBhvr>
                                      <p:to>
                                        <p:strVal val="visible"/>
                                      </p:to>
                                    </p:set>
                                    <p:anim calcmode="lin" valueType="num">
                                      <p:cBhvr additive="base">
                                        <p:cTn id="59" dur="500" fill="hold"/>
                                        <p:tgtEl>
                                          <p:spTgt spid="13321"/>
                                        </p:tgtEl>
                                        <p:attrNameLst>
                                          <p:attrName>ppt_x</p:attrName>
                                        </p:attrNameLst>
                                      </p:cBhvr>
                                      <p:tavLst>
                                        <p:tav tm="0">
                                          <p:val>
                                            <p:strVal val="0-#ppt_w/2"/>
                                          </p:val>
                                        </p:tav>
                                        <p:tav tm="100000">
                                          <p:val>
                                            <p:strVal val="#ppt_x"/>
                                          </p:val>
                                        </p:tav>
                                      </p:tavLst>
                                    </p:anim>
                                    <p:anim calcmode="lin" valueType="num">
                                      <p:cBhvr additive="base">
                                        <p:cTn id="60" dur="500" fill="hold"/>
                                        <p:tgtEl>
                                          <p:spTgt spid="13321"/>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13329"/>
                                        </p:tgtEl>
                                        <p:attrNameLst>
                                          <p:attrName>style.visibility</p:attrName>
                                        </p:attrNameLst>
                                      </p:cBhvr>
                                      <p:to>
                                        <p:strVal val="visible"/>
                                      </p:to>
                                    </p:set>
                                    <p:anim calcmode="lin" valueType="num">
                                      <p:cBhvr additive="base">
                                        <p:cTn id="65" dur="500" fill="hold"/>
                                        <p:tgtEl>
                                          <p:spTgt spid="13329"/>
                                        </p:tgtEl>
                                        <p:attrNameLst>
                                          <p:attrName>ppt_x</p:attrName>
                                        </p:attrNameLst>
                                      </p:cBhvr>
                                      <p:tavLst>
                                        <p:tav tm="0">
                                          <p:val>
                                            <p:strVal val="1+#ppt_w/2"/>
                                          </p:val>
                                        </p:tav>
                                        <p:tav tm="100000">
                                          <p:val>
                                            <p:strVal val="#ppt_x"/>
                                          </p:val>
                                        </p:tav>
                                      </p:tavLst>
                                    </p:anim>
                                    <p:anim calcmode="lin" valueType="num">
                                      <p:cBhvr additive="base">
                                        <p:cTn id="66" dur="500" fill="hold"/>
                                        <p:tgtEl>
                                          <p:spTgt spid="13329"/>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13325"/>
                                        </p:tgtEl>
                                        <p:attrNameLst>
                                          <p:attrName>style.visibility</p:attrName>
                                        </p:attrNameLst>
                                      </p:cBhvr>
                                      <p:to>
                                        <p:strVal val="visible"/>
                                      </p:to>
                                    </p:set>
                                    <p:anim calcmode="lin" valueType="num">
                                      <p:cBhvr additive="base">
                                        <p:cTn id="71" dur="500" fill="hold"/>
                                        <p:tgtEl>
                                          <p:spTgt spid="13325"/>
                                        </p:tgtEl>
                                        <p:attrNameLst>
                                          <p:attrName>ppt_x</p:attrName>
                                        </p:attrNameLst>
                                      </p:cBhvr>
                                      <p:tavLst>
                                        <p:tav tm="0">
                                          <p:val>
                                            <p:strVal val="0-#ppt_w/2"/>
                                          </p:val>
                                        </p:tav>
                                        <p:tav tm="100000">
                                          <p:val>
                                            <p:strVal val="#ppt_x"/>
                                          </p:val>
                                        </p:tav>
                                      </p:tavLst>
                                    </p:anim>
                                    <p:anim calcmode="lin" valueType="num">
                                      <p:cBhvr additive="base">
                                        <p:cTn id="72" dur="500" fill="hold"/>
                                        <p:tgtEl>
                                          <p:spTgt spid="13325"/>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13326"/>
                                        </p:tgtEl>
                                        <p:attrNameLst>
                                          <p:attrName>style.visibility</p:attrName>
                                        </p:attrNameLst>
                                      </p:cBhvr>
                                      <p:to>
                                        <p:strVal val="visible"/>
                                      </p:to>
                                    </p:set>
                                    <p:anim calcmode="lin" valueType="num">
                                      <p:cBhvr additive="base">
                                        <p:cTn id="77" dur="500" fill="hold"/>
                                        <p:tgtEl>
                                          <p:spTgt spid="13326"/>
                                        </p:tgtEl>
                                        <p:attrNameLst>
                                          <p:attrName>ppt_x</p:attrName>
                                        </p:attrNameLst>
                                      </p:cBhvr>
                                      <p:tavLst>
                                        <p:tav tm="0">
                                          <p:val>
                                            <p:strVal val="1+#ppt_w/2"/>
                                          </p:val>
                                        </p:tav>
                                        <p:tav tm="100000">
                                          <p:val>
                                            <p:strVal val="#ppt_x"/>
                                          </p:val>
                                        </p:tav>
                                      </p:tavLst>
                                    </p:anim>
                                    <p:anim calcmode="lin" valueType="num">
                                      <p:cBhvr additive="base">
                                        <p:cTn id="78" dur="500" fill="hold"/>
                                        <p:tgtEl>
                                          <p:spTgt spid="13326"/>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13323"/>
                                        </p:tgtEl>
                                        <p:attrNameLst>
                                          <p:attrName>style.visibility</p:attrName>
                                        </p:attrNameLst>
                                      </p:cBhvr>
                                      <p:to>
                                        <p:strVal val="visible"/>
                                      </p:to>
                                    </p:set>
                                    <p:anim calcmode="lin" valueType="num">
                                      <p:cBhvr additive="base">
                                        <p:cTn id="83" dur="500" fill="hold"/>
                                        <p:tgtEl>
                                          <p:spTgt spid="13323"/>
                                        </p:tgtEl>
                                        <p:attrNameLst>
                                          <p:attrName>ppt_x</p:attrName>
                                        </p:attrNameLst>
                                      </p:cBhvr>
                                      <p:tavLst>
                                        <p:tav tm="0">
                                          <p:val>
                                            <p:strVal val="0-#ppt_w/2"/>
                                          </p:val>
                                        </p:tav>
                                        <p:tav tm="100000">
                                          <p:val>
                                            <p:strVal val="#ppt_x"/>
                                          </p:val>
                                        </p:tav>
                                      </p:tavLst>
                                    </p:anim>
                                    <p:anim calcmode="lin" valueType="num">
                                      <p:cBhvr additive="base">
                                        <p:cTn id="84" dur="500" fill="hold"/>
                                        <p:tgtEl>
                                          <p:spTgt spid="13323"/>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2" fill="hold" grpId="0" nodeType="clickEffect">
                                  <p:stCondLst>
                                    <p:cond delay="0"/>
                                  </p:stCondLst>
                                  <p:childTnLst>
                                    <p:set>
                                      <p:cBhvr>
                                        <p:cTn id="88" dur="1" fill="hold">
                                          <p:stCondLst>
                                            <p:cond delay="0"/>
                                          </p:stCondLst>
                                        </p:cTn>
                                        <p:tgtEl>
                                          <p:spTgt spid="13327"/>
                                        </p:tgtEl>
                                        <p:attrNameLst>
                                          <p:attrName>style.visibility</p:attrName>
                                        </p:attrNameLst>
                                      </p:cBhvr>
                                      <p:to>
                                        <p:strVal val="visible"/>
                                      </p:to>
                                    </p:set>
                                    <p:anim calcmode="lin" valueType="num">
                                      <p:cBhvr additive="base">
                                        <p:cTn id="89" dur="500" fill="hold"/>
                                        <p:tgtEl>
                                          <p:spTgt spid="13327"/>
                                        </p:tgtEl>
                                        <p:attrNameLst>
                                          <p:attrName>ppt_x</p:attrName>
                                        </p:attrNameLst>
                                      </p:cBhvr>
                                      <p:tavLst>
                                        <p:tav tm="0">
                                          <p:val>
                                            <p:strVal val="1+#ppt_w/2"/>
                                          </p:val>
                                        </p:tav>
                                        <p:tav tm="100000">
                                          <p:val>
                                            <p:strVal val="#ppt_x"/>
                                          </p:val>
                                        </p:tav>
                                      </p:tavLst>
                                    </p:anim>
                                    <p:anim calcmode="lin" valueType="num">
                                      <p:cBhvr additive="base">
                                        <p:cTn id="90" dur="500" fill="hold"/>
                                        <p:tgtEl>
                                          <p:spTgt spid="13327"/>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8" fill="hold" grpId="0" nodeType="clickEffect">
                                  <p:stCondLst>
                                    <p:cond delay="0"/>
                                  </p:stCondLst>
                                  <p:childTnLst>
                                    <p:set>
                                      <p:cBhvr>
                                        <p:cTn id="94" dur="1" fill="hold">
                                          <p:stCondLst>
                                            <p:cond delay="0"/>
                                          </p:stCondLst>
                                        </p:cTn>
                                        <p:tgtEl>
                                          <p:spTgt spid="13322"/>
                                        </p:tgtEl>
                                        <p:attrNameLst>
                                          <p:attrName>style.visibility</p:attrName>
                                        </p:attrNameLst>
                                      </p:cBhvr>
                                      <p:to>
                                        <p:strVal val="visible"/>
                                      </p:to>
                                    </p:set>
                                    <p:anim calcmode="lin" valueType="num">
                                      <p:cBhvr additive="base">
                                        <p:cTn id="95" dur="500" fill="hold"/>
                                        <p:tgtEl>
                                          <p:spTgt spid="13322"/>
                                        </p:tgtEl>
                                        <p:attrNameLst>
                                          <p:attrName>ppt_x</p:attrName>
                                        </p:attrNameLst>
                                      </p:cBhvr>
                                      <p:tavLst>
                                        <p:tav tm="0">
                                          <p:val>
                                            <p:strVal val="0-#ppt_w/2"/>
                                          </p:val>
                                        </p:tav>
                                        <p:tav tm="100000">
                                          <p:val>
                                            <p:strVal val="#ppt_x"/>
                                          </p:val>
                                        </p:tav>
                                      </p:tavLst>
                                    </p:anim>
                                    <p:anim calcmode="lin" valueType="num">
                                      <p:cBhvr additive="base">
                                        <p:cTn id="96" dur="500" fill="hold"/>
                                        <p:tgtEl>
                                          <p:spTgt spid="13322"/>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2" fill="hold" grpId="0" nodeType="clickEffect">
                                  <p:stCondLst>
                                    <p:cond delay="0"/>
                                  </p:stCondLst>
                                  <p:childTnLst>
                                    <p:set>
                                      <p:cBhvr>
                                        <p:cTn id="100" dur="1" fill="hold">
                                          <p:stCondLst>
                                            <p:cond delay="0"/>
                                          </p:stCondLst>
                                        </p:cTn>
                                        <p:tgtEl>
                                          <p:spTgt spid="13328"/>
                                        </p:tgtEl>
                                        <p:attrNameLst>
                                          <p:attrName>style.visibility</p:attrName>
                                        </p:attrNameLst>
                                      </p:cBhvr>
                                      <p:to>
                                        <p:strVal val="visible"/>
                                      </p:to>
                                    </p:set>
                                    <p:anim calcmode="lin" valueType="num">
                                      <p:cBhvr additive="base">
                                        <p:cTn id="101" dur="500" fill="hold"/>
                                        <p:tgtEl>
                                          <p:spTgt spid="13328"/>
                                        </p:tgtEl>
                                        <p:attrNameLst>
                                          <p:attrName>ppt_x</p:attrName>
                                        </p:attrNameLst>
                                      </p:cBhvr>
                                      <p:tavLst>
                                        <p:tav tm="0">
                                          <p:val>
                                            <p:strVal val="1+#ppt_w/2"/>
                                          </p:val>
                                        </p:tav>
                                        <p:tav tm="100000">
                                          <p:val>
                                            <p:strVal val="#ppt_x"/>
                                          </p:val>
                                        </p:tav>
                                      </p:tavLst>
                                    </p:anim>
                                    <p:anim calcmode="lin" valueType="num">
                                      <p:cBhvr additive="base">
                                        <p:cTn id="102" dur="500" fill="hold"/>
                                        <p:tgtEl>
                                          <p:spTgt spid="13328"/>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8" fill="hold" grpId="0" nodeType="clickEffect">
                                  <p:stCondLst>
                                    <p:cond delay="0"/>
                                  </p:stCondLst>
                                  <p:childTnLst>
                                    <p:set>
                                      <p:cBhvr>
                                        <p:cTn id="106" dur="1" fill="hold">
                                          <p:stCondLst>
                                            <p:cond delay="0"/>
                                          </p:stCondLst>
                                        </p:cTn>
                                        <p:tgtEl>
                                          <p:spTgt spid="13320"/>
                                        </p:tgtEl>
                                        <p:attrNameLst>
                                          <p:attrName>style.visibility</p:attrName>
                                        </p:attrNameLst>
                                      </p:cBhvr>
                                      <p:to>
                                        <p:strVal val="visible"/>
                                      </p:to>
                                    </p:set>
                                    <p:anim calcmode="lin" valueType="num">
                                      <p:cBhvr additive="base">
                                        <p:cTn id="107" dur="500" fill="hold"/>
                                        <p:tgtEl>
                                          <p:spTgt spid="13320"/>
                                        </p:tgtEl>
                                        <p:attrNameLst>
                                          <p:attrName>ppt_x</p:attrName>
                                        </p:attrNameLst>
                                      </p:cBhvr>
                                      <p:tavLst>
                                        <p:tav tm="0">
                                          <p:val>
                                            <p:strVal val="0-#ppt_w/2"/>
                                          </p:val>
                                        </p:tav>
                                        <p:tav tm="100000">
                                          <p:val>
                                            <p:strVal val="#ppt_x"/>
                                          </p:val>
                                        </p:tav>
                                      </p:tavLst>
                                    </p:anim>
                                    <p:anim calcmode="lin" valueType="num">
                                      <p:cBhvr additive="base">
                                        <p:cTn id="108" dur="500" fill="hold"/>
                                        <p:tgtEl>
                                          <p:spTgt spid="13320"/>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2" fill="hold" grpId="0" nodeType="clickEffect">
                                  <p:stCondLst>
                                    <p:cond delay="0"/>
                                  </p:stCondLst>
                                  <p:childTnLst>
                                    <p:set>
                                      <p:cBhvr>
                                        <p:cTn id="112" dur="1" fill="hold">
                                          <p:stCondLst>
                                            <p:cond delay="0"/>
                                          </p:stCondLst>
                                        </p:cTn>
                                        <p:tgtEl>
                                          <p:spTgt spid="13330"/>
                                        </p:tgtEl>
                                        <p:attrNameLst>
                                          <p:attrName>style.visibility</p:attrName>
                                        </p:attrNameLst>
                                      </p:cBhvr>
                                      <p:to>
                                        <p:strVal val="visible"/>
                                      </p:to>
                                    </p:set>
                                    <p:anim calcmode="lin" valueType="num">
                                      <p:cBhvr additive="base">
                                        <p:cTn id="113" dur="500" fill="hold"/>
                                        <p:tgtEl>
                                          <p:spTgt spid="13330"/>
                                        </p:tgtEl>
                                        <p:attrNameLst>
                                          <p:attrName>ppt_x</p:attrName>
                                        </p:attrNameLst>
                                      </p:cBhvr>
                                      <p:tavLst>
                                        <p:tav tm="0">
                                          <p:val>
                                            <p:strVal val="1+#ppt_w/2"/>
                                          </p:val>
                                        </p:tav>
                                        <p:tav tm="100000">
                                          <p:val>
                                            <p:strVal val="#ppt_x"/>
                                          </p:val>
                                        </p:tav>
                                      </p:tavLst>
                                    </p:anim>
                                    <p:anim calcmode="lin" valueType="num">
                                      <p:cBhvr additive="base">
                                        <p:cTn id="114" dur="500" fill="hold"/>
                                        <p:tgtEl>
                                          <p:spTgt spid="133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7" grpId="0"/>
      <p:bldP spid="13318" grpId="0"/>
      <p:bldP spid="13319" grpId="0"/>
      <p:bldP spid="13320" grpId="0"/>
      <p:bldP spid="13321" grpId="0"/>
      <p:bldP spid="13322" grpId="0"/>
      <p:bldP spid="13323" grpId="0"/>
      <p:bldP spid="13325" grpId="0"/>
      <p:bldP spid="13326" grpId="0"/>
      <p:bldP spid="13327" grpId="0"/>
      <p:bldP spid="13328" grpId="0"/>
      <p:bldP spid="13329" grpId="0"/>
      <p:bldP spid="13330" grpId="0"/>
      <p:bldP spid="13331" grpId="0"/>
      <p:bldP spid="13332" grpId="0"/>
      <p:bldP spid="13333" grpId="0"/>
      <p:bldP spid="13334" grpId="0"/>
      <p:bldP spid="1333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961256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lowchart: Connector 19"/>
          <p:cNvSpPr/>
          <p:nvPr/>
        </p:nvSpPr>
        <p:spPr>
          <a:xfrm>
            <a:off x="5929322" y="2357430"/>
            <a:ext cx="142876" cy="14287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TextBox 29"/>
          <p:cNvSpPr txBox="1"/>
          <p:nvPr/>
        </p:nvSpPr>
        <p:spPr>
          <a:xfrm>
            <a:off x="4714876" y="1857364"/>
            <a:ext cx="1357322" cy="923330"/>
          </a:xfrm>
          <a:prstGeom prst="rect">
            <a:avLst/>
          </a:prstGeom>
          <a:noFill/>
        </p:spPr>
        <p:txBody>
          <a:bodyPr wrap="square" rtlCol="0">
            <a:spAutoFit/>
          </a:bodyPr>
          <a:lstStyle/>
          <a:p>
            <a:r>
              <a:rPr lang="en-CA" dirty="0" smtClean="0"/>
              <a:t>Decreased Incidents of Bullying</a:t>
            </a:r>
            <a:endParaRPr lang="en-CA" dirty="0"/>
          </a:p>
        </p:txBody>
      </p:sp>
      <p:sp>
        <p:nvSpPr>
          <p:cNvPr id="11" name="TextBox 10"/>
          <p:cNvSpPr txBox="1"/>
          <p:nvPr/>
        </p:nvSpPr>
        <p:spPr>
          <a:xfrm>
            <a:off x="2500298" y="500042"/>
            <a:ext cx="4249433" cy="584775"/>
          </a:xfrm>
          <a:prstGeom prst="rect">
            <a:avLst/>
          </a:prstGeom>
          <a:noFill/>
        </p:spPr>
        <p:txBody>
          <a:bodyPr wrap="none" rtlCol="0">
            <a:spAutoFit/>
          </a:bodyPr>
          <a:lstStyle/>
          <a:p>
            <a:pPr algn="ctr"/>
            <a:r>
              <a:rPr lang="en-CA" sz="3200" b="1" dirty="0" smtClean="0"/>
              <a:t>CONNECTING THE DOTS</a:t>
            </a:r>
            <a:endParaRPr lang="en-CA" sz="3200" b="1" dirty="0"/>
          </a:p>
        </p:txBody>
      </p:sp>
      <p:sp>
        <p:nvSpPr>
          <p:cNvPr id="12" name="Flowchart: Connector 11"/>
          <p:cNvSpPr/>
          <p:nvPr/>
        </p:nvSpPr>
        <p:spPr>
          <a:xfrm>
            <a:off x="7215206" y="1714488"/>
            <a:ext cx="142876" cy="14287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Flowchart: Connector 12"/>
          <p:cNvSpPr/>
          <p:nvPr/>
        </p:nvSpPr>
        <p:spPr>
          <a:xfrm>
            <a:off x="6500826" y="2714620"/>
            <a:ext cx="142876" cy="14287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Flowchart: Connector 13"/>
          <p:cNvSpPr/>
          <p:nvPr/>
        </p:nvSpPr>
        <p:spPr>
          <a:xfrm>
            <a:off x="5929322" y="3429000"/>
            <a:ext cx="142876" cy="14287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Flowchart: Connector 14"/>
          <p:cNvSpPr/>
          <p:nvPr/>
        </p:nvSpPr>
        <p:spPr>
          <a:xfrm>
            <a:off x="5072066" y="4500570"/>
            <a:ext cx="142876" cy="14287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Flowchart: Connector 15"/>
          <p:cNvSpPr/>
          <p:nvPr/>
        </p:nvSpPr>
        <p:spPr>
          <a:xfrm>
            <a:off x="1714480" y="5143512"/>
            <a:ext cx="142876" cy="14287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Flowchart: Connector 16"/>
          <p:cNvSpPr/>
          <p:nvPr/>
        </p:nvSpPr>
        <p:spPr>
          <a:xfrm>
            <a:off x="1785918" y="3929066"/>
            <a:ext cx="142876" cy="14287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Flowchart: Connector 17"/>
          <p:cNvSpPr/>
          <p:nvPr/>
        </p:nvSpPr>
        <p:spPr>
          <a:xfrm>
            <a:off x="3786182" y="3786190"/>
            <a:ext cx="142876" cy="14287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Flowchart: Connector 18"/>
          <p:cNvSpPr/>
          <p:nvPr/>
        </p:nvSpPr>
        <p:spPr>
          <a:xfrm>
            <a:off x="5143504" y="3214686"/>
            <a:ext cx="142876" cy="14287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Flowchart: Connector 20"/>
          <p:cNvSpPr/>
          <p:nvPr/>
        </p:nvSpPr>
        <p:spPr>
          <a:xfrm>
            <a:off x="6643702" y="1428736"/>
            <a:ext cx="142876" cy="14287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Box 21"/>
          <p:cNvSpPr txBox="1"/>
          <p:nvPr/>
        </p:nvSpPr>
        <p:spPr>
          <a:xfrm>
            <a:off x="7429520" y="1500174"/>
            <a:ext cx="1500198" cy="923330"/>
          </a:xfrm>
          <a:prstGeom prst="rect">
            <a:avLst/>
          </a:prstGeom>
          <a:noFill/>
        </p:spPr>
        <p:txBody>
          <a:bodyPr wrap="square" rtlCol="0">
            <a:spAutoFit/>
          </a:bodyPr>
          <a:lstStyle/>
          <a:p>
            <a:r>
              <a:rPr lang="en-CA" dirty="0" smtClean="0"/>
              <a:t>Research Grant for Bullying</a:t>
            </a:r>
            <a:endParaRPr lang="en-CA" dirty="0"/>
          </a:p>
        </p:txBody>
      </p:sp>
      <p:sp>
        <p:nvSpPr>
          <p:cNvPr id="23" name="TextBox 22"/>
          <p:cNvSpPr txBox="1"/>
          <p:nvPr/>
        </p:nvSpPr>
        <p:spPr>
          <a:xfrm>
            <a:off x="6786578" y="2714620"/>
            <a:ext cx="1938929" cy="369332"/>
          </a:xfrm>
          <a:prstGeom prst="rect">
            <a:avLst/>
          </a:prstGeom>
          <a:noFill/>
        </p:spPr>
        <p:txBody>
          <a:bodyPr wrap="none" rtlCol="0">
            <a:spAutoFit/>
          </a:bodyPr>
          <a:lstStyle/>
          <a:p>
            <a:r>
              <a:rPr lang="en-CA" dirty="0" smtClean="0"/>
              <a:t>Research Activities</a:t>
            </a:r>
            <a:endParaRPr lang="en-CA" dirty="0"/>
          </a:p>
        </p:txBody>
      </p:sp>
      <p:sp>
        <p:nvSpPr>
          <p:cNvPr id="24" name="TextBox 23"/>
          <p:cNvSpPr txBox="1"/>
          <p:nvPr/>
        </p:nvSpPr>
        <p:spPr>
          <a:xfrm>
            <a:off x="6215074" y="3571876"/>
            <a:ext cx="2428892" cy="646331"/>
          </a:xfrm>
          <a:prstGeom prst="rect">
            <a:avLst/>
          </a:prstGeom>
          <a:noFill/>
        </p:spPr>
        <p:txBody>
          <a:bodyPr wrap="square" rtlCol="0">
            <a:spAutoFit/>
          </a:bodyPr>
          <a:lstStyle/>
          <a:p>
            <a:r>
              <a:rPr lang="en-CA" dirty="0" smtClean="0"/>
              <a:t>Papers, Reports, Theses, Books, etc.</a:t>
            </a:r>
            <a:endParaRPr lang="en-CA" dirty="0"/>
          </a:p>
        </p:txBody>
      </p:sp>
      <p:sp>
        <p:nvSpPr>
          <p:cNvPr id="25" name="TextBox 24"/>
          <p:cNvSpPr txBox="1"/>
          <p:nvPr/>
        </p:nvSpPr>
        <p:spPr>
          <a:xfrm>
            <a:off x="5357818" y="4572008"/>
            <a:ext cx="2148217" cy="369332"/>
          </a:xfrm>
          <a:prstGeom prst="rect">
            <a:avLst/>
          </a:prstGeom>
          <a:noFill/>
        </p:spPr>
        <p:txBody>
          <a:bodyPr wrap="none" rtlCol="0">
            <a:spAutoFit/>
          </a:bodyPr>
          <a:lstStyle/>
          <a:p>
            <a:r>
              <a:rPr lang="en-CA" dirty="0" smtClean="0"/>
              <a:t>Knowledge Synthesis</a:t>
            </a:r>
            <a:endParaRPr lang="en-CA" dirty="0"/>
          </a:p>
        </p:txBody>
      </p:sp>
      <p:sp>
        <p:nvSpPr>
          <p:cNvPr id="26" name="TextBox 25"/>
          <p:cNvSpPr txBox="1"/>
          <p:nvPr/>
        </p:nvSpPr>
        <p:spPr>
          <a:xfrm>
            <a:off x="714348" y="5357826"/>
            <a:ext cx="2214578" cy="646331"/>
          </a:xfrm>
          <a:prstGeom prst="rect">
            <a:avLst/>
          </a:prstGeom>
          <a:noFill/>
        </p:spPr>
        <p:txBody>
          <a:bodyPr wrap="square" rtlCol="0">
            <a:spAutoFit/>
          </a:bodyPr>
          <a:lstStyle/>
          <a:p>
            <a:r>
              <a:rPr lang="en-CA" dirty="0" smtClean="0"/>
              <a:t>Hockey Association Decision to Act</a:t>
            </a:r>
            <a:endParaRPr lang="en-CA" dirty="0"/>
          </a:p>
        </p:txBody>
      </p:sp>
      <p:sp>
        <p:nvSpPr>
          <p:cNvPr id="27" name="TextBox 26"/>
          <p:cNvSpPr txBox="1"/>
          <p:nvPr/>
        </p:nvSpPr>
        <p:spPr>
          <a:xfrm>
            <a:off x="1000100" y="3643314"/>
            <a:ext cx="728084" cy="369332"/>
          </a:xfrm>
          <a:prstGeom prst="rect">
            <a:avLst/>
          </a:prstGeom>
          <a:noFill/>
        </p:spPr>
        <p:txBody>
          <a:bodyPr wrap="none" rtlCol="0">
            <a:spAutoFit/>
          </a:bodyPr>
          <a:lstStyle/>
          <a:p>
            <a:r>
              <a:rPr lang="en-CA" dirty="0" smtClean="0"/>
              <a:t>Video</a:t>
            </a:r>
            <a:endParaRPr lang="en-CA" dirty="0"/>
          </a:p>
        </p:txBody>
      </p:sp>
      <p:sp>
        <p:nvSpPr>
          <p:cNvPr id="28" name="TextBox 27"/>
          <p:cNvSpPr txBox="1"/>
          <p:nvPr/>
        </p:nvSpPr>
        <p:spPr>
          <a:xfrm>
            <a:off x="2500298" y="3214686"/>
            <a:ext cx="1285883" cy="923330"/>
          </a:xfrm>
          <a:prstGeom prst="rect">
            <a:avLst/>
          </a:prstGeom>
          <a:noFill/>
        </p:spPr>
        <p:txBody>
          <a:bodyPr wrap="square" rtlCol="0">
            <a:spAutoFit/>
          </a:bodyPr>
          <a:lstStyle/>
          <a:p>
            <a:r>
              <a:rPr lang="en-CA" dirty="0" smtClean="0"/>
              <a:t>Workshop </a:t>
            </a:r>
            <a:r>
              <a:rPr lang="en-CA" dirty="0" smtClean="0"/>
              <a:t>for Coaches</a:t>
            </a:r>
            <a:endParaRPr lang="en-CA" dirty="0"/>
          </a:p>
        </p:txBody>
      </p:sp>
      <p:sp>
        <p:nvSpPr>
          <p:cNvPr id="29" name="TextBox 28"/>
          <p:cNvSpPr txBox="1"/>
          <p:nvPr/>
        </p:nvSpPr>
        <p:spPr>
          <a:xfrm>
            <a:off x="3929058" y="2643182"/>
            <a:ext cx="1143008" cy="923330"/>
          </a:xfrm>
          <a:prstGeom prst="rect">
            <a:avLst/>
          </a:prstGeom>
          <a:noFill/>
        </p:spPr>
        <p:txBody>
          <a:bodyPr wrap="square" rtlCol="0">
            <a:spAutoFit/>
          </a:bodyPr>
          <a:lstStyle/>
          <a:p>
            <a:r>
              <a:rPr lang="en-CA" dirty="0" smtClean="0"/>
              <a:t>Parent and Team Meetings</a:t>
            </a:r>
            <a:endParaRPr lang="en-CA" dirty="0"/>
          </a:p>
        </p:txBody>
      </p:sp>
      <p:sp>
        <p:nvSpPr>
          <p:cNvPr id="31" name="TextBox 30"/>
          <p:cNvSpPr txBox="1"/>
          <p:nvPr/>
        </p:nvSpPr>
        <p:spPr>
          <a:xfrm>
            <a:off x="5500694" y="1142984"/>
            <a:ext cx="1357322" cy="646331"/>
          </a:xfrm>
          <a:prstGeom prst="rect">
            <a:avLst/>
          </a:prstGeom>
          <a:noFill/>
        </p:spPr>
        <p:txBody>
          <a:bodyPr wrap="square" rtlCol="0">
            <a:spAutoFit/>
          </a:bodyPr>
          <a:lstStyle/>
          <a:p>
            <a:r>
              <a:rPr lang="en-CA" dirty="0" smtClean="0"/>
              <a:t>Follow-up Questions</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10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000" fill="hold"/>
                                        <p:tgtEl>
                                          <p:spTgt spid="13"/>
                                        </p:tgtEl>
                                        <p:attrNameLst>
                                          <p:attrName>ppt_x</p:attrName>
                                        </p:attrNameLst>
                                      </p:cBhvr>
                                      <p:tavLst>
                                        <p:tav tm="0">
                                          <p:val>
                                            <p:strVal val="1+#ppt_w/2"/>
                                          </p:val>
                                        </p:tav>
                                        <p:tav tm="100000">
                                          <p:val>
                                            <p:strVal val="#ppt_x"/>
                                          </p:val>
                                        </p:tav>
                                      </p:tavLst>
                                    </p:anim>
                                    <p:anim calcmode="lin" valueType="num">
                                      <p:cBhvr additive="base">
                                        <p:cTn id="18" dur="1000" fill="hold"/>
                                        <p:tgtEl>
                                          <p:spTgt spid="1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anim calcmode="lin" valueType="num">
                                      <p:cBhvr additive="base">
                                        <p:cTn id="21" dur="10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1+#ppt_w/2"/>
                                          </p:val>
                                        </p:tav>
                                        <p:tav tm="100000">
                                          <p:val>
                                            <p:strVal val="#ppt_x"/>
                                          </p:val>
                                        </p:tav>
                                      </p:tavLst>
                                    </p:anim>
                                    <p:anim calcmode="lin" valueType="num">
                                      <p:cBhvr additive="base">
                                        <p:cTn id="28" dur="10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24">
                                            <p:txEl>
                                              <p:pRg st="0" end="0"/>
                                            </p:txEl>
                                          </p:spTgt>
                                        </p:tgtEl>
                                        <p:attrNameLst>
                                          <p:attrName>style.visibility</p:attrName>
                                        </p:attrNameLst>
                                      </p:cBhvr>
                                      <p:to>
                                        <p:strVal val="visible"/>
                                      </p:to>
                                    </p:set>
                                    <p:anim calcmode="lin" valueType="num">
                                      <p:cBhvr additive="base">
                                        <p:cTn id="31" dur="10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1000" fill="hold"/>
                                        <p:tgtEl>
                                          <p:spTgt spid="15"/>
                                        </p:tgtEl>
                                        <p:attrNameLst>
                                          <p:attrName>ppt_x</p:attrName>
                                        </p:attrNameLst>
                                      </p:cBhvr>
                                      <p:tavLst>
                                        <p:tav tm="0">
                                          <p:val>
                                            <p:strVal val="1+#ppt_w/2"/>
                                          </p:val>
                                        </p:tav>
                                        <p:tav tm="100000">
                                          <p:val>
                                            <p:strVal val="#ppt_x"/>
                                          </p:val>
                                        </p:tav>
                                      </p:tavLst>
                                    </p:anim>
                                    <p:anim calcmode="lin" valueType="num">
                                      <p:cBhvr additive="base">
                                        <p:cTn id="38" dur="1000" fill="hold"/>
                                        <p:tgtEl>
                                          <p:spTgt spid="15"/>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25">
                                            <p:txEl>
                                              <p:pRg st="0" end="0"/>
                                            </p:txEl>
                                          </p:spTgt>
                                        </p:tgtEl>
                                        <p:attrNameLst>
                                          <p:attrName>style.visibility</p:attrName>
                                        </p:attrNameLst>
                                      </p:cBhvr>
                                      <p:to>
                                        <p:strVal val="visible"/>
                                      </p:to>
                                    </p:set>
                                    <p:anim calcmode="lin" valueType="num">
                                      <p:cBhvr additive="base">
                                        <p:cTn id="41" dur="10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42" dur="10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1000" fill="hold"/>
                                        <p:tgtEl>
                                          <p:spTgt spid="16"/>
                                        </p:tgtEl>
                                        <p:attrNameLst>
                                          <p:attrName>ppt_x</p:attrName>
                                        </p:attrNameLst>
                                      </p:cBhvr>
                                      <p:tavLst>
                                        <p:tav tm="0">
                                          <p:val>
                                            <p:strVal val="#ppt_x"/>
                                          </p:val>
                                        </p:tav>
                                        <p:tav tm="100000">
                                          <p:val>
                                            <p:strVal val="#ppt_x"/>
                                          </p:val>
                                        </p:tav>
                                      </p:tavLst>
                                    </p:anim>
                                    <p:anim calcmode="lin" valueType="num">
                                      <p:cBhvr additive="base">
                                        <p:cTn id="48" dur="10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6">
                                            <p:txEl>
                                              <p:pRg st="0" end="0"/>
                                            </p:txEl>
                                          </p:spTgt>
                                        </p:tgtEl>
                                        <p:attrNameLst>
                                          <p:attrName>style.visibility</p:attrName>
                                        </p:attrNameLst>
                                      </p:cBhvr>
                                      <p:to>
                                        <p:strVal val="visible"/>
                                      </p:to>
                                    </p:set>
                                    <p:anim calcmode="lin" valueType="num">
                                      <p:cBhvr additive="base">
                                        <p:cTn id="51"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52" dur="10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1000" fill="hold"/>
                                        <p:tgtEl>
                                          <p:spTgt spid="17"/>
                                        </p:tgtEl>
                                        <p:attrNameLst>
                                          <p:attrName>ppt_x</p:attrName>
                                        </p:attrNameLst>
                                      </p:cBhvr>
                                      <p:tavLst>
                                        <p:tav tm="0">
                                          <p:val>
                                            <p:strVal val="0-#ppt_w/2"/>
                                          </p:val>
                                        </p:tav>
                                        <p:tav tm="100000">
                                          <p:val>
                                            <p:strVal val="#ppt_x"/>
                                          </p:val>
                                        </p:tav>
                                      </p:tavLst>
                                    </p:anim>
                                    <p:anim calcmode="lin" valueType="num">
                                      <p:cBhvr additive="base">
                                        <p:cTn id="58" dur="1000" fill="hold"/>
                                        <p:tgtEl>
                                          <p:spTgt spid="17"/>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27">
                                            <p:txEl>
                                              <p:pRg st="0" end="0"/>
                                            </p:txEl>
                                          </p:spTgt>
                                        </p:tgtEl>
                                        <p:attrNameLst>
                                          <p:attrName>style.visibility</p:attrName>
                                        </p:attrNameLst>
                                      </p:cBhvr>
                                      <p:to>
                                        <p:strVal val="visible"/>
                                      </p:to>
                                    </p:set>
                                    <p:anim calcmode="lin" valueType="num">
                                      <p:cBhvr additive="base">
                                        <p:cTn id="61" dur="100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62" dur="10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1000" fill="hold"/>
                                        <p:tgtEl>
                                          <p:spTgt spid="18"/>
                                        </p:tgtEl>
                                        <p:attrNameLst>
                                          <p:attrName>ppt_x</p:attrName>
                                        </p:attrNameLst>
                                      </p:cBhvr>
                                      <p:tavLst>
                                        <p:tav tm="0">
                                          <p:val>
                                            <p:strVal val="0-#ppt_w/2"/>
                                          </p:val>
                                        </p:tav>
                                        <p:tav tm="100000">
                                          <p:val>
                                            <p:strVal val="#ppt_x"/>
                                          </p:val>
                                        </p:tav>
                                      </p:tavLst>
                                    </p:anim>
                                    <p:anim calcmode="lin" valueType="num">
                                      <p:cBhvr additive="base">
                                        <p:cTn id="68" dur="1000" fill="hold"/>
                                        <p:tgtEl>
                                          <p:spTgt spid="18"/>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28">
                                            <p:txEl>
                                              <p:pRg st="0" end="0"/>
                                            </p:txEl>
                                          </p:spTgt>
                                        </p:tgtEl>
                                        <p:attrNameLst>
                                          <p:attrName>style.visibility</p:attrName>
                                        </p:attrNameLst>
                                      </p:cBhvr>
                                      <p:to>
                                        <p:strVal val="visible"/>
                                      </p:to>
                                    </p:set>
                                    <p:anim calcmode="lin" valueType="num">
                                      <p:cBhvr additive="base">
                                        <p:cTn id="71" dur="10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72" dur="10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1000" fill="hold"/>
                                        <p:tgtEl>
                                          <p:spTgt spid="19"/>
                                        </p:tgtEl>
                                        <p:attrNameLst>
                                          <p:attrName>ppt_x</p:attrName>
                                        </p:attrNameLst>
                                      </p:cBhvr>
                                      <p:tavLst>
                                        <p:tav tm="0">
                                          <p:val>
                                            <p:strVal val="0-#ppt_w/2"/>
                                          </p:val>
                                        </p:tav>
                                        <p:tav tm="100000">
                                          <p:val>
                                            <p:strVal val="#ppt_x"/>
                                          </p:val>
                                        </p:tav>
                                      </p:tavLst>
                                    </p:anim>
                                    <p:anim calcmode="lin" valueType="num">
                                      <p:cBhvr additive="base">
                                        <p:cTn id="78" dur="1000" fill="hold"/>
                                        <p:tgtEl>
                                          <p:spTgt spid="19"/>
                                        </p:tgtEl>
                                        <p:attrNameLst>
                                          <p:attrName>ppt_y</p:attrName>
                                        </p:attrNameLst>
                                      </p:cBhvr>
                                      <p:tavLst>
                                        <p:tav tm="0">
                                          <p:val>
                                            <p:strVal val="#ppt_y"/>
                                          </p:val>
                                        </p:tav>
                                        <p:tav tm="100000">
                                          <p:val>
                                            <p:strVal val="#ppt_y"/>
                                          </p:val>
                                        </p:tav>
                                      </p:tavLst>
                                    </p:anim>
                                  </p:childTnLst>
                                </p:cTn>
                              </p:par>
                              <p:par>
                                <p:cTn id="79" presetID="2" presetClass="entr" presetSubtype="8" fill="hold" nodeType="withEffect">
                                  <p:stCondLst>
                                    <p:cond delay="0"/>
                                  </p:stCondLst>
                                  <p:childTnLst>
                                    <p:set>
                                      <p:cBhvr>
                                        <p:cTn id="80" dur="1" fill="hold">
                                          <p:stCondLst>
                                            <p:cond delay="0"/>
                                          </p:stCondLst>
                                        </p:cTn>
                                        <p:tgtEl>
                                          <p:spTgt spid="29">
                                            <p:txEl>
                                              <p:pRg st="0" end="0"/>
                                            </p:txEl>
                                          </p:spTgt>
                                        </p:tgtEl>
                                        <p:attrNameLst>
                                          <p:attrName>style.visibility</p:attrName>
                                        </p:attrNameLst>
                                      </p:cBhvr>
                                      <p:to>
                                        <p:strVal val="visible"/>
                                      </p:to>
                                    </p:set>
                                    <p:anim calcmode="lin" valueType="num">
                                      <p:cBhvr additive="base">
                                        <p:cTn id="81" dur="100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82" dur="10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additive="base">
                                        <p:cTn id="87" dur="1000" fill="hold"/>
                                        <p:tgtEl>
                                          <p:spTgt spid="20"/>
                                        </p:tgtEl>
                                        <p:attrNameLst>
                                          <p:attrName>ppt_x</p:attrName>
                                        </p:attrNameLst>
                                      </p:cBhvr>
                                      <p:tavLst>
                                        <p:tav tm="0">
                                          <p:val>
                                            <p:strVal val="0-#ppt_w/2"/>
                                          </p:val>
                                        </p:tav>
                                        <p:tav tm="100000">
                                          <p:val>
                                            <p:strVal val="#ppt_x"/>
                                          </p:val>
                                        </p:tav>
                                      </p:tavLst>
                                    </p:anim>
                                    <p:anim calcmode="lin" valueType="num">
                                      <p:cBhvr additive="base">
                                        <p:cTn id="88" dur="1000" fill="hold"/>
                                        <p:tgtEl>
                                          <p:spTgt spid="20"/>
                                        </p:tgtEl>
                                        <p:attrNameLst>
                                          <p:attrName>ppt_y</p:attrName>
                                        </p:attrNameLst>
                                      </p:cBhvr>
                                      <p:tavLst>
                                        <p:tav tm="0">
                                          <p:val>
                                            <p:strVal val="#ppt_y"/>
                                          </p:val>
                                        </p:tav>
                                        <p:tav tm="100000">
                                          <p:val>
                                            <p:strVal val="#ppt_y"/>
                                          </p:val>
                                        </p:tav>
                                      </p:tavLst>
                                    </p:anim>
                                  </p:childTnLst>
                                </p:cTn>
                              </p:par>
                              <p:par>
                                <p:cTn id="89" presetID="2" presetClass="entr" presetSubtype="8" fill="hold" nodeType="withEffect">
                                  <p:stCondLst>
                                    <p:cond delay="0"/>
                                  </p:stCondLst>
                                  <p:childTnLst>
                                    <p:set>
                                      <p:cBhvr>
                                        <p:cTn id="90" dur="1" fill="hold">
                                          <p:stCondLst>
                                            <p:cond delay="0"/>
                                          </p:stCondLst>
                                        </p:cTn>
                                        <p:tgtEl>
                                          <p:spTgt spid="30">
                                            <p:txEl>
                                              <p:pRg st="0" end="0"/>
                                            </p:txEl>
                                          </p:spTgt>
                                        </p:tgtEl>
                                        <p:attrNameLst>
                                          <p:attrName>style.visibility</p:attrName>
                                        </p:attrNameLst>
                                      </p:cBhvr>
                                      <p:to>
                                        <p:strVal val="visible"/>
                                      </p:to>
                                    </p:set>
                                    <p:anim calcmode="lin" valueType="num">
                                      <p:cBhvr additive="base">
                                        <p:cTn id="91" dur="1000" fill="hold"/>
                                        <p:tgtEl>
                                          <p:spTgt spid="30">
                                            <p:txEl>
                                              <p:pRg st="0" end="0"/>
                                            </p:txEl>
                                          </p:spTgt>
                                        </p:tgtEl>
                                        <p:attrNameLst>
                                          <p:attrName>ppt_x</p:attrName>
                                        </p:attrNameLst>
                                      </p:cBhvr>
                                      <p:tavLst>
                                        <p:tav tm="0">
                                          <p:val>
                                            <p:strVal val="0-#ppt_w/2"/>
                                          </p:val>
                                        </p:tav>
                                        <p:tav tm="100000">
                                          <p:val>
                                            <p:strVal val="#ppt_x"/>
                                          </p:val>
                                        </p:tav>
                                      </p:tavLst>
                                    </p:anim>
                                    <p:anim calcmode="lin" valueType="num">
                                      <p:cBhvr additive="base">
                                        <p:cTn id="92" dur="10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additive="base">
                                        <p:cTn id="97" dur="1000" fill="hold"/>
                                        <p:tgtEl>
                                          <p:spTgt spid="21"/>
                                        </p:tgtEl>
                                        <p:attrNameLst>
                                          <p:attrName>ppt_x</p:attrName>
                                        </p:attrNameLst>
                                      </p:cBhvr>
                                      <p:tavLst>
                                        <p:tav tm="0">
                                          <p:val>
                                            <p:strVal val="0-#ppt_w/2"/>
                                          </p:val>
                                        </p:tav>
                                        <p:tav tm="100000">
                                          <p:val>
                                            <p:strVal val="#ppt_x"/>
                                          </p:val>
                                        </p:tav>
                                      </p:tavLst>
                                    </p:anim>
                                    <p:anim calcmode="lin" valueType="num">
                                      <p:cBhvr additive="base">
                                        <p:cTn id="98" dur="1000" fill="hold"/>
                                        <p:tgtEl>
                                          <p:spTgt spid="21"/>
                                        </p:tgtEl>
                                        <p:attrNameLst>
                                          <p:attrName>ppt_y</p:attrName>
                                        </p:attrNameLst>
                                      </p:cBhvr>
                                      <p:tavLst>
                                        <p:tav tm="0">
                                          <p:val>
                                            <p:strVal val="#ppt_y"/>
                                          </p:val>
                                        </p:tav>
                                        <p:tav tm="100000">
                                          <p:val>
                                            <p:strVal val="#ppt_y"/>
                                          </p:val>
                                        </p:tav>
                                      </p:tavLst>
                                    </p:anim>
                                  </p:childTnLst>
                                </p:cTn>
                              </p:par>
                              <p:par>
                                <p:cTn id="99" presetID="2" presetClass="entr" presetSubtype="8" fill="hold" grpId="0" nodeType="withEffect">
                                  <p:stCondLst>
                                    <p:cond delay="0"/>
                                  </p:stCondLst>
                                  <p:childTnLst>
                                    <p:set>
                                      <p:cBhvr>
                                        <p:cTn id="100" dur="1" fill="hold">
                                          <p:stCondLst>
                                            <p:cond delay="0"/>
                                          </p:stCondLst>
                                        </p:cTn>
                                        <p:tgtEl>
                                          <p:spTgt spid="31"/>
                                        </p:tgtEl>
                                        <p:attrNameLst>
                                          <p:attrName>style.visibility</p:attrName>
                                        </p:attrNameLst>
                                      </p:cBhvr>
                                      <p:to>
                                        <p:strVal val="visible"/>
                                      </p:to>
                                    </p:set>
                                    <p:anim calcmode="lin" valueType="num">
                                      <p:cBhvr additive="base">
                                        <p:cTn id="101" dur="1000" fill="hold"/>
                                        <p:tgtEl>
                                          <p:spTgt spid="31"/>
                                        </p:tgtEl>
                                        <p:attrNameLst>
                                          <p:attrName>ppt_x</p:attrName>
                                        </p:attrNameLst>
                                      </p:cBhvr>
                                      <p:tavLst>
                                        <p:tav tm="0">
                                          <p:val>
                                            <p:strVal val="0-#ppt_w/2"/>
                                          </p:val>
                                        </p:tav>
                                        <p:tav tm="100000">
                                          <p:val>
                                            <p:strVal val="#ppt_x"/>
                                          </p:val>
                                        </p:tav>
                                      </p:tavLst>
                                    </p:anim>
                                    <p:anim calcmode="lin" valueType="num">
                                      <p:cBhvr additive="base">
                                        <p:cTn id="102" dur="10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2" grpId="0" animBg="1"/>
      <p:bldP spid="13" grpId="0" animBg="1"/>
      <p:bldP spid="14" grpId="0" animBg="1"/>
      <p:bldP spid="15" grpId="0" animBg="1"/>
      <p:bldP spid="16" grpId="0" animBg="1"/>
      <p:bldP spid="17" grpId="0" animBg="1"/>
      <p:bldP spid="18" grpId="0" animBg="1"/>
      <p:bldP spid="19" grpId="0" animBg="1"/>
      <p:bldP spid="21" grpId="0" animBg="1"/>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lose up blade.jpg"/>
          <p:cNvPicPr>
            <a:picLocks noChangeAspect="1"/>
          </p:cNvPicPr>
          <p:nvPr/>
        </p:nvPicPr>
        <p:blipFill>
          <a:blip r:embed="rId2" cstate="print"/>
          <a:stretch>
            <a:fillRect/>
          </a:stretch>
        </p:blipFill>
        <p:spPr>
          <a:xfrm flipH="1">
            <a:off x="1714480" y="1500174"/>
            <a:ext cx="5482170" cy="3724650"/>
          </a:xfrm>
          <a:prstGeom prst="rect">
            <a:avLst/>
          </a:prstGeom>
        </p:spPr>
      </p:pic>
      <p:sp>
        <p:nvSpPr>
          <p:cNvPr id="11" name="TextBox 10"/>
          <p:cNvSpPr txBox="1"/>
          <p:nvPr/>
        </p:nvSpPr>
        <p:spPr>
          <a:xfrm>
            <a:off x="2500298" y="500042"/>
            <a:ext cx="4249433" cy="584775"/>
          </a:xfrm>
          <a:prstGeom prst="rect">
            <a:avLst/>
          </a:prstGeom>
          <a:noFill/>
        </p:spPr>
        <p:txBody>
          <a:bodyPr wrap="none" rtlCol="0">
            <a:spAutoFit/>
          </a:bodyPr>
          <a:lstStyle/>
          <a:p>
            <a:pPr algn="ctr"/>
            <a:r>
              <a:rPr lang="en-CA" sz="3200" b="1" dirty="0" smtClean="0"/>
              <a:t>CONNECTING THE DOTS</a:t>
            </a:r>
            <a:endParaRPr lang="en-CA" sz="3200" b="1" dirty="0"/>
          </a:p>
        </p:txBody>
      </p:sp>
      <p:sp>
        <p:nvSpPr>
          <p:cNvPr id="12" name="Flowchart: Connector 11"/>
          <p:cNvSpPr/>
          <p:nvPr/>
        </p:nvSpPr>
        <p:spPr>
          <a:xfrm>
            <a:off x="7215206" y="1714488"/>
            <a:ext cx="142876" cy="14287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Flowchart: Connector 12"/>
          <p:cNvSpPr/>
          <p:nvPr/>
        </p:nvSpPr>
        <p:spPr>
          <a:xfrm>
            <a:off x="6500826" y="2714620"/>
            <a:ext cx="142876" cy="14287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Flowchart: Connector 13"/>
          <p:cNvSpPr/>
          <p:nvPr/>
        </p:nvSpPr>
        <p:spPr>
          <a:xfrm>
            <a:off x="5929322" y="3429000"/>
            <a:ext cx="142876" cy="14287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Flowchart: Connector 14"/>
          <p:cNvSpPr/>
          <p:nvPr/>
        </p:nvSpPr>
        <p:spPr>
          <a:xfrm>
            <a:off x="5072066" y="4500570"/>
            <a:ext cx="142876" cy="14287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Flowchart: Connector 15"/>
          <p:cNvSpPr/>
          <p:nvPr/>
        </p:nvSpPr>
        <p:spPr>
          <a:xfrm>
            <a:off x="1714480" y="5143512"/>
            <a:ext cx="142876" cy="14287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Flowchart: Connector 16"/>
          <p:cNvSpPr/>
          <p:nvPr/>
        </p:nvSpPr>
        <p:spPr>
          <a:xfrm>
            <a:off x="1785918" y="3929066"/>
            <a:ext cx="142876" cy="14287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Flowchart: Connector 17"/>
          <p:cNvSpPr/>
          <p:nvPr/>
        </p:nvSpPr>
        <p:spPr>
          <a:xfrm>
            <a:off x="3786182" y="3786190"/>
            <a:ext cx="142876" cy="14287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Flowchart: Connector 18"/>
          <p:cNvSpPr/>
          <p:nvPr/>
        </p:nvSpPr>
        <p:spPr>
          <a:xfrm>
            <a:off x="5143504" y="3214686"/>
            <a:ext cx="142876" cy="14287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Flowchart: Connector 19"/>
          <p:cNvSpPr/>
          <p:nvPr/>
        </p:nvSpPr>
        <p:spPr>
          <a:xfrm>
            <a:off x="5929322" y="2357430"/>
            <a:ext cx="142876" cy="14287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Flowchart: Connector 20"/>
          <p:cNvSpPr/>
          <p:nvPr/>
        </p:nvSpPr>
        <p:spPr>
          <a:xfrm>
            <a:off x="6643702" y="1428736"/>
            <a:ext cx="142876" cy="142876"/>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Box 21"/>
          <p:cNvSpPr txBox="1"/>
          <p:nvPr/>
        </p:nvSpPr>
        <p:spPr>
          <a:xfrm>
            <a:off x="7429520" y="1500174"/>
            <a:ext cx="1500198" cy="923330"/>
          </a:xfrm>
          <a:prstGeom prst="rect">
            <a:avLst/>
          </a:prstGeom>
          <a:noFill/>
        </p:spPr>
        <p:txBody>
          <a:bodyPr wrap="square" rtlCol="0">
            <a:spAutoFit/>
          </a:bodyPr>
          <a:lstStyle/>
          <a:p>
            <a:r>
              <a:rPr lang="en-CA" dirty="0" smtClean="0"/>
              <a:t>Research Grant for Bullying</a:t>
            </a:r>
            <a:endParaRPr lang="en-CA" dirty="0"/>
          </a:p>
        </p:txBody>
      </p:sp>
      <p:sp>
        <p:nvSpPr>
          <p:cNvPr id="23" name="TextBox 22"/>
          <p:cNvSpPr txBox="1"/>
          <p:nvPr/>
        </p:nvSpPr>
        <p:spPr>
          <a:xfrm>
            <a:off x="6786578" y="2714620"/>
            <a:ext cx="1938929" cy="369332"/>
          </a:xfrm>
          <a:prstGeom prst="rect">
            <a:avLst/>
          </a:prstGeom>
          <a:noFill/>
        </p:spPr>
        <p:txBody>
          <a:bodyPr wrap="none" rtlCol="0">
            <a:spAutoFit/>
          </a:bodyPr>
          <a:lstStyle/>
          <a:p>
            <a:r>
              <a:rPr lang="en-CA" dirty="0" smtClean="0"/>
              <a:t>Research Activities</a:t>
            </a:r>
            <a:endParaRPr lang="en-CA" dirty="0"/>
          </a:p>
        </p:txBody>
      </p:sp>
      <p:sp>
        <p:nvSpPr>
          <p:cNvPr id="24" name="TextBox 23"/>
          <p:cNvSpPr txBox="1"/>
          <p:nvPr/>
        </p:nvSpPr>
        <p:spPr>
          <a:xfrm>
            <a:off x="6215074" y="3571876"/>
            <a:ext cx="2428892" cy="646331"/>
          </a:xfrm>
          <a:prstGeom prst="rect">
            <a:avLst/>
          </a:prstGeom>
          <a:noFill/>
        </p:spPr>
        <p:txBody>
          <a:bodyPr wrap="square" rtlCol="0">
            <a:spAutoFit/>
          </a:bodyPr>
          <a:lstStyle/>
          <a:p>
            <a:r>
              <a:rPr lang="en-CA" dirty="0" smtClean="0"/>
              <a:t>Papers, Reports, Theses, Books, etc.</a:t>
            </a:r>
            <a:endParaRPr lang="en-CA" dirty="0"/>
          </a:p>
        </p:txBody>
      </p:sp>
      <p:sp>
        <p:nvSpPr>
          <p:cNvPr id="25" name="TextBox 24"/>
          <p:cNvSpPr txBox="1"/>
          <p:nvPr/>
        </p:nvSpPr>
        <p:spPr>
          <a:xfrm>
            <a:off x="5357818" y="4572008"/>
            <a:ext cx="2148217" cy="369332"/>
          </a:xfrm>
          <a:prstGeom prst="rect">
            <a:avLst/>
          </a:prstGeom>
          <a:noFill/>
        </p:spPr>
        <p:txBody>
          <a:bodyPr wrap="none" rtlCol="0">
            <a:spAutoFit/>
          </a:bodyPr>
          <a:lstStyle/>
          <a:p>
            <a:r>
              <a:rPr lang="en-CA" dirty="0" smtClean="0"/>
              <a:t>Knowledge Synthesis</a:t>
            </a:r>
            <a:endParaRPr lang="en-CA" dirty="0"/>
          </a:p>
        </p:txBody>
      </p:sp>
      <p:sp>
        <p:nvSpPr>
          <p:cNvPr id="26" name="TextBox 25"/>
          <p:cNvSpPr txBox="1"/>
          <p:nvPr/>
        </p:nvSpPr>
        <p:spPr>
          <a:xfrm>
            <a:off x="714348" y="5357826"/>
            <a:ext cx="2214578" cy="646331"/>
          </a:xfrm>
          <a:prstGeom prst="rect">
            <a:avLst/>
          </a:prstGeom>
          <a:noFill/>
        </p:spPr>
        <p:txBody>
          <a:bodyPr wrap="square" rtlCol="0">
            <a:spAutoFit/>
          </a:bodyPr>
          <a:lstStyle/>
          <a:p>
            <a:r>
              <a:rPr lang="en-CA" dirty="0" smtClean="0"/>
              <a:t>Hockey Association Decision to Act</a:t>
            </a:r>
            <a:endParaRPr lang="en-CA" dirty="0"/>
          </a:p>
        </p:txBody>
      </p:sp>
      <p:sp>
        <p:nvSpPr>
          <p:cNvPr id="27" name="TextBox 26"/>
          <p:cNvSpPr txBox="1"/>
          <p:nvPr/>
        </p:nvSpPr>
        <p:spPr>
          <a:xfrm>
            <a:off x="1000100" y="3643314"/>
            <a:ext cx="728084" cy="369332"/>
          </a:xfrm>
          <a:prstGeom prst="rect">
            <a:avLst/>
          </a:prstGeom>
          <a:noFill/>
        </p:spPr>
        <p:txBody>
          <a:bodyPr wrap="none" rtlCol="0">
            <a:spAutoFit/>
          </a:bodyPr>
          <a:lstStyle/>
          <a:p>
            <a:r>
              <a:rPr lang="en-CA" dirty="0" smtClean="0"/>
              <a:t>Video</a:t>
            </a:r>
            <a:endParaRPr lang="en-CA" dirty="0"/>
          </a:p>
        </p:txBody>
      </p:sp>
      <p:sp>
        <p:nvSpPr>
          <p:cNvPr id="28" name="TextBox 27"/>
          <p:cNvSpPr txBox="1"/>
          <p:nvPr/>
        </p:nvSpPr>
        <p:spPr>
          <a:xfrm>
            <a:off x="2500298" y="3214686"/>
            <a:ext cx="1285883" cy="646331"/>
          </a:xfrm>
          <a:prstGeom prst="rect">
            <a:avLst/>
          </a:prstGeom>
          <a:noFill/>
        </p:spPr>
        <p:txBody>
          <a:bodyPr wrap="square" rtlCol="0">
            <a:spAutoFit/>
          </a:bodyPr>
          <a:lstStyle/>
          <a:p>
            <a:r>
              <a:rPr lang="en-CA" dirty="0" smtClean="0"/>
              <a:t>Workshops for Coaches</a:t>
            </a:r>
            <a:endParaRPr lang="en-CA" dirty="0"/>
          </a:p>
        </p:txBody>
      </p:sp>
      <p:sp>
        <p:nvSpPr>
          <p:cNvPr id="29" name="TextBox 28"/>
          <p:cNvSpPr txBox="1"/>
          <p:nvPr/>
        </p:nvSpPr>
        <p:spPr>
          <a:xfrm>
            <a:off x="3929058" y="2643182"/>
            <a:ext cx="1143008" cy="923330"/>
          </a:xfrm>
          <a:prstGeom prst="rect">
            <a:avLst/>
          </a:prstGeom>
          <a:noFill/>
        </p:spPr>
        <p:txBody>
          <a:bodyPr wrap="square" rtlCol="0">
            <a:spAutoFit/>
          </a:bodyPr>
          <a:lstStyle/>
          <a:p>
            <a:r>
              <a:rPr lang="en-CA" dirty="0" smtClean="0"/>
              <a:t>Parent and Team Meetings</a:t>
            </a:r>
            <a:endParaRPr lang="en-CA" dirty="0"/>
          </a:p>
        </p:txBody>
      </p:sp>
      <p:sp>
        <p:nvSpPr>
          <p:cNvPr id="30" name="TextBox 29"/>
          <p:cNvSpPr txBox="1"/>
          <p:nvPr/>
        </p:nvSpPr>
        <p:spPr>
          <a:xfrm>
            <a:off x="4714876" y="1857364"/>
            <a:ext cx="1357322" cy="923330"/>
          </a:xfrm>
          <a:prstGeom prst="rect">
            <a:avLst/>
          </a:prstGeom>
          <a:noFill/>
        </p:spPr>
        <p:txBody>
          <a:bodyPr wrap="square" rtlCol="0">
            <a:spAutoFit/>
          </a:bodyPr>
          <a:lstStyle/>
          <a:p>
            <a:r>
              <a:rPr lang="en-CA" dirty="0" smtClean="0"/>
              <a:t>Decreased Incidents of Bullying</a:t>
            </a:r>
            <a:endParaRPr lang="en-CA" dirty="0"/>
          </a:p>
        </p:txBody>
      </p:sp>
      <p:sp>
        <p:nvSpPr>
          <p:cNvPr id="31" name="TextBox 30"/>
          <p:cNvSpPr txBox="1"/>
          <p:nvPr/>
        </p:nvSpPr>
        <p:spPr>
          <a:xfrm>
            <a:off x="5500694" y="1142984"/>
            <a:ext cx="1357322" cy="646331"/>
          </a:xfrm>
          <a:prstGeom prst="rect">
            <a:avLst/>
          </a:prstGeom>
          <a:noFill/>
        </p:spPr>
        <p:txBody>
          <a:bodyPr wrap="square" rtlCol="0">
            <a:spAutoFit/>
          </a:bodyPr>
          <a:lstStyle/>
          <a:p>
            <a:r>
              <a:rPr lang="en-CA" dirty="0" smtClean="0"/>
              <a:t>Follow-up Questions</a:t>
            </a:r>
            <a:endParaRPr lang="en-C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1.png"/>
          <p:cNvPicPr>
            <a:picLocks noChangeAspect="1"/>
          </p:cNvPicPr>
          <p:nvPr/>
        </p:nvPicPr>
        <p:blipFill>
          <a:blip r:embed="rId2" cstate="print"/>
          <a:stretch>
            <a:fillRect/>
          </a:stretch>
        </p:blipFill>
        <p:spPr>
          <a:xfrm>
            <a:off x="0" y="188640"/>
            <a:ext cx="9144000" cy="640871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2.png"/>
          <p:cNvPicPr>
            <a:picLocks noChangeAspect="1"/>
          </p:cNvPicPr>
          <p:nvPr/>
        </p:nvPicPr>
        <p:blipFill>
          <a:blip r:embed="rId2" cstate="print"/>
          <a:stretch>
            <a:fillRect/>
          </a:stretch>
        </p:blipFill>
        <p:spPr>
          <a:xfrm>
            <a:off x="179512" y="116632"/>
            <a:ext cx="8784976" cy="640871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Picture of C. P. Snow"/>
          <p:cNvPicPr>
            <a:picLocks noChangeAspect="1" noChangeArrowheads="1"/>
          </p:cNvPicPr>
          <p:nvPr/>
        </p:nvPicPr>
        <p:blipFill>
          <a:blip r:embed="rId2" cstate="print"/>
          <a:srcRect/>
          <a:stretch>
            <a:fillRect/>
          </a:stretch>
        </p:blipFill>
        <p:spPr bwMode="auto">
          <a:xfrm>
            <a:off x="1219200" y="762000"/>
            <a:ext cx="4572000" cy="5334000"/>
          </a:xfrm>
          <a:prstGeom prst="rect">
            <a:avLst/>
          </a:prstGeom>
          <a:noFill/>
        </p:spPr>
      </p:pic>
      <p:pic>
        <p:nvPicPr>
          <p:cNvPr id="51203" name="Picture 3" descr="22441"/>
          <p:cNvPicPr>
            <a:picLocks noChangeAspect="1" noChangeArrowheads="1"/>
          </p:cNvPicPr>
          <p:nvPr/>
        </p:nvPicPr>
        <p:blipFill>
          <a:blip r:embed="rId3" cstate="print"/>
          <a:srcRect/>
          <a:stretch>
            <a:fillRect/>
          </a:stretch>
        </p:blipFill>
        <p:spPr bwMode="auto">
          <a:xfrm rot="874121">
            <a:off x="5791200" y="1600200"/>
            <a:ext cx="2657475" cy="3810000"/>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912_Platt_Adams5.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ollaboration"/>
          <p:cNvPicPr>
            <a:picLocks noChangeAspect="1" noChangeArrowheads="1"/>
          </p:cNvPicPr>
          <p:nvPr/>
        </p:nvPicPr>
        <p:blipFill>
          <a:blip r:embed="rId2" cstate="print"/>
          <a:srcRect/>
          <a:stretch>
            <a:fillRect/>
          </a:stretch>
        </p:blipFill>
        <p:spPr bwMode="auto">
          <a:xfrm>
            <a:off x="1190625" y="47625"/>
            <a:ext cx="6762750" cy="676275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interdisciplinary"/>
          <p:cNvPicPr>
            <a:picLocks noChangeAspect="1" noChangeArrowheads="1"/>
          </p:cNvPicPr>
          <p:nvPr/>
        </p:nvPicPr>
        <p:blipFill>
          <a:blip r:embed="rId2" cstate="print"/>
          <a:srcRect/>
          <a:stretch>
            <a:fillRect/>
          </a:stretch>
        </p:blipFill>
        <p:spPr bwMode="auto">
          <a:xfrm>
            <a:off x="3048000" y="1828800"/>
            <a:ext cx="2971800" cy="2438400"/>
          </a:xfrm>
          <a:prstGeom prst="rect">
            <a:avLst/>
          </a:prstGeom>
          <a:noFill/>
        </p:spPr>
      </p:pic>
      <p:sp>
        <p:nvSpPr>
          <p:cNvPr id="49155" name="Text Box 3"/>
          <p:cNvSpPr txBox="1">
            <a:spLocks noChangeArrowheads="1"/>
          </p:cNvSpPr>
          <p:nvPr/>
        </p:nvSpPr>
        <p:spPr bwMode="auto">
          <a:xfrm>
            <a:off x="2209800" y="5257800"/>
            <a:ext cx="4191000" cy="457200"/>
          </a:xfrm>
          <a:prstGeom prst="rect">
            <a:avLst/>
          </a:prstGeom>
          <a:noFill/>
          <a:ln w="9525">
            <a:noFill/>
            <a:miter lim="800000"/>
            <a:headEnd/>
            <a:tailEnd/>
          </a:ln>
          <a:effectLst/>
        </p:spPr>
        <p:txBody>
          <a:bodyPr>
            <a:spAutoFit/>
          </a:bodyPr>
          <a:lstStyle/>
          <a:p>
            <a:pPr algn="ctr">
              <a:spcBef>
                <a:spcPct val="50000"/>
              </a:spcBef>
            </a:pPr>
            <a:r>
              <a:rPr lang="en-CA" sz="2400" b="1" i="1">
                <a:solidFill>
                  <a:srgbClr val="A50021"/>
                </a:solidFill>
                <a:latin typeface="Algerian" pitchFamily="82" charset="0"/>
              </a:rPr>
              <a:t>multidisciplinary</a:t>
            </a:r>
            <a:endParaRPr lang="en-US" sz="2400" b="1" i="1">
              <a:solidFill>
                <a:srgbClr val="A50021"/>
              </a:solidFill>
              <a:latin typeface="Algerian" pitchFamily="82"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ircle"/>
          <p:cNvPicPr>
            <a:picLocks noChangeAspect="1" noChangeArrowheads="1"/>
          </p:cNvPicPr>
          <p:nvPr/>
        </p:nvPicPr>
        <p:blipFill>
          <a:blip r:embed="rId2" cstate="print"/>
          <a:srcRect/>
          <a:stretch>
            <a:fillRect/>
          </a:stretch>
        </p:blipFill>
        <p:spPr bwMode="auto">
          <a:xfrm>
            <a:off x="3143250" y="2000250"/>
            <a:ext cx="2857500" cy="2857500"/>
          </a:xfrm>
          <a:prstGeom prst="rect">
            <a:avLst/>
          </a:prstGeom>
          <a:noFill/>
        </p:spPr>
      </p:pic>
      <p:sp>
        <p:nvSpPr>
          <p:cNvPr id="41987" name="Text Box 3"/>
          <p:cNvSpPr txBox="1">
            <a:spLocks noChangeArrowheads="1"/>
          </p:cNvSpPr>
          <p:nvPr/>
        </p:nvSpPr>
        <p:spPr bwMode="auto">
          <a:xfrm>
            <a:off x="2209800" y="5257800"/>
            <a:ext cx="4191000" cy="457200"/>
          </a:xfrm>
          <a:prstGeom prst="rect">
            <a:avLst/>
          </a:prstGeom>
          <a:noFill/>
          <a:ln w="9525">
            <a:noFill/>
            <a:miter lim="800000"/>
            <a:headEnd/>
            <a:tailEnd/>
          </a:ln>
          <a:effectLst/>
        </p:spPr>
        <p:txBody>
          <a:bodyPr>
            <a:spAutoFit/>
          </a:bodyPr>
          <a:lstStyle/>
          <a:p>
            <a:pPr algn="ctr">
              <a:spcBef>
                <a:spcPct val="50000"/>
              </a:spcBef>
            </a:pPr>
            <a:r>
              <a:rPr lang="en-CA" sz="2400" b="1" i="1">
                <a:solidFill>
                  <a:srgbClr val="A50021"/>
                </a:solidFill>
                <a:latin typeface="Algerian" pitchFamily="82" charset="0"/>
              </a:rPr>
              <a:t>collaborative</a:t>
            </a:r>
            <a:endParaRPr lang="en-US" sz="2400" b="1" i="1">
              <a:solidFill>
                <a:srgbClr val="A50021"/>
              </a:solidFill>
              <a:latin typeface="Algerian" pitchFamily="82"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Interdisciplinary%20Teaching%20Wordle"/>
          <p:cNvPicPr>
            <a:picLocks noChangeAspect="1" noChangeArrowheads="1"/>
          </p:cNvPicPr>
          <p:nvPr/>
        </p:nvPicPr>
        <p:blipFill>
          <a:blip r:embed="rId2" cstate="print"/>
          <a:srcRect/>
          <a:stretch>
            <a:fillRect/>
          </a:stretch>
        </p:blipFill>
        <p:spPr bwMode="auto">
          <a:xfrm>
            <a:off x="1957388" y="47625"/>
            <a:ext cx="5229225" cy="6762750"/>
          </a:xfrm>
          <a:prstGeom prst="rect">
            <a:avLst/>
          </a:prstGeom>
          <a:noFill/>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p:txBody>
          <a:bodyPr/>
          <a:lstStyle/>
          <a:p>
            <a:pPr eaLnBrk="1" hangingPunct="1"/>
            <a:r>
              <a:rPr lang="en-CA" sz="2200" b="1" smtClean="0"/>
              <a:t>“On a scale ranging from extremely interdisciplinary to exclusively disciplinary, how would you characterize your research?”</a:t>
            </a:r>
          </a:p>
        </p:txBody>
      </p:sp>
      <p:graphicFrame>
        <p:nvGraphicFramePr>
          <p:cNvPr id="4" name="Content Placeholder 3"/>
          <p:cNvGraphicFramePr>
            <a:graphicFrameLocks noGrp="1"/>
          </p:cNvGraphicFramePr>
          <p:nvPr>
            <p:ph idx="4294967295"/>
          </p:nvPr>
        </p:nvGraphicFramePr>
        <p:xfrm>
          <a:off x="273050" y="1362075"/>
          <a:ext cx="8597900" cy="4997450"/>
        </p:xfrm>
        <a:graphic>
          <a:graphicData uri="http://schemas.openxmlformats.org/drawingml/2006/chart">
            <c:chart xmlns:c="http://schemas.openxmlformats.org/drawingml/2006/chart" xmlns:r="http://schemas.openxmlformats.org/officeDocument/2006/relationships" r:id="rId2"/>
          </a:graphicData>
        </a:graphic>
      </p:graphicFrame>
      <p:sp>
        <p:nvSpPr>
          <p:cNvPr id="21508" name="TextBox 12"/>
          <p:cNvSpPr txBox="1">
            <a:spLocks noChangeArrowheads="1"/>
          </p:cNvSpPr>
          <p:nvPr/>
        </p:nvSpPr>
        <p:spPr bwMode="auto">
          <a:xfrm>
            <a:off x="179388" y="6381750"/>
            <a:ext cx="8786812" cy="338138"/>
          </a:xfrm>
          <a:prstGeom prst="rect">
            <a:avLst/>
          </a:prstGeom>
          <a:noFill/>
          <a:ln w="9525">
            <a:noFill/>
            <a:miter lim="800000"/>
            <a:headEnd/>
            <a:tailEnd/>
          </a:ln>
        </p:spPr>
        <p:txBody>
          <a:bodyPr>
            <a:spAutoFit/>
          </a:bodyPr>
          <a:lstStyle/>
          <a:p>
            <a:pPr algn="r"/>
            <a:r>
              <a:rPr lang="en-CA" sz="1600" i="1">
                <a:latin typeface="Trebuchet MS" pitchFamily="34" charset="0"/>
              </a:rPr>
              <a:t>Source:     </a:t>
            </a:r>
            <a:r>
              <a:rPr lang="en-CA" sz="1600">
                <a:latin typeface="Trebuchet MS" pitchFamily="34" charset="0"/>
              </a:rPr>
              <a:t>2008 web survey, SSH faculty, Science-Metrix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ommunitylink"/>
          <p:cNvPicPr>
            <a:picLocks noChangeAspect="1" noChangeArrowheads="1"/>
          </p:cNvPicPr>
          <p:nvPr/>
        </p:nvPicPr>
        <p:blipFill>
          <a:blip r:embed="rId2" cstate="print"/>
          <a:srcRect/>
          <a:stretch>
            <a:fillRect/>
          </a:stretch>
        </p:blipFill>
        <p:spPr bwMode="auto">
          <a:xfrm>
            <a:off x="2286000" y="1295400"/>
            <a:ext cx="4038600" cy="2895600"/>
          </a:xfrm>
          <a:prstGeom prst="rect">
            <a:avLst/>
          </a:prstGeom>
          <a:noFill/>
        </p:spPr>
      </p:pic>
      <p:sp>
        <p:nvSpPr>
          <p:cNvPr id="43011" name="Text Box 3"/>
          <p:cNvSpPr txBox="1">
            <a:spLocks noChangeArrowheads="1"/>
          </p:cNvSpPr>
          <p:nvPr/>
        </p:nvSpPr>
        <p:spPr bwMode="auto">
          <a:xfrm>
            <a:off x="2209800" y="5257800"/>
            <a:ext cx="4191000" cy="457200"/>
          </a:xfrm>
          <a:prstGeom prst="rect">
            <a:avLst/>
          </a:prstGeom>
          <a:noFill/>
          <a:ln w="9525">
            <a:noFill/>
            <a:miter lim="800000"/>
            <a:headEnd/>
            <a:tailEnd/>
          </a:ln>
          <a:effectLst/>
        </p:spPr>
        <p:txBody>
          <a:bodyPr>
            <a:spAutoFit/>
          </a:bodyPr>
          <a:lstStyle/>
          <a:p>
            <a:pPr algn="ctr">
              <a:spcBef>
                <a:spcPct val="50000"/>
              </a:spcBef>
            </a:pPr>
            <a:r>
              <a:rPr lang="en-CA" sz="2400" b="1" i="1">
                <a:solidFill>
                  <a:srgbClr val="A50021"/>
                </a:solidFill>
                <a:latin typeface="Algerian" pitchFamily="82" charset="0"/>
              </a:rPr>
              <a:t>Socially engaged</a:t>
            </a:r>
            <a:endParaRPr lang="en-US" sz="2400" b="1" i="1">
              <a:solidFill>
                <a:srgbClr val="A50021"/>
              </a:solidFill>
              <a:latin typeface="Algerian" pitchFamily="82"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crowdsourcing-cartoon.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994" name="Object 2"/>
          <p:cNvGraphicFramePr>
            <a:graphicFrameLocks noChangeAspect="1"/>
          </p:cNvGraphicFramePr>
          <p:nvPr>
            <p:ph sz="half" idx="4294967295"/>
          </p:nvPr>
        </p:nvGraphicFramePr>
        <p:xfrm>
          <a:off x="1547813" y="3178175"/>
          <a:ext cx="2997200" cy="2014538"/>
        </p:xfrm>
        <a:graphic>
          <a:graphicData uri="http://schemas.openxmlformats.org/presentationml/2006/ole">
            <p:oleObj spid="_x0000_s162818" name="Chart" r:id="rId3" imgW="5838759" imgH="3924431" progId="MSGraph.Chart.8">
              <p:embed followColorScheme="full"/>
            </p:oleObj>
          </a:graphicData>
        </a:graphic>
      </p:graphicFrame>
      <p:sp>
        <p:nvSpPr>
          <p:cNvPr id="75787" name="Oval 11"/>
          <p:cNvSpPr>
            <a:spLocks noChangeArrowheads="1"/>
          </p:cNvSpPr>
          <p:nvPr/>
        </p:nvSpPr>
        <p:spPr bwMode="auto">
          <a:xfrm>
            <a:off x="2857500" y="1857375"/>
            <a:ext cx="3733800" cy="3810000"/>
          </a:xfrm>
          <a:prstGeom prst="ellipse">
            <a:avLst/>
          </a:prstGeom>
          <a:solidFill>
            <a:schemeClr val="accent1"/>
          </a:solidFill>
          <a:ln w="9525">
            <a:solidFill>
              <a:schemeClr val="tx1"/>
            </a:solidFill>
            <a:round/>
            <a:headEnd/>
            <a:tailEnd/>
          </a:ln>
        </p:spPr>
        <p:txBody>
          <a:bodyPr wrap="none" anchor="ctr"/>
          <a:lstStyle/>
          <a:p>
            <a:endParaRPr lang="en-CA">
              <a:latin typeface="Calibri" pitchFamily="34" charset="0"/>
            </a:endParaRPr>
          </a:p>
        </p:txBody>
      </p:sp>
      <p:sp>
        <p:nvSpPr>
          <p:cNvPr id="75788" name="Line 12"/>
          <p:cNvSpPr>
            <a:spLocks noChangeShapeType="1"/>
          </p:cNvSpPr>
          <p:nvPr/>
        </p:nvSpPr>
        <p:spPr bwMode="auto">
          <a:xfrm flipV="1">
            <a:off x="4724400" y="3733800"/>
            <a:ext cx="0" cy="1905000"/>
          </a:xfrm>
          <a:prstGeom prst="line">
            <a:avLst/>
          </a:prstGeom>
          <a:noFill/>
          <a:ln w="9525">
            <a:solidFill>
              <a:schemeClr val="tx1"/>
            </a:solidFill>
            <a:round/>
            <a:headEnd/>
            <a:tailEnd/>
          </a:ln>
        </p:spPr>
        <p:txBody>
          <a:bodyPr/>
          <a:lstStyle/>
          <a:p>
            <a:endParaRPr lang="en-US"/>
          </a:p>
        </p:txBody>
      </p:sp>
      <p:sp>
        <p:nvSpPr>
          <p:cNvPr id="75789" name="Line 13"/>
          <p:cNvSpPr>
            <a:spLocks noChangeShapeType="1"/>
          </p:cNvSpPr>
          <p:nvPr/>
        </p:nvSpPr>
        <p:spPr bwMode="auto">
          <a:xfrm flipV="1">
            <a:off x="4724400" y="2971800"/>
            <a:ext cx="1676400" cy="762000"/>
          </a:xfrm>
          <a:prstGeom prst="line">
            <a:avLst/>
          </a:prstGeom>
          <a:noFill/>
          <a:ln w="9525">
            <a:solidFill>
              <a:schemeClr val="tx1"/>
            </a:solidFill>
            <a:round/>
            <a:headEnd/>
            <a:tailEnd/>
          </a:ln>
        </p:spPr>
        <p:txBody>
          <a:bodyPr/>
          <a:lstStyle/>
          <a:p>
            <a:endParaRPr lang="en-US"/>
          </a:p>
        </p:txBody>
      </p:sp>
      <p:sp>
        <p:nvSpPr>
          <p:cNvPr id="75790" name="Line 14"/>
          <p:cNvSpPr>
            <a:spLocks noChangeShapeType="1"/>
          </p:cNvSpPr>
          <p:nvPr/>
        </p:nvSpPr>
        <p:spPr bwMode="auto">
          <a:xfrm flipH="1" flipV="1">
            <a:off x="3048000" y="2819400"/>
            <a:ext cx="1676400" cy="914400"/>
          </a:xfrm>
          <a:prstGeom prst="line">
            <a:avLst/>
          </a:prstGeom>
          <a:noFill/>
          <a:ln w="9525">
            <a:solidFill>
              <a:schemeClr val="tx1"/>
            </a:solidFill>
            <a:round/>
            <a:headEnd/>
            <a:tailEnd/>
          </a:ln>
        </p:spPr>
        <p:txBody>
          <a:bodyPr/>
          <a:lstStyle/>
          <a:p>
            <a:endParaRPr lang="en-US"/>
          </a:p>
        </p:txBody>
      </p:sp>
      <p:sp>
        <p:nvSpPr>
          <p:cNvPr id="75791" name="Text Box 15"/>
          <p:cNvSpPr txBox="1">
            <a:spLocks noChangeArrowheads="1"/>
          </p:cNvSpPr>
          <p:nvPr/>
        </p:nvSpPr>
        <p:spPr bwMode="auto">
          <a:xfrm>
            <a:off x="3429000" y="2362200"/>
            <a:ext cx="2590800" cy="366713"/>
          </a:xfrm>
          <a:prstGeom prst="rect">
            <a:avLst/>
          </a:prstGeom>
          <a:noFill/>
          <a:ln w="9525">
            <a:noFill/>
            <a:miter lim="800000"/>
            <a:headEnd/>
            <a:tailEnd/>
          </a:ln>
        </p:spPr>
        <p:txBody>
          <a:bodyPr>
            <a:spAutoFit/>
          </a:bodyPr>
          <a:lstStyle/>
          <a:p>
            <a:pPr algn="ctr">
              <a:spcBef>
                <a:spcPct val="50000"/>
              </a:spcBef>
            </a:pPr>
            <a:r>
              <a:rPr lang="en-CA">
                <a:latin typeface="Trebuchet MS" pitchFamily="34" charset="0"/>
              </a:rPr>
              <a:t>Public</a:t>
            </a:r>
            <a:endParaRPr lang="en-US">
              <a:latin typeface="Trebuchet MS" pitchFamily="34" charset="0"/>
            </a:endParaRPr>
          </a:p>
        </p:txBody>
      </p:sp>
      <p:sp>
        <p:nvSpPr>
          <p:cNvPr id="75792" name="Text Box 16"/>
          <p:cNvSpPr txBox="1">
            <a:spLocks noChangeArrowheads="1"/>
          </p:cNvSpPr>
          <p:nvPr/>
        </p:nvSpPr>
        <p:spPr bwMode="auto">
          <a:xfrm>
            <a:off x="5486400" y="4052888"/>
            <a:ext cx="2743200" cy="366712"/>
          </a:xfrm>
          <a:prstGeom prst="rect">
            <a:avLst/>
          </a:prstGeom>
          <a:noFill/>
          <a:ln w="9525">
            <a:noFill/>
            <a:miter lim="800000"/>
            <a:headEnd/>
            <a:tailEnd/>
          </a:ln>
        </p:spPr>
        <p:txBody>
          <a:bodyPr>
            <a:spAutoFit/>
          </a:bodyPr>
          <a:lstStyle/>
          <a:p>
            <a:pPr>
              <a:spcBef>
                <a:spcPct val="50000"/>
              </a:spcBef>
            </a:pPr>
            <a:r>
              <a:rPr lang="en-CA">
                <a:latin typeface="Trebuchet MS" pitchFamily="34" charset="0"/>
              </a:rPr>
              <a:t>Students</a:t>
            </a:r>
            <a:endParaRPr lang="en-US">
              <a:latin typeface="Trebuchet MS" pitchFamily="34" charset="0"/>
            </a:endParaRPr>
          </a:p>
        </p:txBody>
      </p:sp>
      <p:sp>
        <p:nvSpPr>
          <p:cNvPr id="75793" name="Text Box 17"/>
          <p:cNvSpPr txBox="1">
            <a:spLocks noChangeArrowheads="1"/>
          </p:cNvSpPr>
          <p:nvPr/>
        </p:nvSpPr>
        <p:spPr bwMode="auto">
          <a:xfrm>
            <a:off x="3048000" y="3962400"/>
            <a:ext cx="1371600" cy="369888"/>
          </a:xfrm>
          <a:prstGeom prst="rect">
            <a:avLst/>
          </a:prstGeom>
          <a:noFill/>
          <a:ln w="9525">
            <a:noFill/>
            <a:miter lim="800000"/>
            <a:headEnd/>
            <a:tailEnd/>
          </a:ln>
        </p:spPr>
        <p:txBody>
          <a:bodyPr>
            <a:spAutoFit/>
          </a:bodyPr>
          <a:lstStyle/>
          <a:p>
            <a:pPr>
              <a:spcBef>
                <a:spcPct val="50000"/>
              </a:spcBef>
            </a:pPr>
            <a:r>
              <a:rPr lang="en-CA">
                <a:latin typeface="Trebuchet MS" pitchFamily="34" charset="0"/>
              </a:rPr>
              <a:t>Peers</a:t>
            </a:r>
            <a:endParaRPr lang="en-US">
              <a:latin typeface="Trebuchet MS" pitchFamily="34" charset="0"/>
            </a:endParaRPr>
          </a:p>
        </p:txBody>
      </p:sp>
      <p:sp>
        <p:nvSpPr>
          <p:cNvPr id="75794" name="Oval 18"/>
          <p:cNvSpPr>
            <a:spLocks noChangeArrowheads="1"/>
          </p:cNvSpPr>
          <p:nvPr/>
        </p:nvSpPr>
        <p:spPr bwMode="auto">
          <a:xfrm>
            <a:off x="3924300" y="2895600"/>
            <a:ext cx="1600200" cy="1600200"/>
          </a:xfrm>
          <a:prstGeom prst="ellipse">
            <a:avLst/>
          </a:prstGeom>
          <a:solidFill>
            <a:srgbClr val="FFFF99"/>
          </a:solidFill>
          <a:ln w="9525">
            <a:solidFill>
              <a:schemeClr val="tx1"/>
            </a:solidFill>
            <a:round/>
            <a:headEnd/>
            <a:tailEnd/>
          </a:ln>
        </p:spPr>
        <p:txBody>
          <a:bodyPr wrap="none" anchor="ctr"/>
          <a:lstStyle/>
          <a:p>
            <a:endParaRPr lang="en-CA">
              <a:latin typeface="Calibri" pitchFamily="34" charset="0"/>
            </a:endParaRPr>
          </a:p>
        </p:txBody>
      </p:sp>
      <p:sp>
        <p:nvSpPr>
          <p:cNvPr id="75798" name="Oval 22"/>
          <p:cNvSpPr>
            <a:spLocks noChangeArrowheads="1"/>
          </p:cNvSpPr>
          <p:nvPr/>
        </p:nvSpPr>
        <p:spPr bwMode="auto">
          <a:xfrm>
            <a:off x="3929063" y="2928938"/>
            <a:ext cx="1600200" cy="1600200"/>
          </a:xfrm>
          <a:prstGeom prst="ellipse">
            <a:avLst/>
          </a:prstGeom>
          <a:solidFill>
            <a:srgbClr val="FFFF99"/>
          </a:solidFill>
          <a:ln w="0">
            <a:noFill/>
            <a:round/>
            <a:headEnd/>
            <a:tailEnd/>
          </a:ln>
        </p:spPr>
        <p:txBody>
          <a:bodyPr wrap="none" anchor="ctr"/>
          <a:lstStyle/>
          <a:p>
            <a:endParaRPr lang="en-CA">
              <a:latin typeface="Calibri" pitchFamily="34" charset="0"/>
            </a:endParaRPr>
          </a:p>
        </p:txBody>
      </p:sp>
      <p:sp>
        <p:nvSpPr>
          <p:cNvPr id="75795" name="Text Box 19"/>
          <p:cNvSpPr txBox="1">
            <a:spLocks noChangeArrowheads="1"/>
          </p:cNvSpPr>
          <p:nvPr/>
        </p:nvSpPr>
        <p:spPr bwMode="auto">
          <a:xfrm>
            <a:off x="3929063" y="3357563"/>
            <a:ext cx="1524000" cy="646112"/>
          </a:xfrm>
          <a:prstGeom prst="rect">
            <a:avLst/>
          </a:prstGeom>
          <a:noFill/>
          <a:ln w="9525">
            <a:noFill/>
            <a:miter lim="800000"/>
            <a:headEnd/>
            <a:tailEnd/>
          </a:ln>
        </p:spPr>
        <p:txBody>
          <a:bodyPr>
            <a:spAutoFit/>
          </a:bodyPr>
          <a:lstStyle/>
          <a:p>
            <a:pPr algn="ctr">
              <a:spcBef>
                <a:spcPct val="50000"/>
              </a:spcBef>
            </a:pPr>
            <a:r>
              <a:rPr lang="en-CA">
                <a:latin typeface="Trebuchet MS" pitchFamily="34" charset="0"/>
              </a:rPr>
              <a:t>Scholarly Engagement</a:t>
            </a:r>
            <a:endParaRPr lang="en-US">
              <a:latin typeface="Trebuchet MS" pitchFamily="34" charset="0"/>
            </a:endParaRPr>
          </a:p>
        </p:txBody>
      </p:sp>
      <p:sp>
        <p:nvSpPr>
          <p:cNvPr id="75797" name="Text Box 21"/>
          <p:cNvSpPr txBox="1">
            <a:spLocks noChangeArrowheads="1"/>
          </p:cNvSpPr>
          <p:nvPr/>
        </p:nvSpPr>
        <p:spPr bwMode="auto">
          <a:xfrm>
            <a:off x="55563" y="493713"/>
            <a:ext cx="9144000" cy="1054135"/>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spAutoFit/>
          </a:bodyPr>
          <a:lstStyle/>
          <a:p>
            <a:pPr algn="ctr" fontAlgn="auto">
              <a:spcBef>
                <a:spcPct val="50000"/>
              </a:spcBef>
              <a:spcAft>
                <a:spcPts val="0"/>
              </a:spcAft>
              <a:defRPr/>
            </a:pPr>
            <a:r>
              <a:rPr lang="en-CA" sz="2500" dirty="0">
                <a:latin typeface="Trebuchet MS" pitchFamily="34" charset="0"/>
              </a:rPr>
              <a:t>New Forms of Scholarly Engagement – </a:t>
            </a:r>
          </a:p>
          <a:p>
            <a:pPr algn="ctr" fontAlgn="auto">
              <a:spcBef>
                <a:spcPct val="50000"/>
              </a:spcBef>
              <a:spcAft>
                <a:spcPts val="0"/>
              </a:spcAft>
              <a:defRPr/>
            </a:pPr>
            <a:r>
              <a:rPr lang="en-CA" sz="2500" dirty="0" smtClean="0">
                <a:latin typeface="Trebuchet MS" pitchFamily="34" charset="0"/>
              </a:rPr>
              <a:t>(accelerated and influenced by Open Access)</a:t>
            </a:r>
            <a:endParaRPr lang="en-US" sz="2500" dirty="0">
              <a:latin typeface="Trebuchet MS"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578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75788"/>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75789"/>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75790"/>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75791"/>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75792"/>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7579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75795"/>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499"/>
                                          </p:stCondLst>
                                        </p:cTn>
                                        <p:tgtEl>
                                          <p:spTgt spid="75794"/>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nodeType="afterEffect">
                                  <p:stCondLst>
                                    <p:cond delay="0"/>
                                  </p:stCondLst>
                                  <p:childTnLst>
                                    <p:set>
                                      <p:cBhvr>
                                        <p:cTn id="34" dur="1" fill="hold">
                                          <p:stCondLst>
                                            <p:cond delay="499"/>
                                          </p:stCondLst>
                                        </p:cTn>
                                        <p:tgtEl>
                                          <p:spTgt spid="75797"/>
                                        </p:tgtEl>
                                        <p:attrNameLst>
                                          <p:attrName>style.visibility</p:attrName>
                                        </p:attrNameLst>
                                      </p:cBhvr>
                                      <p:to>
                                        <p:strVal val="visible"/>
                                      </p:to>
                                    </p:set>
                                  </p:childTnLst>
                                </p:cTn>
                              </p:par>
                            </p:childTnLst>
                          </p:cTn>
                        </p:par>
                        <p:par>
                          <p:cTn id="35" fill="hold">
                            <p:stCondLst>
                              <p:cond delay="1500"/>
                            </p:stCondLst>
                            <p:childTnLst>
                              <p:par>
                                <p:cTn id="36" presetID="1" presetClass="entr" presetSubtype="0" fill="hold" grpId="0" nodeType="afterEffect">
                                  <p:stCondLst>
                                    <p:cond delay="0"/>
                                  </p:stCondLst>
                                  <p:childTnLst>
                                    <p:set>
                                      <p:cBhvr>
                                        <p:cTn id="37" dur="1" fill="hold">
                                          <p:stCondLst>
                                            <p:cond delay="499"/>
                                          </p:stCondLst>
                                        </p:cTn>
                                        <p:tgtEl>
                                          <p:spTgt spid="75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7" grpId="0" animBg="1" autoUpdateAnimBg="0"/>
      <p:bldP spid="75788" grpId="0" animBg="1"/>
      <p:bldP spid="75789" grpId="0" animBg="1"/>
      <p:bldP spid="75790" grpId="0" animBg="1"/>
      <p:bldP spid="75791" grpId="0" autoUpdateAnimBg="0"/>
      <p:bldP spid="75792" grpId="0" autoUpdateAnimBg="0"/>
      <p:bldP spid="75793" grpId="0" autoUpdateAnimBg="0"/>
      <p:bldP spid="75794" grpId="0" animBg="1" autoUpdateAnimBg="0"/>
      <p:bldP spid="75798" grpId="0" animBg="1" autoUpdateAnimBg="0"/>
      <p:bldP spid="75795"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berlin-.jpg"/>
          <p:cNvPicPr>
            <a:picLocks noChangeAspect="1"/>
          </p:cNvPicPr>
          <p:nvPr/>
        </p:nvPicPr>
        <p:blipFill>
          <a:blip r:embed="rId2" cstate="print"/>
          <a:srcRect/>
          <a:stretch>
            <a:fillRect/>
          </a:stretch>
        </p:blipFill>
        <p:spPr bwMode="auto">
          <a:xfrm>
            <a:off x="0" y="0"/>
            <a:ext cx="9286875" cy="6858000"/>
          </a:xfrm>
          <a:prstGeom prst="rect">
            <a:avLst/>
          </a:prstGeom>
          <a:noFill/>
          <a:ln w="9525">
            <a:noFill/>
            <a:miter lim="800000"/>
            <a:headEnd/>
            <a:tailEnd/>
          </a:ln>
        </p:spPr>
      </p:pic>
      <p:sp>
        <p:nvSpPr>
          <p:cNvPr id="4" name="TextBox 3"/>
          <p:cNvSpPr txBox="1"/>
          <p:nvPr/>
        </p:nvSpPr>
        <p:spPr>
          <a:xfrm>
            <a:off x="1071538" y="1071546"/>
            <a:ext cx="4923818" cy="1785104"/>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spAutoFit/>
          </a:bodyPr>
          <a:lstStyle/>
          <a:p>
            <a:pPr fontAlgn="auto">
              <a:spcBef>
                <a:spcPts val="0"/>
              </a:spcBef>
              <a:spcAft>
                <a:spcPts val="0"/>
              </a:spcAft>
              <a:defRPr/>
            </a:pPr>
            <a:r>
              <a:rPr lang="en-CA" sz="2000" b="1" dirty="0">
                <a:solidFill>
                  <a:schemeClr val="bg1"/>
                </a:solidFill>
                <a:latin typeface="+mn-lt"/>
              </a:rPr>
              <a:t>Berlin Declaration 2003 </a:t>
            </a:r>
          </a:p>
          <a:p>
            <a:pPr fontAlgn="auto">
              <a:spcBef>
                <a:spcPts val="0"/>
              </a:spcBef>
              <a:spcAft>
                <a:spcPts val="0"/>
              </a:spcAft>
              <a:defRPr/>
            </a:pPr>
            <a:endParaRPr lang="en-CA" dirty="0">
              <a:solidFill>
                <a:schemeClr val="bg1"/>
              </a:solidFill>
              <a:latin typeface="+mn-lt"/>
            </a:endParaRPr>
          </a:p>
          <a:p>
            <a:pPr fontAlgn="auto">
              <a:spcBef>
                <a:spcPts val="0"/>
              </a:spcBef>
              <a:spcAft>
                <a:spcPts val="0"/>
              </a:spcAft>
              <a:defRPr/>
            </a:pPr>
            <a:r>
              <a:rPr lang="en-CA" dirty="0">
                <a:solidFill>
                  <a:schemeClr val="bg1"/>
                </a:solidFill>
                <a:latin typeface="+mn-lt"/>
              </a:rPr>
              <a:t>To promote the internet as a medium for disseminating  global knowledge</a:t>
            </a:r>
          </a:p>
          <a:p>
            <a:pPr fontAlgn="auto">
              <a:spcBef>
                <a:spcPts val="0"/>
              </a:spcBef>
              <a:spcAft>
                <a:spcPts val="0"/>
              </a:spcAft>
              <a:defRPr/>
            </a:pPr>
            <a:endParaRPr lang="en-CA" dirty="0">
              <a:solidFill>
                <a:schemeClr val="bg1"/>
              </a:solidFill>
              <a:latin typeface="+mn-lt"/>
            </a:endParaRPr>
          </a:p>
          <a:p>
            <a:pPr fontAlgn="auto">
              <a:spcBef>
                <a:spcPts val="0"/>
              </a:spcBef>
              <a:spcAft>
                <a:spcPts val="0"/>
              </a:spcAft>
              <a:defRPr/>
            </a:pPr>
            <a:r>
              <a:rPr lang="en-CA" dirty="0">
                <a:solidFill>
                  <a:schemeClr val="bg1"/>
                </a:solidFill>
                <a:latin typeface="+mn-lt"/>
              </a:rPr>
              <a:t>To accelerate the pace of scholarship and research</a:t>
            </a:r>
            <a:r>
              <a:rPr lang="en-CA" dirty="0">
                <a:latin typeface="+mn-l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0" descr="pile of books hardwood floor.jpg"/>
          <p:cNvPicPr>
            <a:picLocks noChangeAspect="1"/>
          </p:cNvPicPr>
          <p:nvPr/>
        </p:nvPicPr>
        <p:blipFill>
          <a:blip r:embed="rId3" cstate="print"/>
          <a:srcRect/>
          <a:stretch>
            <a:fillRect/>
          </a:stretch>
        </p:blipFill>
        <p:spPr bwMode="auto">
          <a:xfrm>
            <a:off x="4714875" y="357188"/>
            <a:ext cx="3786188" cy="6000750"/>
          </a:xfrm>
          <a:prstGeom prst="rect">
            <a:avLst/>
          </a:prstGeom>
          <a:noFill/>
          <a:ln w="9525">
            <a:noFill/>
            <a:miter lim="800000"/>
            <a:headEnd/>
            <a:tailEnd/>
          </a:ln>
        </p:spPr>
      </p:pic>
      <p:sp>
        <p:nvSpPr>
          <p:cNvPr id="13" name="TextBox 12"/>
          <p:cNvSpPr txBox="1"/>
          <p:nvPr/>
        </p:nvSpPr>
        <p:spPr>
          <a:xfrm>
            <a:off x="642910" y="1214422"/>
            <a:ext cx="3714776" cy="4678204"/>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spAutoFit/>
          </a:bodyPr>
          <a:lstStyle/>
          <a:p>
            <a:pPr fontAlgn="auto">
              <a:spcBef>
                <a:spcPts val="0"/>
              </a:spcBef>
              <a:spcAft>
                <a:spcPts val="0"/>
              </a:spcAft>
              <a:defRPr/>
            </a:pPr>
            <a:endParaRPr lang="en-CA" sz="2000" dirty="0">
              <a:latin typeface="+mn-lt"/>
            </a:endParaRPr>
          </a:p>
          <a:p>
            <a:pPr fontAlgn="auto">
              <a:spcBef>
                <a:spcPts val="0"/>
              </a:spcBef>
              <a:spcAft>
                <a:spcPts val="0"/>
              </a:spcAft>
              <a:defRPr/>
            </a:pPr>
            <a:endParaRPr lang="en-CA" sz="2000" dirty="0">
              <a:latin typeface="+mn-lt"/>
            </a:endParaRPr>
          </a:p>
          <a:p>
            <a:pPr fontAlgn="auto">
              <a:spcBef>
                <a:spcPts val="0"/>
              </a:spcBef>
              <a:spcAft>
                <a:spcPts val="0"/>
              </a:spcAft>
              <a:defRPr/>
            </a:pPr>
            <a:r>
              <a:rPr lang="en-CA" sz="2000" i="1" dirty="0">
                <a:latin typeface="+mn-lt"/>
              </a:rPr>
              <a:t>Re-thinking</a:t>
            </a:r>
            <a:r>
              <a:rPr lang="en-CA" sz="2000" dirty="0">
                <a:latin typeface="+mn-lt"/>
              </a:rPr>
              <a:t> the role of journals and university </a:t>
            </a:r>
            <a:r>
              <a:rPr lang="en-CA" sz="2000" dirty="0" smtClean="0">
                <a:latin typeface="+mn-lt"/>
              </a:rPr>
              <a:t>presses in the Digital Age. </a:t>
            </a:r>
            <a:endParaRPr lang="en-CA" sz="2000" dirty="0">
              <a:latin typeface="+mn-lt"/>
            </a:endParaRPr>
          </a:p>
          <a:p>
            <a:pPr fontAlgn="auto">
              <a:spcBef>
                <a:spcPts val="0"/>
              </a:spcBef>
              <a:spcAft>
                <a:spcPts val="0"/>
              </a:spcAft>
              <a:defRPr/>
            </a:pPr>
            <a:endParaRPr lang="en-CA" sz="2000" dirty="0">
              <a:latin typeface="+mn-lt"/>
            </a:endParaRPr>
          </a:p>
          <a:p>
            <a:pPr fontAlgn="auto">
              <a:spcBef>
                <a:spcPts val="0"/>
              </a:spcBef>
              <a:spcAft>
                <a:spcPts val="0"/>
              </a:spcAft>
              <a:defRPr/>
            </a:pPr>
            <a:endParaRPr lang="en-CA" sz="2000" dirty="0">
              <a:latin typeface="+mn-lt"/>
            </a:endParaRPr>
          </a:p>
          <a:p>
            <a:pPr fontAlgn="auto">
              <a:spcBef>
                <a:spcPts val="0"/>
              </a:spcBef>
              <a:spcAft>
                <a:spcPts val="0"/>
              </a:spcAft>
              <a:defRPr/>
            </a:pPr>
            <a:r>
              <a:rPr lang="en-CA" sz="2000" dirty="0">
                <a:latin typeface="+mn-lt"/>
              </a:rPr>
              <a:t>Not simply about publishing </a:t>
            </a:r>
            <a:r>
              <a:rPr lang="en-CA" sz="2000" dirty="0" smtClean="0">
                <a:latin typeface="+mn-lt"/>
              </a:rPr>
              <a:t>printed </a:t>
            </a:r>
            <a:r>
              <a:rPr lang="en-CA" sz="2000" dirty="0" smtClean="0">
                <a:latin typeface="+mn-lt"/>
              </a:rPr>
              <a:t>journals and </a:t>
            </a:r>
            <a:r>
              <a:rPr lang="en-CA" sz="2000" dirty="0" smtClean="0">
                <a:latin typeface="+mn-lt"/>
              </a:rPr>
              <a:t>books</a:t>
            </a:r>
            <a:r>
              <a:rPr lang="en-CA" sz="2000" dirty="0">
                <a:latin typeface="+mn-lt"/>
              </a:rPr>
              <a:t>. </a:t>
            </a:r>
          </a:p>
          <a:p>
            <a:pPr fontAlgn="auto">
              <a:spcBef>
                <a:spcPts val="0"/>
              </a:spcBef>
              <a:spcAft>
                <a:spcPts val="0"/>
              </a:spcAft>
              <a:defRPr/>
            </a:pPr>
            <a:endParaRPr lang="en-CA" sz="2000" dirty="0">
              <a:latin typeface="+mn-lt"/>
            </a:endParaRPr>
          </a:p>
          <a:p>
            <a:pPr fontAlgn="auto">
              <a:spcBef>
                <a:spcPts val="0"/>
              </a:spcBef>
              <a:spcAft>
                <a:spcPts val="0"/>
              </a:spcAft>
              <a:defRPr/>
            </a:pPr>
            <a:endParaRPr lang="en-CA" sz="2000" dirty="0">
              <a:latin typeface="+mn-lt"/>
            </a:endParaRPr>
          </a:p>
          <a:p>
            <a:pPr fontAlgn="auto">
              <a:spcBef>
                <a:spcPts val="0"/>
              </a:spcBef>
              <a:spcAft>
                <a:spcPts val="0"/>
              </a:spcAft>
              <a:defRPr/>
            </a:pPr>
            <a:r>
              <a:rPr lang="en-CA" sz="2000" dirty="0" smtClean="0">
                <a:latin typeface="+mn-lt"/>
              </a:rPr>
              <a:t>Rather, publishers act as both </a:t>
            </a:r>
            <a:r>
              <a:rPr lang="en-CA" sz="2000" dirty="0">
                <a:latin typeface="+mn-lt"/>
              </a:rPr>
              <a:t>a filter and a curator of knowledge, ideas, insights.</a:t>
            </a:r>
          </a:p>
          <a:p>
            <a:pPr fontAlgn="auto">
              <a:spcBef>
                <a:spcPts val="0"/>
              </a:spcBef>
              <a:spcAft>
                <a:spcPts val="0"/>
              </a:spcAft>
              <a:defRPr/>
            </a:pPr>
            <a:endParaRPr lang="en-CA"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00px-Fosbury.jpg"/>
          <p:cNvPicPr>
            <a:picLocks noChangeAspect="1"/>
          </p:cNvPicPr>
          <p:nvPr/>
        </p:nvPicPr>
        <p:blipFill>
          <a:blip r:embed="rId2" cstate="print"/>
          <a:stretch>
            <a:fillRect/>
          </a:stretch>
        </p:blipFill>
        <p:spPr>
          <a:xfrm>
            <a:off x="0" y="-1"/>
            <a:ext cx="9144000" cy="6858001"/>
          </a:xfrm>
          <a:prstGeom prst="rect">
            <a:avLst/>
          </a:prstGeom>
        </p:spPr>
      </p:pic>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descr="information filter.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a:spLocks noChangeArrowheads="1"/>
          </p:cNvSpPr>
          <p:nvPr/>
        </p:nvSpPr>
        <p:spPr bwMode="auto">
          <a:xfrm>
            <a:off x="428625" y="4611688"/>
            <a:ext cx="1619250" cy="2246312"/>
          </a:xfrm>
          <a:prstGeom prst="rect">
            <a:avLst/>
          </a:prstGeom>
          <a:noFill/>
          <a:ln w="9525">
            <a:noFill/>
            <a:miter lim="800000"/>
            <a:headEnd/>
            <a:tailEnd/>
          </a:ln>
        </p:spPr>
        <p:txBody>
          <a:bodyPr>
            <a:spAutoFit/>
          </a:bodyPr>
          <a:lstStyle/>
          <a:p>
            <a:pPr algn="ctr"/>
            <a:r>
              <a:rPr lang="en-CA" sz="2800" b="1">
                <a:latin typeface="Calibri" pitchFamily="34" charset="0"/>
              </a:rPr>
              <a:t> </a:t>
            </a:r>
            <a:r>
              <a:rPr lang="en-CA" sz="2800" b="1">
                <a:solidFill>
                  <a:schemeClr val="bg1"/>
                </a:solidFill>
                <a:latin typeface="Calibri" pitchFamily="34" charset="0"/>
              </a:rPr>
              <a:t>What is the Filter?</a:t>
            </a:r>
          </a:p>
          <a:p>
            <a:pPr algn="ctr"/>
            <a:endParaRPr lang="en-CA" sz="2800">
              <a:solidFill>
                <a:schemeClr val="bg1"/>
              </a:solidFill>
              <a:latin typeface="Calibri" pitchFamily="34" charset="0"/>
            </a:endParaRPr>
          </a:p>
          <a:p>
            <a:pPr algn="ctr"/>
            <a:endParaRPr lang="en-CA" sz="2800">
              <a:solidFill>
                <a:schemeClr val="bg1"/>
              </a:solidFill>
              <a:latin typeface="Calibri" pitchFamily="34" charset="0"/>
            </a:endParaRPr>
          </a:p>
        </p:txBody>
      </p:sp>
      <p:sp>
        <p:nvSpPr>
          <p:cNvPr id="5" name="TextBox 4"/>
          <p:cNvSpPr txBox="1">
            <a:spLocks noChangeArrowheads="1"/>
          </p:cNvSpPr>
          <p:nvPr/>
        </p:nvSpPr>
        <p:spPr bwMode="auto">
          <a:xfrm>
            <a:off x="5857875" y="5072063"/>
            <a:ext cx="3057525" cy="1200150"/>
          </a:xfrm>
          <a:prstGeom prst="rect">
            <a:avLst/>
          </a:prstGeom>
          <a:noFill/>
          <a:ln w="9525">
            <a:noFill/>
            <a:miter lim="800000"/>
            <a:headEnd/>
            <a:tailEnd/>
          </a:ln>
        </p:spPr>
        <p:txBody>
          <a:bodyPr wrap="none">
            <a:spAutoFit/>
          </a:bodyPr>
          <a:lstStyle/>
          <a:p>
            <a:pPr algn="ctr"/>
            <a:r>
              <a:rPr lang="en-CA" sz="2400">
                <a:solidFill>
                  <a:schemeClr val="bg1"/>
                </a:solidFill>
                <a:latin typeface="Calibri" pitchFamily="34" charset="0"/>
              </a:rPr>
              <a:t>University Credentials?</a:t>
            </a:r>
          </a:p>
          <a:p>
            <a:pPr algn="ctr"/>
            <a:r>
              <a:rPr lang="en-CA" sz="2400" i="1">
                <a:solidFill>
                  <a:schemeClr val="bg1"/>
                </a:solidFill>
                <a:latin typeface="Calibri" pitchFamily="34" charset="0"/>
              </a:rPr>
              <a:t>or</a:t>
            </a:r>
          </a:p>
          <a:p>
            <a:pPr algn="ctr"/>
            <a:r>
              <a:rPr lang="en-CA" sz="2400">
                <a:solidFill>
                  <a:schemeClr val="bg1"/>
                </a:solidFill>
                <a:latin typeface="Calibri" pitchFamily="34" charset="0"/>
              </a:rPr>
              <a:t>Crowdsourcing?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10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292080" y="1124744"/>
            <a:ext cx="3714776" cy="4247317"/>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spAutoFit/>
          </a:bodyPr>
          <a:lstStyle/>
          <a:p>
            <a:pPr fontAlgn="auto">
              <a:spcBef>
                <a:spcPts val="0"/>
              </a:spcBef>
              <a:spcAft>
                <a:spcPts val="0"/>
              </a:spcAft>
              <a:defRPr/>
            </a:pPr>
            <a:endParaRPr lang="en-CA" dirty="0">
              <a:latin typeface="+mn-lt"/>
            </a:endParaRPr>
          </a:p>
          <a:p>
            <a:pPr marL="342900" indent="-342900" fontAlgn="auto">
              <a:spcBef>
                <a:spcPts val="0"/>
              </a:spcBef>
              <a:spcAft>
                <a:spcPts val="0"/>
              </a:spcAft>
              <a:buFont typeface="+mj-lt"/>
              <a:buAutoNum type="arabicPeriod"/>
              <a:defRPr/>
            </a:pPr>
            <a:r>
              <a:rPr lang="en-CA" dirty="0">
                <a:latin typeface="+mn-lt"/>
              </a:rPr>
              <a:t>The public is interested in our topics! </a:t>
            </a:r>
          </a:p>
          <a:p>
            <a:pPr marL="342900" indent="-342900" fontAlgn="auto">
              <a:spcBef>
                <a:spcPts val="0"/>
              </a:spcBef>
              <a:spcAft>
                <a:spcPts val="0"/>
              </a:spcAft>
              <a:defRPr/>
            </a:pPr>
            <a:r>
              <a:rPr lang="en-CA" dirty="0">
                <a:latin typeface="+mn-lt"/>
              </a:rPr>
              <a:t>	Therefore, the public has expectations about being able to read intelligently about what is written. </a:t>
            </a:r>
          </a:p>
          <a:p>
            <a:pPr marL="342900" indent="-342900" fontAlgn="auto">
              <a:spcBef>
                <a:spcPts val="0"/>
              </a:spcBef>
              <a:spcAft>
                <a:spcPts val="0"/>
              </a:spcAft>
              <a:defRPr/>
            </a:pPr>
            <a:endParaRPr lang="en-CA" dirty="0">
              <a:latin typeface="+mn-lt"/>
            </a:endParaRPr>
          </a:p>
          <a:p>
            <a:pPr marL="342900" indent="-342900" fontAlgn="auto">
              <a:spcBef>
                <a:spcPts val="0"/>
              </a:spcBef>
              <a:spcAft>
                <a:spcPts val="0"/>
              </a:spcAft>
              <a:buFontTx/>
              <a:buAutoNum type="arabicPeriod" startAt="2"/>
              <a:defRPr/>
            </a:pPr>
            <a:r>
              <a:rPr lang="en-CA" dirty="0">
                <a:latin typeface="+mn-lt"/>
              </a:rPr>
              <a:t>Our journals have higher rejection rates (70-90%) than science, technology and medical journals (20-40%)</a:t>
            </a:r>
          </a:p>
          <a:p>
            <a:pPr marL="342900" indent="-342900" fontAlgn="auto">
              <a:spcBef>
                <a:spcPts val="0"/>
              </a:spcBef>
              <a:spcAft>
                <a:spcPts val="0"/>
              </a:spcAft>
              <a:buFontTx/>
              <a:buAutoNum type="arabicPeriod" startAt="2"/>
              <a:defRPr/>
            </a:pPr>
            <a:endParaRPr lang="en-CA" dirty="0">
              <a:latin typeface="+mn-lt"/>
            </a:endParaRPr>
          </a:p>
          <a:p>
            <a:pPr marL="342900" indent="-342900" fontAlgn="auto">
              <a:spcBef>
                <a:spcPts val="0"/>
              </a:spcBef>
              <a:spcAft>
                <a:spcPts val="0"/>
              </a:spcAft>
              <a:defRPr/>
            </a:pPr>
            <a:r>
              <a:rPr lang="en-CA" dirty="0">
                <a:latin typeface="+mn-lt"/>
              </a:rPr>
              <a:t>3.   Shelf life…</a:t>
            </a:r>
          </a:p>
          <a:p>
            <a:pPr marL="342900" indent="-342900" fontAlgn="auto">
              <a:spcBef>
                <a:spcPts val="0"/>
              </a:spcBef>
              <a:spcAft>
                <a:spcPts val="0"/>
              </a:spcAft>
              <a:defRPr/>
            </a:pPr>
            <a:endParaRPr lang="en-CA" dirty="0">
              <a:latin typeface="+mn-lt"/>
            </a:endParaRPr>
          </a:p>
        </p:txBody>
      </p:sp>
      <p:pic>
        <p:nvPicPr>
          <p:cNvPr id="34818" name="Picture 7"/>
          <p:cNvPicPr>
            <a:picLocks noChangeAspect="1" noChangeArrowheads="1"/>
          </p:cNvPicPr>
          <p:nvPr/>
        </p:nvPicPr>
        <p:blipFill>
          <a:blip r:embed="rId3" cstate="print"/>
          <a:srcRect l="55942" t="23250" r="11902" b="2924"/>
          <a:stretch>
            <a:fillRect/>
          </a:stretch>
        </p:blipFill>
        <p:spPr bwMode="auto">
          <a:xfrm>
            <a:off x="142875" y="1000125"/>
            <a:ext cx="4843463" cy="4518025"/>
          </a:xfrm>
          <a:prstGeom prst="rect">
            <a:avLst/>
          </a:prstGeom>
          <a:noFill/>
          <a:ln w="9525">
            <a:noFill/>
            <a:miter lim="800000"/>
            <a:headEnd/>
            <a:tailEnd/>
          </a:ln>
        </p:spPr>
      </p:pic>
      <p:sp>
        <p:nvSpPr>
          <p:cNvPr id="6" name="TextBox 5"/>
          <p:cNvSpPr txBox="1"/>
          <p:nvPr/>
        </p:nvSpPr>
        <p:spPr>
          <a:xfrm flipH="1">
            <a:off x="714348" y="357166"/>
            <a:ext cx="7358114" cy="461665"/>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spAutoFit/>
          </a:bodyPr>
          <a:lstStyle/>
          <a:p>
            <a:pPr algn="ctr" fontAlgn="auto">
              <a:spcBef>
                <a:spcPts val="0"/>
              </a:spcBef>
              <a:spcAft>
                <a:spcPts val="0"/>
              </a:spcAft>
              <a:defRPr/>
            </a:pPr>
            <a:r>
              <a:rPr lang="en-CA" sz="2400" b="1" dirty="0">
                <a:latin typeface="+mn-lt"/>
              </a:rPr>
              <a:t>Special Features of the Social Sciences and Humanities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1"/>
          <p:cNvSpPr txBox="1">
            <a:spLocks noChangeArrowheads="1"/>
          </p:cNvSpPr>
          <p:nvPr/>
        </p:nvSpPr>
        <p:spPr bwMode="auto">
          <a:xfrm flipH="1">
            <a:off x="3214688" y="1547813"/>
            <a:ext cx="5214937" cy="3048000"/>
          </a:xfrm>
          <a:prstGeom prst="rect">
            <a:avLst/>
          </a:prstGeom>
          <a:noFill/>
          <a:ln w="9525">
            <a:noFill/>
            <a:miter lim="800000"/>
            <a:headEnd/>
            <a:tailEnd/>
          </a:ln>
        </p:spPr>
        <p:txBody>
          <a:bodyPr anchor="ctr">
            <a:spAutoFit/>
          </a:bodyPr>
          <a:lstStyle/>
          <a:p>
            <a:r>
              <a:rPr lang="en-CA" dirty="0">
                <a:latin typeface="Calibri" pitchFamily="34" charset="0"/>
              </a:rPr>
              <a:t>“ …the following syllogism: (1) Scholars in the humanities sometimes use technical language. (2) I don’t understand it. (3) Therefore, they are ripping off both their students and the taxpayers…</a:t>
            </a:r>
          </a:p>
          <a:p>
            <a:endParaRPr lang="en-CA" dirty="0">
              <a:latin typeface="Calibri" pitchFamily="34" charset="0"/>
            </a:endParaRPr>
          </a:p>
          <a:p>
            <a:r>
              <a:rPr lang="en-CA" dirty="0">
                <a:latin typeface="Calibri" pitchFamily="34" charset="0"/>
              </a:rPr>
              <a:t>Would she commit herself to the same claim about, say, </a:t>
            </a:r>
            <a:r>
              <a:rPr lang="en-CA" dirty="0" err="1">
                <a:latin typeface="Calibri" pitchFamily="34" charset="0"/>
              </a:rPr>
              <a:t>kinesiologists</a:t>
            </a:r>
            <a:r>
              <a:rPr lang="en-CA" dirty="0">
                <a:latin typeface="Calibri" pitchFamily="34" charset="0"/>
              </a:rPr>
              <a:t>, and their technical knowledge? Mathematicians</a:t>
            </a:r>
            <a:r>
              <a:rPr lang="en-CA" dirty="0" smtClean="0">
                <a:latin typeface="Calibri" pitchFamily="34" charset="0"/>
              </a:rPr>
              <a:t>?``</a:t>
            </a:r>
            <a:endParaRPr lang="en-CA" dirty="0">
              <a:latin typeface="Calibri" pitchFamily="34" charset="0"/>
            </a:endParaRPr>
          </a:p>
          <a:p>
            <a:pPr algn="r"/>
            <a:endParaRPr lang="en-CA" sz="1600" dirty="0">
              <a:latin typeface="Calibri" pitchFamily="34" charset="0"/>
            </a:endParaRPr>
          </a:p>
          <a:p>
            <a:pPr algn="r"/>
            <a:r>
              <a:rPr lang="en-CA" sz="1600" dirty="0">
                <a:latin typeface="Calibri" pitchFamily="34" charset="0"/>
              </a:rPr>
              <a:t>– Stephen </a:t>
            </a:r>
            <a:r>
              <a:rPr lang="en-CA" sz="1600" dirty="0" err="1">
                <a:latin typeface="Calibri" pitchFamily="34" charset="0"/>
              </a:rPr>
              <a:t>Siemon</a:t>
            </a:r>
            <a:r>
              <a:rPr lang="en-CA" sz="1600" dirty="0">
                <a:latin typeface="Calibri" pitchFamily="34" charset="0"/>
              </a:rPr>
              <a:t>, Edmonton, </a:t>
            </a:r>
          </a:p>
          <a:p>
            <a:pPr algn="r"/>
            <a:r>
              <a:rPr lang="en-CA" sz="1600" dirty="0">
                <a:latin typeface="Calibri" pitchFamily="34" charset="0"/>
              </a:rPr>
              <a:t>Letter to the Editor, Globe and Mail, October 24</a:t>
            </a:r>
            <a:r>
              <a:rPr lang="en-CA" sz="1600" baseline="30000" dirty="0">
                <a:latin typeface="Calibri" pitchFamily="34" charset="0"/>
              </a:rPr>
              <a:t>th</a:t>
            </a:r>
            <a:r>
              <a:rPr lang="en-CA" sz="1600" dirty="0">
                <a:latin typeface="Calibri" pitchFamily="34" charset="0"/>
              </a:rPr>
              <a:t> 2011</a:t>
            </a:r>
          </a:p>
        </p:txBody>
      </p:sp>
      <p:pic>
        <p:nvPicPr>
          <p:cNvPr id="3" name="Picture 2" descr="glasses on book.jpg"/>
          <p:cNvPicPr>
            <a:picLocks noChangeAspect="1"/>
          </p:cNvPicPr>
          <p:nvPr/>
        </p:nvPicPr>
        <p:blipFill>
          <a:blip r:embed="rId2" cstate="print"/>
          <a:stretch>
            <a:fillRect/>
          </a:stretch>
        </p:blipFill>
        <p:spPr>
          <a:xfrm>
            <a:off x="500034" y="1785926"/>
            <a:ext cx="2476516" cy="1857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0100" y="285728"/>
            <a:ext cx="7259873" cy="584775"/>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spAutoFit/>
          </a:bodyPr>
          <a:lstStyle/>
          <a:p>
            <a:pPr fontAlgn="auto">
              <a:spcBef>
                <a:spcPts val="0"/>
              </a:spcBef>
              <a:spcAft>
                <a:spcPts val="0"/>
              </a:spcAft>
              <a:defRPr/>
            </a:pPr>
            <a:r>
              <a:rPr lang="fr-CA" sz="3200" b="1" dirty="0" err="1">
                <a:latin typeface="+mn-lt"/>
              </a:rPr>
              <a:t>Crowdsourcing</a:t>
            </a:r>
            <a:r>
              <a:rPr lang="fr-CA" sz="3200" b="1" dirty="0">
                <a:latin typeface="+mn-lt"/>
              </a:rPr>
              <a:t> the </a:t>
            </a:r>
            <a:r>
              <a:rPr lang="fr-CA" sz="3200" b="1" dirty="0" err="1">
                <a:latin typeface="+mn-lt"/>
              </a:rPr>
              <a:t>Icelandic</a:t>
            </a:r>
            <a:r>
              <a:rPr lang="fr-CA" sz="3200" b="1" dirty="0">
                <a:latin typeface="+mn-lt"/>
              </a:rPr>
              <a:t> constitution!</a:t>
            </a:r>
            <a:endParaRPr lang="en-US" sz="3200" b="1" dirty="0">
              <a:latin typeface="+mn-lt"/>
            </a:endParaRPr>
          </a:p>
        </p:txBody>
      </p:sp>
      <p:sp>
        <p:nvSpPr>
          <p:cNvPr id="31746" name="TextBox 4"/>
          <p:cNvSpPr txBox="1">
            <a:spLocks noChangeArrowheads="1"/>
          </p:cNvSpPr>
          <p:nvPr/>
        </p:nvSpPr>
        <p:spPr bwMode="auto">
          <a:xfrm>
            <a:off x="4929188" y="1357313"/>
            <a:ext cx="3643312" cy="3692525"/>
          </a:xfrm>
          <a:prstGeom prst="rect">
            <a:avLst/>
          </a:prstGeom>
          <a:noFill/>
          <a:ln w="9525">
            <a:noFill/>
            <a:miter lim="800000"/>
            <a:headEnd/>
            <a:tailEnd/>
          </a:ln>
        </p:spPr>
        <p:txBody>
          <a:bodyPr>
            <a:spAutoFit/>
          </a:bodyPr>
          <a:lstStyle/>
          <a:p>
            <a:r>
              <a:rPr lang="en-CA" sz="2400" b="1">
                <a:latin typeface="Calibri" pitchFamily="34" charset="0"/>
              </a:rPr>
              <a:t>“In creating the new document, the council has been posting draft clauses on its website every week since the project launched in April. The public can comment underneath or join a discussion on the council's Facebook page.”</a:t>
            </a:r>
          </a:p>
          <a:p>
            <a:endParaRPr lang="en-CA">
              <a:latin typeface="Calibri" pitchFamily="34" charset="0"/>
            </a:endParaRPr>
          </a:p>
        </p:txBody>
      </p:sp>
      <p:pic>
        <p:nvPicPr>
          <p:cNvPr id="31747" name="Picture 5" descr="like symbol iceland.jpg"/>
          <p:cNvPicPr>
            <a:picLocks noChangeAspect="1"/>
          </p:cNvPicPr>
          <p:nvPr/>
        </p:nvPicPr>
        <p:blipFill>
          <a:blip r:embed="rId2" cstate="print"/>
          <a:srcRect/>
          <a:stretch>
            <a:fillRect/>
          </a:stretch>
        </p:blipFill>
        <p:spPr bwMode="auto">
          <a:xfrm>
            <a:off x="357188" y="2000250"/>
            <a:ext cx="3951287" cy="1857375"/>
          </a:xfrm>
          <a:prstGeom prst="rect">
            <a:avLst/>
          </a:prstGeom>
          <a:noFill/>
          <a:ln w="9525">
            <a:noFill/>
            <a:miter lim="800000"/>
            <a:headEnd/>
            <a:tailEnd/>
          </a:ln>
        </p:spPr>
      </p:pic>
      <p:sp>
        <p:nvSpPr>
          <p:cNvPr id="31748" name="TextBox 7"/>
          <p:cNvSpPr txBox="1">
            <a:spLocks noChangeArrowheads="1"/>
          </p:cNvSpPr>
          <p:nvPr/>
        </p:nvSpPr>
        <p:spPr bwMode="auto">
          <a:xfrm>
            <a:off x="2286000" y="5143500"/>
            <a:ext cx="6715125" cy="1077913"/>
          </a:xfrm>
          <a:prstGeom prst="rect">
            <a:avLst/>
          </a:prstGeom>
          <a:noFill/>
          <a:ln w="9525">
            <a:noFill/>
            <a:miter lim="800000"/>
            <a:headEnd/>
            <a:tailEnd/>
          </a:ln>
        </p:spPr>
        <p:txBody>
          <a:bodyPr>
            <a:spAutoFit/>
          </a:bodyPr>
          <a:lstStyle/>
          <a:p>
            <a:pPr algn="r">
              <a:buFontTx/>
              <a:buChar char="-"/>
            </a:pPr>
            <a:r>
              <a:rPr lang="en-CA" sz="1600">
                <a:latin typeface="Calibri" pitchFamily="34" charset="0"/>
              </a:rPr>
              <a:t>“</a:t>
            </a:r>
            <a:r>
              <a:rPr lang="en-CA" sz="1600" i="1">
                <a:latin typeface="Calibri" pitchFamily="34" charset="0"/>
              </a:rPr>
              <a:t>Mob rule: Iceland crowdsources its next constitution</a:t>
            </a:r>
            <a:r>
              <a:rPr lang="en-CA" sz="1600">
                <a:latin typeface="Calibri" pitchFamily="34" charset="0"/>
              </a:rPr>
              <a:t>”, </a:t>
            </a:r>
          </a:p>
          <a:p>
            <a:pPr algn="r"/>
            <a:r>
              <a:rPr lang="en-CA" sz="1600">
                <a:latin typeface="Calibri" pitchFamily="34" charset="0"/>
              </a:rPr>
              <a:t>by Haroon Siddique, The Guardian UK, June 9 2011. http://www.guardian.co.uk/world/2011/jun/09/iceland-crowdsourcing-constitution-facebook</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229600" cy="1224136"/>
          </a:xfrm>
        </p:spPr>
        <p:txBody>
          <a:bodyPr>
            <a:normAutofit fontScale="90000"/>
          </a:bodyPr>
          <a:lstStyle/>
          <a:p>
            <a:r>
              <a:rPr lang="en-US" dirty="0" smtClean="0"/>
              <a:t/>
            </a:r>
            <a:br>
              <a:rPr lang="en-US" dirty="0" smtClean="0"/>
            </a:br>
            <a:r>
              <a:rPr lang="en-US" dirty="0" smtClean="0"/>
              <a:t/>
            </a:r>
            <a:br>
              <a:rPr lang="en-US" dirty="0" smtClean="0"/>
            </a:br>
            <a:r>
              <a:rPr lang="en-US" sz="2000" b="1" dirty="0" err="1" smtClean="0"/>
              <a:t>Kaggle</a:t>
            </a:r>
            <a:r>
              <a:rPr lang="en-US" sz="2000" b="1" dirty="0" smtClean="0"/>
              <a:t>:  We’re making data science a sport.</a:t>
            </a:r>
            <a:br>
              <a:rPr lang="en-US" sz="2000" b="1" dirty="0" smtClean="0"/>
            </a:br>
            <a:r>
              <a:rPr lang="en-US" sz="2000" b="1" dirty="0" smtClean="0"/>
              <a:t>Participate in competitions</a:t>
            </a:r>
            <a:br>
              <a:rPr lang="en-US" sz="2000" b="1" dirty="0" smtClean="0"/>
            </a:br>
            <a:r>
              <a:rPr lang="en-US" sz="2000" dirty="0" err="1" smtClean="0"/>
              <a:t>Kaggle</a:t>
            </a:r>
            <a:r>
              <a:rPr lang="en-US" sz="2000" dirty="0" smtClean="0"/>
              <a:t> is an arena where you can match your data science skills against a global cadre of experts in statistics, mathematics, and machine learning. Whether you're a world-class algorithm wizard competing for prize money or a novice looking to learn from the best, here's your chance to jump in and geek out, for fame, fortune, or fun.  </a:t>
            </a:r>
            <a:br>
              <a:rPr lang="en-US" sz="2000" dirty="0" smtClean="0"/>
            </a:br>
            <a:r>
              <a:rPr lang="en-US" sz="2000" b="1" dirty="0" smtClean="0"/>
              <a:t>Create a competition</a:t>
            </a:r>
            <a:br>
              <a:rPr lang="en-US" sz="2000" b="1" dirty="0" smtClean="0"/>
            </a:br>
            <a:r>
              <a:rPr lang="en-US" sz="2000" dirty="0" err="1" smtClean="0"/>
              <a:t>Kaggle</a:t>
            </a:r>
            <a:r>
              <a:rPr lang="en-US" sz="2000" dirty="0" smtClean="0"/>
              <a:t> is a platform for data prediction competitions that allows organizations to post their data and have it scrutinized by the world's best data scientists. In exchange for a prize, winning competitors provide the algorithms that beat all other methods of solving a data crunching problem. Most data problems can be framed as a competition. </a:t>
            </a:r>
            <a:endParaRPr lang="en-US" dirty="0"/>
          </a:p>
        </p:txBody>
      </p:sp>
      <p:sp>
        <p:nvSpPr>
          <p:cNvPr id="3" name="Content Placeholder 2"/>
          <p:cNvSpPr>
            <a:spLocks noGrp="1"/>
          </p:cNvSpPr>
          <p:nvPr>
            <p:ph idx="1"/>
          </p:nvPr>
        </p:nvSpPr>
        <p:spPr>
          <a:xfrm>
            <a:off x="457200" y="3645024"/>
            <a:ext cx="8229600" cy="2481139"/>
          </a:xfrm>
        </p:spPr>
        <p:txBody>
          <a:bodyPr/>
          <a:lstStyle/>
          <a:p>
            <a:endParaRPr lang="en-US" dirty="0"/>
          </a:p>
        </p:txBody>
      </p:sp>
      <p:pic>
        <p:nvPicPr>
          <p:cNvPr id="1026" name="Picture 2" descr="Y:\My Pictures\about-process.png"/>
          <p:cNvPicPr>
            <a:picLocks noChangeAspect="1" noChangeArrowheads="1"/>
          </p:cNvPicPr>
          <p:nvPr/>
        </p:nvPicPr>
        <p:blipFill>
          <a:blip r:embed="rId2" cstate="print"/>
          <a:srcRect/>
          <a:stretch>
            <a:fillRect/>
          </a:stretch>
        </p:blipFill>
        <p:spPr bwMode="auto">
          <a:xfrm>
            <a:off x="755576" y="3861048"/>
            <a:ext cx="7920880" cy="2376264"/>
          </a:xfrm>
          <a:prstGeom prst="rect">
            <a:avLst/>
          </a:prstGeom>
          <a:noFill/>
        </p:spPr>
      </p:pic>
      <p:sp>
        <p:nvSpPr>
          <p:cNvPr id="5" name="Rectangle 4"/>
          <p:cNvSpPr/>
          <p:nvPr/>
        </p:nvSpPr>
        <p:spPr>
          <a:xfrm>
            <a:off x="5292080" y="6309320"/>
            <a:ext cx="2592287" cy="369332"/>
          </a:xfrm>
          <a:prstGeom prst="rect">
            <a:avLst/>
          </a:prstGeom>
        </p:spPr>
        <p:txBody>
          <a:bodyPr wrap="square">
            <a:spAutoFit/>
          </a:bodyPr>
          <a:lstStyle/>
          <a:p>
            <a:r>
              <a:rPr lang="en-US" dirty="0" smtClean="0"/>
              <a:t>http://www.kaggle.com/</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1"/>
          <p:cNvSpPr txBox="1">
            <a:spLocks noChangeArrowheads="1"/>
          </p:cNvSpPr>
          <p:nvPr/>
        </p:nvSpPr>
        <p:spPr bwMode="auto">
          <a:xfrm>
            <a:off x="2286000" y="4113213"/>
            <a:ext cx="4429125" cy="738187"/>
          </a:xfrm>
          <a:prstGeom prst="rect">
            <a:avLst/>
          </a:prstGeom>
          <a:noFill/>
          <a:ln w="9525">
            <a:noFill/>
            <a:miter lim="800000"/>
            <a:headEnd/>
            <a:tailEnd/>
          </a:ln>
        </p:spPr>
        <p:txBody>
          <a:bodyPr anchor="ctr">
            <a:spAutoFit/>
          </a:bodyPr>
          <a:lstStyle/>
          <a:p>
            <a:pPr algn="ctr"/>
            <a:r>
              <a:rPr lang="en-CA" sz="2400">
                <a:latin typeface="Calibri" pitchFamily="34" charset="0"/>
              </a:rPr>
              <a:t>Digital Journals ≠ Analog Journals</a:t>
            </a:r>
          </a:p>
          <a:p>
            <a:pPr algn="ctr"/>
            <a:endParaRPr lang="en-CA">
              <a:latin typeface="Calibri" pitchFamily="34" charset="0"/>
            </a:endParaRPr>
          </a:p>
        </p:txBody>
      </p:sp>
      <p:pic>
        <p:nvPicPr>
          <p:cNvPr id="24578" name="Picture 4" descr="comp close up with fingers.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4579" name="TextBox 5"/>
          <p:cNvSpPr txBox="1">
            <a:spLocks noChangeArrowheads="1"/>
          </p:cNvSpPr>
          <p:nvPr/>
        </p:nvSpPr>
        <p:spPr bwMode="auto">
          <a:xfrm>
            <a:off x="1285875" y="1285875"/>
            <a:ext cx="2269596" cy="461665"/>
          </a:xfrm>
          <a:prstGeom prst="rect">
            <a:avLst/>
          </a:prstGeom>
          <a:noFill/>
          <a:ln w="9525">
            <a:noFill/>
            <a:miter lim="800000"/>
            <a:headEnd/>
            <a:tailEnd/>
          </a:ln>
        </p:spPr>
        <p:txBody>
          <a:bodyPr wrap="none">
            <a:spAutoFit/>
          </a:bodyPr>
          <a:lstStyle/>
          <a:p>
            <a:r>
              <a:rPr lang="en-CA" sz="2400" dirty="0" smtClean="0">
                <a:solidFill>
                  <a:schemeClr val="bg1"/>
                </a:solidFill>
                <a:latin typeface="Calibri" pitchFamily="34" charset="0"/>
              </a:rPr>
              <a:t>Digital </a:t>
            </a:r>
            <a:r>
              <a:rPr lang="en-CA" sz="2400" dirty="0">
                <a:solidFill>
                  <a:schemeClr val="bg1"/>
                </a:solidFill>
                <a:latin typeface="Calibri" pitchFamily="34" charset="0"/>
              </a:rPr>
              <a:t>≠ Analog </a:t>
            </a:r>
            <a:r>
              <a:rPr lang="en-CA" sz="2400" dirty="0" smtClean="0">
                <a:solidFill>
                  <a:schemeClr val="bg1"/>
                </a:solidFill>
                <a:latin typeface="Calibri" pitchFamily="34" charset="0"/>
              </a:rPr>
              <a:t> </a:t>
            </a:r>
            <a:endParaRPr lang="en-CA" sz="24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446088" y="1268413"/>
            <a:ext cx="8229600" cy="4525962"/>
          </a:xfrm>
        </p:spPr>
        <p:txBody>
          <a:bodyPr/>
          <a:lstStyle/>
          <a:p>
            <a:pPr eaLnBrk="1" hangingPunct="1">
              <a:lnSpc>
                <a:spcPct val="80000"/>
              </a:lnSpc>
              <a:buFontTx/>
              <a:buNone/>
            </a:pPr>
            <a:r>
              <a:rPr lang="en-CA" sz="2500" smtClean="0">
                <a:latin typeface="Trebuchet MS" pitchFamily="34" charset="0"/>
              </a:rPr>
              <a:t>	“The internet economy has thus far belonged to the </a:t>
            </a:r>
            <a:r>
              <a:rPr lang="en-CA" sz="2500" b="1" smtClean="0">
                <a:solidFill>
                  <a:schemeClr val="accent2"/>
                </a:solidFill>
                <a:latin typeface="Trebuchet MS" pitchFamily="34" charset="0"/>
              </a:rPr>
              <a:t>toolmakers</a:t>
            </a:r>
            <a:r>
              <a:rPr lang="en-CA" sz="2500" smtClean="0">
                <a:latin typeface="Trebuchet MS" pitchFamily="34" charset="0"/>
              </a:rPr>
              <a:t> (some of them Canadian) that built the infrastructure that made the digital age possible.  </a:t>
            </a:r>
          </a:p>
          <a:p>
            <a:pPr eaLnBrk="1" hangingPunct="1">
              <a:lnSpc>
                <a:spcPct val="80000"/>
              </a:lnSpc>
              <a:buFontTx/>
              <a:buNone/>
            </a:pPr>
            <a:endParaRPr lang="en-CA" sz="2500" smtClean="0">
              <a:latin typeface="Trebuchet MS" pitchFamily="34" charset="0"/>
            </a:endParaRPr>
          </a:p>
          <a:p>
            <a:pPr eaLnBrk="1" hangingPunct="1">
              <a:lnSpc>
                <a:spcPct val="80000"/>
              </a:lnSpc>
              <a:buFontTx/>
              <a:buNone/>
            </a:pPr>
            <a:r>
              <a:rPr lang="en-CA" sz="2500" smtClean="0">
                <a:latin typeface="Trebuchet MS" pitchFamily="34" charset="0"/>
              </a:rPr>
              <a:t>	But the torch is being passed.  </a:t>
            </a:r>
          </a:p>
          <a:p>
            <a:pPr eaLnBrk="1" hangingPunct="1">
              <a:lnSpc>
                <a:spcPct val="80000"/>
              </a:lnSpc>
              <a:buFontTx/>
              <a:buNone/>
            </a:pPr>
            <a:endParaRPr lang="en-CA" sz="2500" smtClean="0">
              <a:latin typeface="Trebuchet MS" pitchFamily="34" charset="0"/>
            </a:endParaRPr>
          </a:p>
          <a:p>
            <a:pPr eaLnBrk="1" hangingPunct="1">
              <a:lnSpc>
                <a:spcPct val="80000"/>
              </a:lnSpc>
              <a:buFontTx/>
              <a:buNone/>
            </a:pPr>
            <a:r>
              <a:rPr lang="en-CA" sz="2500" smtClean="0">
                <a:latin typeface="Trebuchet MS" pitchFamily="34" charset="0"/>
              </a:rPr>
              <a:t>	The future now belongs, at least equally, to the </a:t>
            </a:r>
            <a:br>
              <a:rPr lang="en-CA" sz="2500" smtClean="0">
                <a:latin typeface="Trebuchet MS" pitchFamily="34" charset="0"/>
              </a:rPr>
            </a:br>
            <a:r>
              <a:rPr lang="en-CA" sz="2500" b="1" smtClean="0">
                <a:solidFill>
                  <a:schemeClr val="accent2"/>
                </a:solidFill>
                <a:latin typeface="Trebuchet MS" pitchFamily="34" charset="0"/>
              </a:rPr>
              <a:t>tool users</a:t>
            </a:r>
            <a:r>
              <a:rPr lang="en-CA" sz="2500" smtClean="0">
                <a:latin typeface="Trebuchet MS" pitchFamily="34" charset="0"/>
              </a:rPr>
              <a:t>, the creative people, content providers, service deliverers, who have learned how to take the images, sounds, ideas and concepts and share them digitally.”</a:t>
            </a:r>
            <a:r>
              <a:rPr lang="en-CA" sz="2000" smtClean="0">
                <a:latin typeface="Trebuchet MS" pitchFamily="34" charset="0"/>
              </a:rPr>
              <a:t> </a:t>
            </a:r>
          </a:p>
          <a:p>
            <a:pPr eaLnBrk="1" hangingPunct="1">
              <a:lnSpc>
                <a:spcPct val="80000"/>
              </a:lnSpc>
              <a:buFontTx/>
              <a:buNone/>
            </a:pPr>
            <a:endParaRPr lang="en-CA" sz="2000" smtClean="0">
              <a:latin typeface="Trebuchet MS" pitchFamily="34" charset="0"/>
            </a:endParaRPr>
          </a:p>
          <a:p>
            <a:pPr algn="r" eaLnBrk="1" hangingPunct="1">
              <a:lnSpc>
                <a:spcPct val="80000"/>
              </a:lnSpc>
              <a:buFontTx/>
              <a:buNone/>
            </a:pPr>
            <a:r>
              <a:rPr lang="en-CA" sz="1600" b="1" smtClean="0">
                <a:latin typeface="Trebuchet MS" pitchFamily="34" charset="0"/>
              </a:rPr>
              <a:t>Tom Jenkins, Executive Chairman and Chief Strategy Officer </a:t>
            </a:r>
            <a:br>
              <a:rPr lang="en-CA" sz="1600" b="1" smtClean="0">
                <a:latin typeface="Trebuchet MS" pitchFamily="34" charset="0"/>
              </a:rPr>
            </a:br>
            <a:r>
              <a:rPr lang="en-CA" sz="1600" b="1" smtClean="0">
                <a:latin typeface="Trebuchet MS" pitchFamily="34" charset="0"/>
              </a:rPr>
              <a:t>of OpenText and SSHRC Council member</a:t>
            </a:r>
            <a:endParaRPr lang="en-US" sz="1600" b="1" smtClean="0">
              <a:latin typeface="Trebuchet MS"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noChangeArrowheads="1"/>
          </p:cNvPicPr>
          <p:nvPr/>
        </p:nvPicPr>
        <p:blipFill>
          <a:blip r:embed="rId2" cstate="print"/>
          <a:srcRect l="30730" t="20834" r="13541" b="12498"/>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US" smtClean="0"/>
          </a:p>
        </p:txBody>
      </p:sp>
      <p:sp>
        <p:nvSpPr>
          <p:cNvPr id="16387" name="Rectangle 3"/>
          <p:cNvSpPr>
            <a:spLocks noGrp="1" noChangeArrowheads="1"/>
          </p:cNvSpPr>
          <p:nvPr>
            <p:ph type="body" idx="1"/>
          </p:nvPr>
        </p:nvSpPr>
        <p:spPr/>
        <p:txBody>
          <a:bodyPr/>
          <a:lstStyle/>
          <a:p>
            <a:pPr eaLnBrk="1" hangingPunct="1"/>
            <a:r>
              <a:rPr lang="en-US" smtClean="0"/>
              <a:t>"We are going through a period of unbelievable growth and will be hiring about 6,000 people this year - and probably 4,000-5,000 from the humanities or liberal arts.“</a:t>
            </a:r>
          </a:p>
          <a:p>
            <a:pPr lvl="4" eaLnBrk="1" hangingPunct="1"/>
            <a:endParaRPr lang="fr-CA" smtClean="0"/>
          </a:p>
          <a:p>
            <a:pPr lvl="2" eaLnBrk="1" hangingPunct="1"/>
            <a:r>
              <a:rPr lang="en-US" smtClean="0"/>
              <a:t>Marissa Mayer, Vice-President of Consumer Products, Google</a:t>
            </a:r>
          </a:p>
          <a:p>
            <a:pPr lvl="4" eaLnBrk="1" hangingPunct="1"/>
            <a:endParaRPr 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Box 1"/>
          <p:cNvSpPr txBox="1">
            <a:spLocks noChangeArrowheads="1"/>
          </p:cNvSpPr>
          <p:nvPr/>
        </p:nvSpPr>
        <p:spPr bwMode="auto">
          <a:xfrm>
            <a:off x="2357438" y="2857500"/>
            <a:ext cx="2065337" cy="369888"/>
          </a:xfrm>
          <a:prstGeom prst="rect">
            <a:avLst/>
          </a:prstGeom>
          <a:noFill/>
          <a:ln w="9525">
            <a:noFill/>
            <a:miter lim="800000"/>
            <a:headEnd/>
            <a:tailEnd/>
          </a:ln>
        </p:spPr>
        <p:txBody>
          <a:bodyPr>
            <a:spAutoFit/>
          </a:bodyPr>
          <a:lstStyle/>
          <a:p>
            <a:endParaRPr lang="en-CA">
              <a:latin typeface="Calibri" pitchFamily="34" charset="0"/>
            </a:endParaRPr>
          </a:p>
        </p:txBody>
      </p:sp>
      <p:graphicFrame>
        <p:nvGraphicFramePr>
          <p:cNvPr id="6" name="Chart 5"/>
          <p:cNvGraphicFramePr/>
          <p:nvPr/>
        </p:nvGraphicFramePr>
        <p:xfrm>
          <a:off x="785786" y="1214422"/>
          <a:ext cx="7643866" cy="378621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1"/>
          <p:cNvSpPr>
            <a:spLocks noChangeArrowheads="1"/>
          </p:cNvSpPr>
          <p:nvPr/>
        </p:nvSpPr>
        <p:spPr bwMode="auto">
          <a:xfrm>
            <a:off x="0" y="-165148"/>
            <a:ext cx="9144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C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n-C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``…our future economic success will be defined by greater </a:t>
            </a:r>
            <a:r>
              <a:rPr kumimoji="0" lang="en-CA" sz="2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collaboration</a:t>
            </a:r>
            <a:r>
              <a:rPr kumimoji="0" lang="en-C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—not only outside of our own respective comfort zones, as businesses, researchers and government here in Canada, but also beyond our borders. </a:t>
            </a:r>
            <a:endParaRPr kumimoji="0" lang="en-US" sz="2400" b="1"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This is why the Government of Canada continues to </a:t>
            </a:r>
            <a:r>
              <a:rPr kumimoji="0" lang="en-CA" sz="2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support and encourage collaborations </a:t>
            </a:r>
            <a:r>
              <a:rPr kumimoji="0" lang="en-C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through the Networks of Centres of Excellence (NCE) programs.</a:t>
            </a:r>
            <a:endParaRPr kumimoji="0" lang="en-US" sz="2400" b="1" i="0" u="none" strike="noStrike" cap="none" normalizeH="0" baseline="0" dirty="0" smtClean="0">
              <a:ln>
                <a:noFill/>
              </a:ln>
              <a:solidFill>
                <a:schemeClr val="tx1"/>
              </a:solidFill>
              <a:effectLst/>
              <a:latin typeface="Arial" pitchFamily="34" charset="0"/>
            </a:endParaRPr>
          </a:p>
          <a:p>
            <a:r>
              <a:rPr kumimoji="0" lang="en-C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We know that strengthening research </a:t>
            </a:r>
            <a:r>
              <a:rPr kumimoji="0" lang="en-CA" sz="2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linkages</a:t>
            </a:r>
            <a:r>
              <a:rPr kumimoji="0" lang="en-C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with peer institutions and with the private sector generates positive impacts for our economy and society, and it accelerates the exchange of research results.``</a:t>
            </a:r>
          </a:p>
          <a:p>
            <a:endParaRPr lang="en-CA" sz="2400" dirty="0" smtClean="0">
              <a:latin typeface="Arial" pitchFamily="34" charset="0"/>
              <a:cs typeface="Arial" pitchFamily="34" charset="0"/>
            </a:endParaRPr>
          </a:p>
          <a:p>
            <a:r>
              <a:rPr lang="en-CA" sz="2400" b="1" dirty="0" smtClean="0"/>
              <a:t>				</a:t>
            </a:r>
            <a:r>
              <a:rPr lang="en-CA" b="1" dirty="0" smtClean="0"/>
              <a:t>The </a:t>
            </a:r>
            <a:r>
              <a:rPr lang="en-CA" b="1" dirty="0" smtClean="0"/>
              <a:t>Honourable Gary Goodyear, PC, MP</a:t>
            </a:r>
            <a:endParaRPr lang="en-US" b="1" dirty="0" smtClean="0"/>
          </a:p>
          <a:p>
            <a:r>
              <a:rPr lang="en-CA" b="1" dirty="0" smtClean="0"/>
              <a:t>				Minister </a:t>
            </a:r>
            <a:r>
              <a:rPr lang="en-CA" b="1" dirty="0" smtClean="0"/>
              <a:t>of State (Science and Technology</a:t>
            </a:r>
            <a:r>
              <a:rPr lang="en-CA" b="1" dirty="0" smtClean="0"/>
              <a:t>)</a:t>
            </a:r>
          </a:p>
          <a:p>
            <a:r>
              <a:rPr lang="en-CA" b="1" dirty="0" smtClean="0"/>
              <a:t>				December 6, 2011</a:t>
            </a:r>
          </a:p>
          <a:p>
            <a:endParaRPr lang="en-CA" b="1" dirty="0" smtClean="0"/>
          </a:p>
          <a:p>
            <a:endParaRPr lang="en-US" dirty="0" smtClean="0"/>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4" descr="diggingagencyaogos_final"/>
          <p:cNvPicPr>
            <a:picLocks noChangeAspect="1" noChangeArrowheads="1"/>
          </p:cNvPicPr>
          <p:nvPr/>
        </p:nvPicPr>
        <p:blipFill>
          <a:blip r:embed="rId2" cstate="print"/>
          <a:srcRect/>
          <a:stretch>
            <a:fillRect/>
          </a:stretch>
        </p:blipFill>
        <p:spPr bwMode="auto">
          <a:xfrm>
            <a:off x="1403350" y="3357563"/>
            <a:ext cx="6159500" cy="2292350"/>
          </a:xfrm>
          <a:prstGeom prst="rect">
            <a:avLst/>
          </a:prstGeom>
          <a:noFill/>
          <a:ln w="9525">
            <a:noFill/>
            <a:miter lim="800000"/>
            <a:headEnd/>
            <a:tailEnd/>
          </a:ln>
        </p:spPr>
      </p:pic>
      <p:pic>
        <p:nvPicPr>
          <p:cNvPr id="103426" name="Picture 5" descr="did-logo"/>
          <p:cNvPicPr>
            <a:picLocks noChangeAspect="1" noChangeArrowheads="1"/>
          </p:cNvPicPr>
          <p:nvPr/>
        </p:nvPicPr>
        <p:blipFill>
          <a:blip r:embed="rId3" cstate="print"/>
          <a:srcRect/>
          <a:stretch>
            <a:fillRect/>
          </a:stretch>
        </p:blipFill>
        <p:spPr bwMode="auto">
          <a:xfrm>
            <a:off x="1187450" y="1196975"/>
            <a:ext cx="6408738" cy="1879600"/>
          </a:xfrm>
          <a:prstGeom prst="rect">
            <a:avLst/>
          </a:prstGeom>
          <a:noFill/>
          <a:ln w="9525">
            <a:noFill/>
            <a:miter lim="800000"/>
            <a:headEnd/>
            <a:tailEnd/>
          </a:ln>
        </p:spPr>
      </p:pic>
      <p:sp>
        <p:nvSpPr>
          <p:cNvPr id="103427"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eaLnBrk="0" hangingPunct="0"/>
            <a:fld id="{52CD42CA-4C5A-4EB5-B402-4EFBADA63A0E}" type="slidenum">
              <a:rPr lang="fr-FR" sz="1400">
                <a:ea typeface="ＭＳ Ｐゴシック"/>
                <a:cs typeface="ＭＳ Ｐゴシック"/>
              </a:rPr>
              <a:pPr algn="r" eaLnBrk="0" hangingPunct="0"/>
              <a:t>50</a:t>
            </a:fld>
            <a:endParaRPr lang="fr-FR" sz="1400">
              <a:ea typeface="ＭＳ Ｐゴシック"/>
              <a:cs typeface="ＭＳ Ｐゴシック"/>
            </a:endParaRPr>
          </a:p>
        </p:txBody>
      </p:sp>
      <p:sp>
        <p:nvSpPr>
          <p:cNvPr id="103428" name="Rectangle 6"/>
          <p:cNvSpPr>
            <a:spLocks noChangeArrowheads="1"/>
          </p:cNvSpPr>
          <p:nvPr/>
        </p:nvSpPr>
        <p:spPr bwMode="auto">
          <a:xfrm>
            <a:off x="684213" y="260350"/>
            <a:ext cx="4960937" cy="585788"/>
          </a:xfrm>
          <a:prstGeom prst="rect">
            <a:avLst/>
          </a:prstGeom>
          <a:noFill/>
          <a:ln w="9525">
            <a:noFill/>
            <a:miter lim="800000"/>
            <a:headEnd/>
            <a:tailEnd/>
          </a:ln>
        </p:spPr>
        <p:txBody>
          <a:bodyPr wrap="none">
            <a:spAutoFit/>
          </a:bodyPr>
          <a:lstStyle/>
          <a:p>
            <a:pPr eaLnBrk="0" hangingPunct="0"/>
            <a:r>
              <a:rPr lang="fr-CA" sz="3200">
                <a:solidFill>
                  <a:srgbClr val="91B0D5"/>
                </a:solidFill>
                <a:latin typeface="Trebuchet MS" pitchFamily="34" charset="0"/>
                <a:ea typeface="ＭＳ Ｐゴシック"/>
                <a:cs typeface="ＭＳ Ｐゴシック"/>
              </a:rPr>
              <a:t>International Partnerships</a:t>
            </a:r>
            <a:endParaRPr lang="en-US" sz="3200">
              <a:solidFill>
                <a:srgbClr val="91B0D5"/>
              </a:solidFill>
              <a:latin typeface="Trebuchet MS"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endParaRPr lang="en-US"/>
          </a:p>
        </p:txBody>
      </p:sp>
      <p:sp>
        <p:nvSpPr>
          <p:cNvPr id="56323" name="Rectangle 3"/>
          <p:cNvSpPr>
            <a:spLocks noGrp="1" noChangeArrowheads="1"/>
          </p:cNvSpPr>
          <p:nvPr>
            <p:ph type="body" idx="1"/>
          </p:nvPr>
        </p:nvSpPr>
        <p:spPr/>
        <p:txBody>
          <a:bodyPr/>
          <a:lstStyle/>
          <a:p>
            <a:endParaRPr lang="en-US"/>
          </a:p>
        </p:txBody>
      </p:sp>
      <p:pic>
        <p:nvPicPr>
          <p:cNvPr id="56324" name="Picture 4" descr="youhavehumans"/>
          <p:cNvPicPr>
            <a:picLocks noChangeAspect="1" noChangeArrowheads="1"/>
          </p:cNvPicPr>
          <p:nvPr/>
        </p:nvPicPr>
        <p:blipFill>
          <a:blip r:embed="rId2" cstate="print"/>
          <a:srcRect b="6943"/>
          <a:stretch>
            <a:fillRect/>
          </a:stretch>
        </p:blipFill>
        <p:spPr bwMode="auto">
          <a:xfrm>
            <a:off x="1066800" y="681038"/>
            <a:ext cx="7239000" cy="4957762"/>
          </a:xfrm>
          <a:prstGeom prst="rect">
            <a:avLst/>
          </a:prstGeom>
          <a:noFill/>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smoking%2Bads"/>
          <p:cNvPicPr>
            <a:picLocks noChangeAspect="1" noChangeArrowheads="1"/>
          </p:cNvPicPr>
          <p:nvPr/>
        </p:nvPicPr>
        <p:blipFill>
          <a:blip r:embed="rId3" cstate="print"/>
          <a:srcRect/>
          <a:stretch>
            <a:fillRect/>
          </a:stretch>
        </p:blipFill>
        <p:spPr bwMode="auto">
          <a:xfrm>
            <a:off x="3505200" y="304800"/>
            <a:ext cx="4762500" cy="6267450"/>
          </a:xfrm>
          <a:prstGeom prst="rect">
            <a:avLst/>
          </a:prstGeom>
          <a:noFill/>
        </p:spPr>
      </p:pic>
      <p:pic>
        <p:nvPicPr>
          <p:cNvPr id="45059" name="Picture 3" descr="Smoking+Three"/>
          <p:cNvPicPr>
            <a:picLocks noChangeAspect="1" noChangeArrowheads="1"/>
          </p:cNvPicPr>
          <p:nvPr/>
        </p:nvPicPr>
        <p:blipFill>
          <a:blip r:embed="rId4" cstate="print"/>
          <a:srcRect/>
          <a:stretch>
            <a:fillRect/>
          </a:stretch>
        </p:blipFill>
        <p:spPr bwMode="auto">
          <a:xfrm>
            <a:off x="228600" y="228600"/>
            <a:ext cx="2209800" cy="2895600"/>
          </a:xfrm>
          <a:prstGeom prst="rect">
            <a:avLst/>
          </a:prstGeom>
          <a:noFill/>
        </p:spPr>
      </p:pic>
      <p:pic>
        <p:nvPicPr>
          <p:cNvPr id="45060" name="Picture 4" descr="1962-Smoking"/>
          <p:cNvPicPr>
            <a:picLocks noChangeAspect="1" noChangeArrowheads="1"/>
          </p:cNvPicPr>
          <p:nvPr/>
        </p:nvPicPr>
        <p:blipFill>
          <a:blip r:embed="rId5" cstate="print"/>
          <a:srcRect/>
          <a:stretch>
            <a:fillRect/>
          </a:stretch>
        </p:blipFill>
        <p:spPr bwMode="auto">
          <a:xfrm>
            <a:off x="152400" y="3048000"/>
            <a:ext cx="2895600" cy="36576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836712"/>
            <a:ext cx="7488832" cy="1477328"/>
          </a:xfrm>
          <a:prstGeom prst="rect">
            <a:avLst/>
          </a:prstGeom>
          <a:noFill/>
        </p:spPr>
        <p:txBody>
          <a:bodyPr wrap="square" rtlCol="0">
            <a:spAutoFit/>
          </a:bodyPr>
          <a:lstStyle/>
          <a:p>
            <a:r>
              <a:rPr lang="en-US" i="1" dirty="0" smtClean="0"/>
              <a:t>``Competition </a:t>
            </a:r>
            <a:r>
              <a:rPr lang="en-US" i="1" dirty="0" smtClean="0"/>
              <a:t>can promote innovation by reducing the value of failing to invest in </a:t>
            </a:r>
            <a:r>
              <a:rPr lang="en-US" i="1" dirty="0" smtClean="0"/>
              <a:t>research and </a:t>
            </a:r>
            <a:r>
              <a:rPr lang="en-US" i="1" dirty="0" smtClean="0"/>
              <a:t>development. </a:t>
            </a:r>
            <a:endParaRPr lang="en-US" i="1" dirty="0" smtClean="0"/>
          </a:p>
          <a:p>
            <a:endParaRPr lang="en-US" i="1" dirty="0" smtClean="0"/>
          </a:p>
          <a:p>
            <a:r>
              <a:rPr lang="en-US" i="1" dirty="0" smtClean="0"/>
              <a:t>However</a:t>
            </a:r>
            <a:r>
              <a:rPr lang="en-US" i="1" dirty="0" smtClean="0"/>
              <a:t>, with non-exclusive intellectual property rights, competition</a:t>
            </a:r>
          </a:p>
          <a:p>
            <a:r>
              <a:rPr lang="en-US" i="1" dirty="0" smtClean="0"/>
              <a:t>can reduce innovation incentives by lowering post-innovation profits</a:t>
            </a:r>
            <a:r>
              <a:rPr lang="en-US" i="1" dirty="0" smtClean="0"/>
              <a:t>.``</a:t>
            </a:r>
            <a:endParaRPr lang="en-US" dirty="0"/>
          </a:p>
        </p:txBody>
      </p:sp>
      <p:sp>
        <p:nvSpPr>
          <p:cNvPr id="3" name="TextBox 2"/>
          <p:cNvSpPr txBox="1"/>
          <p:nvPr/>
        </p:nvSpPr>
        <p:spPr>
          <a:xfrm>
            <a:off x="3851920" y="4077072"/>
            <a:ext cx="4104456" cy="646331"/>
          </a:xfrm>
          <a:prstGeom prst="rect">
            <a:avLst/>
          </a:prstGeom>
          <a:noFill/>
        </p:spPr>
        <p:txBody>
          <a:bodyPr wrap="square" rtlCol="0">
            <a:spAutoFit/>
          </a:bodyPr>
          <a:lstStyle/>
          <a:p>
            <a:r>
              <a:rPr lang="en-US" dirty="0" smtClean="0"/>
              <a:t>Richard J. </a:t>
            </a:r>
            <a:r>
              <a:rPr lang="en-US" dirty="0" smtClean="0"/>
              <a:t>Gilbert, </a:t>
            </a:r>
            <a:r>
              <a:rPr lang="en-US" b="1" dirty="0" smtClean="0"/>
              <a:t>``COMPETITION </a:t>
            </a:r>
            <a:r>
              <a:rPr lang="en-US" b="1" dirty="0" smtClean="0"/>
              <a:t>AND </a:t>
            </a:r>
            <a:r>
              <a:rPr lang="en-US" b="1" dirty="0" smtClean="0"/>
              <a:t>INNOVATION``</a:t>
            </a:r>
            <a:endParaRPr lang="en-US" b="1"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arol_Gilligan2.jpg"/>
          <p:cNvPicPr>
            <a:picLocks noChangeAspect="1"/>
          </p:cNvPicPr>
          <p:nvPr/>
        </p:nvPicPr>
        <p:blipFill>
          <a:blip r:embed="rId2" cstate="print">
            <a:grayscl/>
          </a:blip>
          <a:stretch>
            <a:fillRect/>
          </a:stretch>
        </p:blipFill>
        <p:spPr>
          <a:xfrm>
            <a:off x="611560" y="548680"/>
            <a:ext cx="3909006" cy="5472608"/>
          </a:xfrm>
          <a:prstGeom prst="rect">
            <a:avLst/>
          </a:prstGeom>
        </p:spPr>
      </p:pic>
      <p:sp>
        <p:nvSpPr>
          <p:cNvPr id="11" name="Rectangle 10"/>
          <p:cNvSpPr/>
          <p:nvPr/>
        </p:nvSpPr>
        <p:spPr>
          <a:xfrm>
            <a:off x="4932040" y="3933056"/>
            <a:ext cx="4211960" cy="830997"/>
          </a:xfrm>
          <a:prstGeom prst="rect">
            <a:avLst/>
          </a:prstGeom>
        </p:spPr>
        <p:txBody>
          <a:bodyPr wrap="square">
            <a:spAutoFit/>
          </a:bodyPr>
          <a:lstStyle/>
          <a:p>
            <a:pPr fontAlgn="auto">
              <a:spcBef>
                <a:spcPts val="0"/>
              </a:spcBef>
              <a:spcAft>
                <a:spcPts val="0"/>
              </a:spcAft>
            </a:pPr>
            <a:r>
              <a:rPr lang="en-CA" sz="1600" dirty="0" smtClean="0">
                <a:solidFill>
                  <a:prstClr val="black"/>
                </a:solidFill>
                <a:latin typeface="Calibri"/>
              </a:rPr>
              <a:t>Carol Gilligan, </a:t>
            </a:r>
            <a:r>
              <a:rPr lang="en-CA" sz="1600" i="1" dirty="0" smtClean="0">
                <a:solidFill>
                  <a:prstClr val="black"/>
                </a:solidFill>
                <a:latin typeface="Calibri"/>
              </a:rPr>
              <a:t>In </a:t>
            </a:r>
            <a:r>
              <a:rPr lang="en-CA" sz="1600" i="1" dirty="0">
                <a:solidFill>
                  <a:prstClr val="black"/>
                </a:solidFill>
                <a:latin typeface="Calibri"/>
              </a:rPr>
              <a:t>a different voice: Psychological theory and women's </a:t>
            </a:r>
            <a:r>
              <a:rPr lang="en-CA" sz="1600" i="1" dirty="0" smtClean="0">
                <a:solidFill>
                  <a:prstClr val="black"/>
                </a:solidFill>
                <a:latin typeface="Calibri"/>
              </a:rPr>
              <a:t>development</a:t>
            </a:r>
            <a:r>
              <a:rPr lang="en-CA" sz="1600" dirty="0" smtClean="0">
                <a:solidFill>
                  <a:prstClr val="black"/>
                </a:solidFill>
                <a:latin typeface="Calibri"/>
              </a:rPr>
              <a:t>, </a:t>
            </a:r>
            <a:r>
              <a:rPr lang="en-CA" sz="1600" dirty="0">
                <a:solidFill>
                  <a:prstClr val="black"/>
                </a:solidFill>
                <a:latin typeface="Calibri"/>
              </a:rPr>
              <a:t>Cambridge, MA: Harvard University </a:t>
            </a:r>
            <a:r>
              <a:rPr lang="en-CA" sz="1600" dirty="0" smtClean="0">
                <a:solidFill>
                  <a:prstClr val="black"/>
                </a:solidFill>
                <a:latin typeface="Calibri"/>
              </a:rPr>
              <a:t>Press (1982) </a:t>
            </a:r>
            <a:endParaRPr lang="en-CA" sz="1600" dirty="0">
              <a:solidFill>
                <a:prstClr val="black"/>
              </a:solidFill>
              <a:latin typeface="Calibri"/>
            </a:endParaRPr>
          </a:p>
        </p:txBody>
      </p:sp>
      <p:sp>
        <p:nvSpPr>
          <p:cNvPr id="12" name="TextBox 11"/>
          <p:cNvSpPr txBox="1"/>
          <p:nvPr/>
        </p:nvSpPr>
        <p:spPr>
          <a:xfrm>
            <a:off x="5004048" y="1556792"/>
            <a:ext cx="3816424" cy="1938992"/>
          </a:xfrm>
          <a:prstGeom prst="rect">
            <a:avLst/>
          </a:prstGeom>
          <a:noFill/>
        </p:spPr>
        <p:txBody>
          <a:bodyPr wrap="square" rtlCol="0">
            <a:spAutoFit/>
          </a:bodyPr>
          <a:lstStyle/>
          <a:p>
            <a:pPr fontAlgn="auto">
              <a:spcBef>
                <a:spcPts val="0"/>
              </a:spcBef>
              <a:spcAft>
                <a:spcPts val="0"/>
              </a:spcAft>
            </a:pPr>
            <a:r>
              <a:rPr lang="en-CA" sz="2400" dirty="0" smtClean="0">
                <a:solidFill>
                  <a:prstClr val="black"/>
                </a:solidFill>
                <a:latin typeface="Calibri"/>
              </a:rPr>
              <a:t>“…girls tend to avoid competition in favour of tactics that diffuse conflict and preserve interpersonal harmony.”</a:t>
            </a:r>
            <a:endParaRPr lang="en-CA" sz="2400" dirty="0">
              <a:solidFill>
                <a:prstClr val="black"/>
              </a:solidFill>
              <a:latin typeface="Calibri"/>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258888" y="1412875"/>
            <a:ext cx="6443662" cy="652463"/>
          </a:xfrm>
        </p:spPr>
        <p:txBody>
          <a:bodyPr/>
          <a:lstStyle/>
          <a:p>
            <a:r>
              <a:rPr lang="en-CA" smtClean="0"/>
              <a:t>Effective KMb: some rules of engagement </a:t>
            </a:r>
          </a:p>
        </p:txBody>
      </p:sp>
      <p:sp>
        <p:nvSpPr>
          <p:cNvPr id="22531" name="Content Placeholder 2"/>
          <p:cNvSpPr>
            <a:spLocks noGrp="1"/>
          </p:cNvSpPr>
          <p:nvPr>
            <p:ph idx="1"/>
          </p:nvPr>
        </p:nvSpPr>
        <p:spPr>
          <a:xfrm>
            <a:off x="1258888" y="2205038"/>
            <a:ext cx="6437312" cy="3960812"/>
          </a:xfrm>
        </p:spPr>
        <p:txBody>
          <a:bodyPr/>
          <a:lstStyle/>
          <a:p>
            <a:pPr marL="457200" indent="-457200">
              <a:buFontTx/>
              <a:buAutoNum type="arabicPeriod"/>
            </a:pPr>
            <a:r>
              <a:rPr lang="en-CA" dirty="0" smtClean="0"/>
              <a:t>Ensure reciprocal benefit</a:t>
            </a:r>
          </a:p>
          <a:p>
            <a:pPr marL="457200" indent="-457200">
              <a:buFontTx/>
              <a:buAutoNum type="arabicPeriod"/>
            </a:pPr>
            <a:r>
              <a:rPr lang="en-CA" dirty="0" smtClean="0"/>
              <a:t>In particular, ensure intellectual and academic benefit</a:t>
            </a:r>
          </a:p>
          <a:p>
            <a:pPr marL="457200" indent="-457200">
              <a:buFontTx/>
              <a:buAutoNum type="arabicPeriod"/>
            </a:pPr>
            <a:r>
              <a:rPr lang="en-CA" dirty="0" smtClean="0"/>
              <a:t>Centre on import as much as, maybe more than, export</a:t>
            </a:r>
          </a:p>
          <a:p>
            <a:pPr marL="457200" indent="-457200">
              <a:buFontTx/>
              <a:buAutoNum type="arabicPeriod"/>
            </a:pPr>
            <a:r>
              <a:rPr lang="en-CA" dirty="0" smtClean="0"/>
              <a:t>Widen the peer group: establish the legitimacy of a wider group of knowledge experts</a:t>
            </a:r>
          </a:p>
          <a:p>
            <a:pPr marL="457200" indent="-457200">
              <a:buFontTx/>
              <a:buAutoNum type="arabicPeriod"/>
            </a:pPr>
            <a:r>
              <a:rPr lang="en-CA" dirty="0" smtClean="0"/>
              <a:t>Emphasize inclusion of new &amp; diverse participants in the work of the university</a:t>
            </a:r>
          </a:p>
          <a:p>
            <a:pPr marL="457200" indent="-457200">
              <a:buFontTx/>
              <a:buAutoNum type="arabicPeriod"/>
            </a:pPr>
            <a:r>
              <a:rPr lang="en-CA" dirty="0" smtClean="0"/>
              <a:t>Promote `teaching` (learning) as </a:t>
            </a:r>
            <a:r>
              <a:rPr lang="en-CA" dirty="0" smtClean="0"/>
              <a:t>a powerful form of </a:t>
            </a:r>
            <a:r>
              <a:rPr lang="en-CA" dirty="0" err="1" smtClean="0"/>
              <a:t>KMb</a:t>
            </a:r>
            <a:endParaRPr lang="en-CA" dirty="0" smtClean="0"/>
          </a:p>
          <a:p>
            <a:pPr marL="457200" indent="-457200">
              <a:buFontTx/>
              <a:buAutoNum type="arabicPeriod"/>
            </a:pPr>
            <a:endParaRPr lang="en-CA" dirty="0" smtClean="0"/>
          </a:p>
          <a:p>
            <a:pPr marL="457200" indent="-457200">
              <a:buFontTx/>
              <a:buNone/>
            </a:pPr>
            <a:endParaRPr lang="en-CA" dirty="0" smtClean="0"/>
          </a:p>
          <a:p>
            <a:pPr marL="457200" indent="-457200">
              <a:buFontTx/>
              <a:buAutoNum type="arabicPeriod"/>
            </a:pPr>
            <a:endParaRPr lang="en-CA" dirty="0" smtClean="0"/>
          </a:p>
          <a:p>
            <a:pPr marL="457200" indent="-457200">
              <a:buFontTx/>
              <a:buAutoNum type="arabicPeriod"/>
            </a:pPr>
            <a:endParaRPr lang="en-CA" dirty="0" smtClean="0"/>
          </a:p>
        </p:txBody>
      </p:sp>
      <p:sp>
        <p:nvSpPr>
          <p:cNvPr id="22532" name="Date Placeholder 3"/>
          <p:cNvSpPr>
            <a:spLocks noGrp="1"/>
          </p:cNvSpPr>
          <p:nvPr>
            <p:ph type="dt" sz="quarter" idx="10"/>
          </p:nvPr>
        </p:nvSpPr>
        <p:spPr>
          <a:noFill/>
        </p:spPr>
        <p:txBody>
          <a:bodyPr/>
          <a:lstStyle/>
          <a:p>
            <a:fld id="{E23C22B9-4EFC-4174-9545-9C2B913544CE}" type="datetime1">
              <a:rPr lang="en-US" smtClean="0">
                <a:latin typeface="Arial" pitchFamily="34" charset="0"/>
              </a:rPr>
              <a:pPr/>
              <a:t>12/7/2011</a:t>
            </a:fld>
            <a:endParaRPr lang="en-US" smtClean="0">
              <a:latin typeface="Arial" pitchFamily="34" charset="0"/>
            </a:endParaRPr>
          </a:p>
        </p:txBody>
      </p:sp>
      <p:sp>
        <p:nvSpPr>
          <p:cNvPr id="22533" name="Slide Number Placeholder 4"/>
          <p:cNvSpPr>
            <a:spLocks noGrp="1"/>
          </p:cNvSpPr>
          <p:nvPr>
            <p:ph type="sldNum" sz="quarter" idx="12"/>
          </p:nvPr>
        </p:nvSpPr>
        <p:spPr>
          <a:noFill/>
        </p:spPr>
        <p:txBody>
          <a:bodyPr/>
          <a:lstStyle/>
          <a:p>
            <a:fld id="{AB4E9AD2-D24B-4704-A586-696DF3E15818}" type="slidenum">
              <a:rPr lang="en-US" smtClean="0">
                <a:latin typeface="Arial" pitchFamily="34" charset="0"/>
              </a:rPr>
              <a:pPr/>
              <a:t>55</a:t>
            </a:fld>
            <a:endParaRPr lang="en-US" smtClean="0">
              <a:latin typeface="Arial"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971550" y="1412875"/>
            <a:ext cx="6731000" cy="652463"/>
          </a:xfrm>
        </p:spPr>
        <p:txBody>
          <a:bodyPr/>
          <a:lstStyle/>
          <a:p>
            <a:r>
              <a:rPr lang="en-CA" dirty="0" smtClean="0"/>
              <a:t>Conclusions thus far….</a:t>
            </a:r>
            <a:endParaRPr lang="en-CA" dirty="0" smtClean="0"/>
          </a:p>
        </p:txBody>
      </p:sp>
      <p:sp>
        <p:nvSpPr>
          <p:cNvPr id="24579" name="Content Placeholder 2"/>
          <p:cNvSpPr>
            <a:spLocks noGrp="1"/>
          </p:cNvSpPr>
          <p:nvPr>
            <p:ph idx="4294967295"/>
          </p:nvPr>
        </p:nvSpPr>
        <p:spPr>
          <a:xfrm>
            <a:off x="971550" y="2205038"/>
            <a:ext cx="7129463" cy="3960812"/>
          </a:xfrm>
        </p:spPr>
        <p:txBody>
          <a:bodyPr/>
          <a:lstStyle/>
          <a:p>
            <a:pPr marL="457200" indent="-457200">
              <a:buFontTx/>
              <a:buAutoNum type="arabicPeriod"/>
            </a:pPr>
            <a:r>
              <a:rPr lang="en-CA" dirty="0" err="1" smtClean="0"/>
              <a:t>KMb</a:t>
            </a:r>
            <a:r>
              <a:rPr lang="en-CA" dirty="0" smtClean="0"/>
              <a:t> creates a virtuous circle of reciprocal engagement that integrates intellectual &amp; socio-economic impact </a:t>
            </a:r>
          </a:p>
          <a:p>
            <a:pPr marL="457200" indent="-457200">
              <a:buFontTx/>
              <a:buAutoNum type="arabicPeriod"/>
            </a:pPr>
            <a:r>
              <a:rPr lang="en-CA" dirty="0" err="1" smtClean="0"/>
              <a:t>KMb</a:t>
            </a:r>
            <a:r>
              <a:rPr lang="en-CA" dirty="0" smtClean="0"/>
              <a:t> is an ambitious &amp; demanding effort to expand scholarly inquiry beyond the </a:t>
            </a:r>
            <a:r>
              <a:rPr lang="en-CA" dirty="0" smtClean="0"/>
              <a:t>20</a:t>
            </a:r>
            <a:r>
              <a:rPr lang="en-CA" baseline="30000" dirty="0" smtClean="0"/>
              <a:t>th</a:t>
            </a:r>
            <a:r>
              <a:rPr lang="en-CA" dirty="0" smtClean="0"/>
              <a:t> century boundaries </a:t>
            </a:r>
            <a:r>
              <a:rPr lang="en-CA" dirty="0" smtClean="0"/>
              <a:t>of </a:t>
            </a:r>
            <a:r>
              <a:rPr lang="en-CA" dirty="0" smtClean="0"/>
              <a:t>campus-based </a:t>
            </a:r>
            <a:r>
              <a:rPr lang="en-CA" dirty="0" smtClean="0"/>
              <a:t>research</a:t>
            </a:r>
          </a:p>
          <a:p>
            <a:pPr marL="457200" indent="-457200">
              <a:buFontTx/>
              <a:buAutoNum type="arabicPeriod"/>
            </a:pPr>
            <a:r>
              <a:rPr lang="en-CA" dirty="0" err="1" smtClean="0"/>
              <a:t>KMb</a:t>
            </a:r>
            <a:r>
              <a:rPr lang="en-CA" dirty="0" smtClean="0"/>
              <a:t> relies on, and invigorates, central academic functions such as peer review &amp; teaching</a:t>
            </a:r>
          </a:p>
          <a:p>
            <a:pPr marL="457200" indent="-457200">
              <a:buFontTx/>
              <a:buAutoNum type="arabicPeriod"/>
            </a:pPr>
            <a:r>
              <a:rPr lang="en-CA" dirty="0" err="1" smtClean="0"/>
              <a:t>KMb</a:t>
            </a:r>
            <a:r>
              <a:rPr lang="en-CA" dirty="0" smtClean="0"/>
              <a:t> involves the application of democratic principles to generate ideas &amp; insights that </a:t>
            </a:r>
            <a:r>
              <a:rPr lang="en-CA" dirty="0" smtClean="0"/>
              <a:t>can help lead to prosperity, well-being</a:t>
            </a:r>
            <a:r>
              <a:rPr lang="en-CA" dirty="0" smtClean="0"/>
              <a:t> </a:t>
            </a:r>
            <a:r>
              <a:rPr lang="en-CA" dirty="0" smtClean="0"/>
              <a:t>and</a:t>
            </a:r>
            <a:r>
              <a:rPr lang="en-CA" dirty="0" smtClean="0"/>
              <a:t> resiliency. </a:t>
            </a:r>
            <a:endParaRPr lang="en-CA" dirty="0" smtClean="0"/>
          </a:p>
          <a:p>
            <a:pPr marL="457200" indent="-457200">
              <a:buFontTx/>
              <a:buNone/>
            </a:pPr>
            <a:endParaRPr lang="en-CA" dirty="0" smtClean="0"/>
          </a:p>
        </p:txBody>
      </p:sp>
      <p:sp>
        <p:nvSpPr>
          <p:cNvPr id="24580" name="Date Placeholder 3"/>
          <p:cNvSpPr txBox="1">
            <a:spLocks noGrp="1"/>
          </p:cNvSpPr>
          <p:nvPr/>
        </p:nvSpPr>
        <p:spPr bwMode="auto">
          <a:xfrm>
            <a:off x="693738" y="6381750"/>
            <a:ext cx="2133600" cy="268288"/>
          </a:xfrm>
          <a:prstGeom prst="rect">
            <a:avLst/>
          </a:prstGeom>
          <a:noFill/>
          <a:ln w="9525">
            <a:noFill/>
            <a:miter lim="800000"/>
            <a:headEnd/>
            <a:tailEnd/>
          </a:ln>
        </p:spPr>
        <p:txBody>
          <a:bodyPr/>
          <a:lstStyle/>
          <a:p>
            <a:fld id="{BFF8812F-40D3-4423-8520-9A1AD3E85391}" type="datetime1">
              <a:rPr lang="en-US" sz="1000">
                <a:solidFill>
                  <a:srgbClr val="9BB2CE"/>
                </a:solidFill>
              </a:rPr>
              <a:pPr/>
              <a:t>12/7/2011</a:t>
            </a:fld>
            <a:endParaRPr lang="en-US" sz="1000">
              <a:solidFill>
                <a:srgbClr val="9BB2CE"/>
              </a:solidFill>
            </a:endParaRPr>
          </a:p>
        </p:txBody>
      </p:sp>
      <p:sp>
        <p:nvSpPr>
          <p:cNvPr id="24581" name="Slide Number Placeholder 4"/>
          <p:cNvSpPr txBox="1">
            <a:spLocks noGrp="1"/>
          </p:cNvSpPr>
          <p:nvPr/>
        </p:nvSpPr>
        <p:spPr bwMode="auto">
          <a:xfrm>
            <a:off x="6291263" y="6381750"/>
            <a:ext cx="2133600" cy="268288"/>
          </a:xfrm>
          <a:prstGeom prst="rect">
            <a:avLst/>
          </a:prstGeom>
          <a:noFill/>
          <a:ln w="9525">
            <a:noFill/>
            <a:miter lim="800000"/>
            <a:headEnd/>
            <a:tailEnd/>
          </a:ln>
        </p:spPr>
        <p:txBody>
          <a:bodyPr/>
          <a:lstStyle/>
          <a:p>
            <a:pPr algn="r"/>
            <a:fld id="{BEBD228A-438D-4D37-8181-E47DD1D0B70A}" type="slidenum">
              <a:rPr lang="en-US" sz="1000">
                <a:solidFill>
                  <a:srgbClr val="9BB2CE"/>
                </a:solidFill>
              </a:rPr>
              <a:pPr algn="r"/>
              <a:t>56</a:t>
            </a:fld>
            <a:endParaRPr lang="en-US" sz="1000">
              <a:solidFill>
                <a:srgbClr val="9BB2CE"/>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err="1" smtClean="0"/>
              <a:t>KMb</a:t>
            </a:r>
            <a:r>
              <a:rPr lang="fr-CA" dirty="0" smtClean="0"/>
              <a:t> </a:t>
            </a:r>
            <a:r>
              <a:rPr lang="fr-CA" dirty="0" err="1" smtClean="0"/>
              <a:t>Steps</a:t>
            </a:r>
            <a:r>
              <a:rPr lang="fr-CA" dirty="0" smtClean="0"/>
              <a:t> </a:t>
            </a:r>
            <a:r>
              <a:rPr lang="fr-CA" dirty="0" err="1" smtClean="0"/>
              <a:t>forward</a:t>
            </a:r>
            <a:r>
              <a:rPr lang="fr-CA" dirty="0" smtClean="0"/>
              <a:t> </a:t>
            </a:r>
            <a:r>
              <a:rPr lang="fr-CA" dirty="0" err="1" smtClean="0"/>
              <a:t>at</a:t>
            </a:r>
            <a:r>
              <a:rPr lang="fr-CA" dirty="0" smtClean="0"/>
              <a:t> SSHRC:</a:t>
            </a:r>
            <a:endParaRPr lang="en-US" dirty="0"/>
          </a:p>
        </p:txBody>
      </p:sp>
      <p:sp>
        <p:nvSpPr>
          <p:cNvPr id="3" name="Content Placeholder 2"/>
          <p:cNvSpPr>
            <a:spLocks noGrp="1"/>
          </p:cNvSpPr>
          <p:nvPr>
            <p:ph idx="1"/>
          </p:nvPr>
        </p:nvSpPr>
        <p:spPr/>
        <p:txBody>
          <a:bodyPr>
            <a:normAutofit/>
          </a:bodyPr>
          <a:lstStyle/>
          <a:p>
            <a:r>
              <a:rPr lang="fr-CA" dirty="0" err="1" smtClean="0"/>
              <a:t>KMb</a:t>
            </a:r>
            <a:r>
              <a:rPr lang="fr-CA" dirty="0" smtClean="0"/>
              <a:t> modules </a:t>
            </a:r>
            <a:r>
              <a:rPr lang="fr-CA" dirty="0" smtClean="0"/>
              <a:t>in all new </a:t>
            </a:r>
            <a:r>
              <a:rPr lang="en-US" dirty="0" smtClean="0"/>
              <a:t>programs</a:t>
            </a:r>
          </a:p>
          <a:p>
            <a:endParaRPr lang="fr-CA" dirty="0" smtClean="0"/>
          </a:p>
          <a:p>
            <a:endParaRPr lang="fr-CA" dirty="0" smtClean="0"/>
          </a:p>
          <a:p>
            <a:endParaRPr lang="en-US" dirty="0" smtClean="0"/>
          </a:p>
          <a:p>
            <a:r>
              <a:rPr lang="en-US" dirty="0" err="1" smtClean="0"/>
              <a:t>KMb</a:t>
            </a:r>
            <a:r>
              <a:rPr lang="en-US" dirty="0" smtClean="0"/>
              <a:t> evaluation </a:t>
            </a:r>
            <a:r>
              <a:rPr lang="en-US" dirty="0" smtClean="0"/>
              <a:t>criteria in all new programs </a:t>
            </a:r>
          </a:p>
          <a:p>
            <a:pPr lvl="1">
              <a:buNone/>
            </a:pPr>
            <a:endParaRPr lang="en-US" dirty="0" smtClean="0"/>
          </a:p>
          <a:p>
            <a:endParaRPr lang="en-US" dirty="0" smtClean="0"/>
          </a:p>
          <a:p>
            <a:pPr>
              <a:buNone/>
            </a:pPr>
            <a:endParaRPr lang="fr-CA" dirty="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Connection</a:t>
            </a:r>
            <a:r>
              <a:rPr lang="fr-CA" dirty="0" smtClean="0"/>
              <a:t> Grants</a:t>
            </a:r>
            <a:endParaRPr lang="en-US" dirty="0"/>
          </a:p>
        </p:txBody>
      </p:sp>
      <p:sp>
        <p:nvSpPr>
          <p:cNvPr id="3" name="Content Placeholder 2"/>
          <p:cNvSpPr>
            <a:spLocks noGrp="1"/>
          </p:cNvSpPr>
          <p:nvPr>
            <p:ph idx="1"/>
          </p:nvPr>
        </p:nvSpPr>
        <p:spPr/>
        <p:txBody>
          <a:bodyPr/>
          <a:lstStyle/>
          <a:p>
            <a:r>
              <a:rPr lang="fr-CA" dirty="0" err="1" smtClean="0"/>
              <a:t>Launch</a:t>
            </a:r>
            <a:r>
              <a:rPr lang="fr-CA" dirty="0" smtClean="0"/>
              <a:t> </a:t>
            </a:r>
            <a:r>
              <a:rPr lang="fr-CA" dirty="0" err="1" smtClean="0"/>
              <a:t>early</a:t>
            </a:r>
            <a:r>
              <a:rPr lang="fr-CA" dirty="0" smtClean="0"/>
              <a:t> 2012</a:t>
            </a:r>
          </a:p>
          <a:p>
            <a:r>
              <a:rPr lang="fr-CA" dirty="0" err="1" smtClean="0"/>
              <a:t>Continuous</a:t>
            </a:r>
            <a:r>
              <a:rPr lang="fr-CA" dirty="0" smtClean="0"/>
              <a:t> </a:t>
            </a:r>
            <a:r>
              <a:rPr lang="fr-CA" dirty="0" smtClean="0"/>
              <a:t>in-</a:t>
            </a:r>
            <a:r>
              <a:rPr lang="fr-CA" dirty="0" err="1" smtClean="0"/>
              <a:t>take</a:t>
            </a:r>
            <a:r>
              <a:rPr lang="fr-CA" dirty="0" smtClean="0"/>
              <a:t> </a:t>
            </a:r>
            <a:r>
              <a:rPr lang="fr-CA" dirty="0" smtClean="0"/>
              <a:t>model</a:t>
            </a:r>
          </a:p>
          <a:p>
            <a:r>
              <a:rPr lang="fr-CA" dirty="0" err="1" smtClean="0"/>
              <a:t>Individuals</a:t>
            </a:r>
            <a:r>
              <a:rPr lang="fr-CA" dirty="0" smtClean="0"/>
              <a:t>;  </a:t>
            </a:r>
            <a:r>
              <a:rPr lang="fr-CA" dirty="0" err="1" smtClean="0"/>
              <a:t>small</a:t>
            </a:r>
            <a:r>
              <a:rPr lang="fr-CA" dirty="0" smtClean="0"/>
              <a:t> teams; </a:t>
            </a:r>
            <a:r>
              <a:rPr lang="fr-CA" dirty="0" err="1" smtClean="0"/>
              <a:t>informal</a:t>
            </a:r>
            <a:r>
              <a:rPr lang="fr-CA" dirty="0" smtClean="0"/>
              <a:t> </a:t>
            </a:r>
            <a:r>
              <a:rPr lang="fr-CA" dirty="0" err="1" smtClean="0"/>
              <a:t>partners</a:t>
            </a:r>
            <a:endParaRPr lang="fr-CA" dirty="0" smtClean="0"/>
          </a:p>
          <a:p>
            <a:r>
              <a:rPr lang="fr-CA" dirty="0" smtClean="0"/>
              <a:t>Future roll-outs</a:t>
            </a:r>
          </a:p>
          <a:p>
            <a:pPr lvl="1"/>
            <a:r>
              <a:rPr lang="fr-CA" dirty="0" err="1" smtClean="0"/>
              <a:t>Institutional</a:t>
            </a:r>
            <a:r>
              <a:rPr lang="fr-CA" dirty="0" smtClean="0"/>
              <a:t> </a:t>
            </a:r>
            <a:r>
              <a:rPr lang="fr-CA" dirty="0" err="1" smtClean="0"/>
              <a:t>grants</a:t>
            </a:r>
            <a:endParaRPr lang="fr-CA" dirty="0" smtClean="0"/>
          </a:p>
          <a:p>
            <a:pPr lvl="1"/>
            <a:r>
              <a:rPr lang="fr-CA" dirty="0" smtClean="0"/>
              <a:t>Research and </a:t>
            </a:r>
            <a:r>
              <a:rPr lang="fr-CA" dirty="0" err="1" smtClean="0"/>
              <a:t>research</a:t>
            </a:r>
            <a:r>
              <a:rPr lang="fr-CA" dirty="0" smtClean="0"/>
              <a:t>-</a:t>
            </a:r>
            <a:r>
              <a:rPr lang="fr-CA" dirty="0" err="1" smtClean="0"/>
              <a:t>related</a:t>
            </a:r>
            <a:r>
              <a:rPr lang="fr-CA" dirty="0" smtClean="0"/>
              <a:t> </a:t>
            </a:r>
            <a:r>
              <a:rPr lang="fr-CA" dirty="0" err="1" smtClean="0"/>
              <a:t>tools</a:t>
            </a:r>
            <a:endParaRPr lang="fr-CA" dirty="0" smtClean="0"/>
          </a:p>
          <a:p>
            <a:endParaRPr lang="fr-CA" dirty="0"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wssr.jpg"/>
          <p:cNvPicPr>
            <a:picLocks noChangeAspect="1"/>
          </p:cNvPicPr>
          <p:nvPr/>
        </p:nvPicPr>
        <p:blipFill>
          <a:blip r:embed="rId2" cstate="print"/>
          <a:srcRect/>
          <a:stretch>
            <a:fillRect/>
          </a:stretch>
        </p:blipFill>
        <p:spPr bwMode="auto">
          <a:xfrm>
            <a:off x="1763713" y="260350"/>
            <a:ext cx="5832475" cy="6192838"/>
          </a:xfrm>
          <a:prstGeom prst="rect">
            <a:avLst/>
          </a:prstGeom>
          <a:noFill/>
          <a:ln w="9525">
            <a:noFill/>
            <a:miter lim="800000"/>
            <a:headEnd/>
            <a:tailEnd/>
          </a:ln>
        </p:spPr>
      </p:pic>
      <p:sp>
        <p:nvSpPr>
          <p:cNvPr id="10243" name="Slide Number Placeholder 2"/>
          <p:cNvSpPr>
            <a:spLocks noGrp="1"/>
          </p:cNvSpPr>
          <p:nvPr>
            <p:ph type="sldNum" sz="quarter" idx="12"/>
          </p:nvPr>
        </p:nvSpPr>
        <p:spPr>
          <a:noFill/>
        </p:spPr>
        <p:txBody>
          <a:bodyPr/>
          <a:lstStyle/>
          <a:p>
            <a:fld id="{0D549B0E-3126-41EB-ADBC-5B1C023A94EA}" type="slidenum">
              <a:rPr lang="fr-FR" smtClean="0">
                <a:latin typeface="Arial" pitchFamily="34" charset="0"/>
                <a:ea typeface="ＭＳ Ｐゴシック"/>
                <a:cs typeface="ＭＳ Ｐゴシック"/>
              </a:rPr>
              <a:pPr/>
              <a:t>59</a:t>
            </a:fld>
            <a:endParaRPr lang="fr-FR" smtClean="0">
              <a:latin typeface="Arial" pitchFamily="34"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457200" y="274638"/>
            <a:ext cx="8229600" cy="490066"/>
          </a:xfrm>
        </p:spPr>
        <p:txBody>
          <a:bodyPr/>
          <a:lstStyle/>
          <a:p>
            <a:endParaRPr lang="en-US" sz="3200" dirty="0">
              <a:ea typeface="ＭＳ Ｐゴシック"/>
              <a:cs typeface="Arial" pitchFamily="34" charset="0"/>
            </a:endParaRPr>
          </a:p>
        </p:txBody>
      </p:sp>
      <p:sp>
        <p:nvSpPr>
          <p:cNvPr id="3075" name="TextBox 3"/>
          <p:cNvSpPr txBox="1">
            <a:spLocks noChangeArrowheads="1"/>
          </p:cNvSpPr>
          <p:nvPr/>
        </p:nvSpPr>
        <p:spPr bwMode="auto">
          <a:xfrm>
            <a:off x="3059832" y="2204864"/>
            <a:ext cx="2807568" cy="579438"/>
          </a:xfrm>
          <a:prstGeom prst="rect">
            <a:avLst/>
          </a:prstGeom>
          <a:solidFill>
            <a:srgbClr val="99CCFF"/>
          </a:solidFill>
          <a:ln w="9525">
            <a:noFill/>
            <a:miter lim="800000"/>
            <a:headEnd/>
            <a:tailEnd/>
          </a:ln>
        </p:spPr>
        <p:txBody>
          <a:bodyPr lIns="91427" tIns="45714" rIns="91427" bIns="45714"/>
          <a:lstStyle/>
          <a:p>
            <a:r>
              <a:rPr lang="en-US" sz="3200" dirty="0" smtClean="0">
                <a:solidFill>
                  <a:prstClr val="black"/>
                </a:solidFill>
              </a:rPr>
              <a:t>Collaboration</a:t>
            </a:r>
            <a:endParaRPr lang="en-US" sz="3200" dirty="0">
              <a:solidFill>
                <a:prstClr val="black"/>
              </a:solidFill>
            </a:endParaRPr>
          </a:p>
        </p:txBody>
      </p:sp>
      <p:sp>
        <p:nvSpPr>
          <p:cNvPr id="3076" name="TextBox 4"/>
          <p:cNvSpPr txBox="1">
            <a:spLocks noChangeArrowheads="1"/>
          </p:cNvSpPr>
          <p:nvPr/>
        </p:nvSpPr>
        <p:spPr bwMode="auto">
          <a:xfrm>
            <a:off x="3276600" y="3619500"/>
            <a:ext cx="2497138" cy="579438"/>
          </a:xfrm>
          <a:prstGeom prst="rect">
            <a:avLst/>
          </a:prstGeom>
          <a:solidFill>
            <a:srgbClr val="99CCFF"/>
          </a:solidFill>
          <a:ln w="9525">
            <a:noFill/>
            <a:miter lim="800000"/>
            <a:headEnd/>
            <a:tailEnd/>
          </a:ln>
        </p:spPr>
        <p:txBody>
          <a:bodyPr lIns="91427" tIns="45714" rIns="91427" bIns="45714"/>
          <a:lstStyle/>
          <a:p>
            <a:r>
              <a:rPr lang="en-US" sz="3200">
                <a:solidFill>
                  <a:prstClr val="black"/>
                </a:solidFill>
              </a:rPr>
              <a:t>Innovation</a:t>
            </a:r>
          </a:p>
        </p:txBody>
      </p:sp>
      <p:sp>
        <p:nvSpPr>
          <p:cNvPr id="3077" name="TextBox 5"/>
          <p:cNvSpPr txBox="1">
            <a:spLocks noChangeArrowheads="1"/>
          </p:cNvSpPr>
          <p:nvPr/>
        </p:nvSpPr>
        <p:spPr bwMode="auto">
          <a:xfrm>
            <a:off x="107504" y="5130800"/>
            <a:ext cx="8784976" cy="579438"/>
          </a:xfrm>
          <a:prstGeom prst="rect">
            <a:avLst/>
          </a:prstGeom>
          <a:solidFill>
            <a:srgbClr val="99CCFF"/>
          </a:solidFill>
          <a:ln w="9525">
            <a:noFill/>
            <a:miter lim="800000"/>
            <a:headEnd/>
            <a:tailEnd/>
          </a:ln>
        </p:spPr>
        <p:txBody>
          <a:bodyPr lIns="91427" tIns="45714" rIns="91427" bIns="45714"/>
          <a:lstStyle/>
          <a:p>
            <a:r>
              <a:rPr lang="fr-CA" sz="3200" dirty="0" smtClean="0">
                <a:solidFill>
                  <a:prstClr val="black"/>
                </a:solidFill>
              </a:rPr>
              <a:t>  Positive impacts for </a:t>
            </a:r>
            <a:r>
              <a:rPr lang="fr-CA" sz="3200" dirty="0" err="1" smtClean="0">
                <a:solidFill>
                  <a:prstClr val="black"/>
                </a:solidFill>
              </a:rPr>
              <a:t>our</a:t>
            </a:r>
            <a:r>
              <a:rPr lang="fr-CA" sz="3200" dirty="0" smtClean="0">
                <a:solidFill>
                  <a:prstClr val="black"/>
                </a:solidFill>
              </a:rPr>
              <a:t> </a:t>
            </a:r>
            <a:r>
              <a:rPr lang="fr-CA" sz="3200" dirty="0" err="1" smtClean="0">
                <a:solidFill>
                  <a:prstClr val="black"/>
                </a:solidFill>
              </a:rPr>
              <a:t>economy</a:t>
            </a:r>
            <a:r>
              <a:rPr lang="fr-CA" sz="3200" dirty="0" smtClean="0">
                <a:solidFill>
                  <a:prstClr val="black"/>
                </a:solidFill>
              </a:rPr>
              <a:t> and society</a:t>
            </a:r>
            <a:endParaRPr lang="en-US" sz="3200" dirty="0">
              <a:solidFill>
                <a:prstClr val="black"/>
              </a:solidFill>
            </a:endParaRPr>
          </a:p>
        </p:txBody>
      </p:sp>
      <p:sp>
        <p:nvSpPr>
          <p:cNvPr id="3078" name="Down Arrow 6"/>
          <p:cNvSpPr>
            <a:spLocks noChangeArrowheads="1"/>
          </p:cNvSpPr>
          <p:nvPr/>
        </p:nvSpPr>
        <p:spPr bwMode="auto">
          <a:xfrm>
            <a:off x="4251325" y="2921000"/>
            <a:ext cx="596900" cy="622300"/>
          </a:xfrm>
          <a:prstGeom prst="downArrow">
            <a:avLst>
              <a:gd name="adj1" fmla="val 50000"/>
              <a:gd name="adj2" fmla="val 48011"/>
            </a:avLst>
          </a:prstGeom>
          <a:solidFill>
            <a:srgbClr val="99CCFF"/>
          </a:solidFill>
          <a:ln w="9525" algn="ctr">
            <a:noFill/>
            <a:round/>
            <a:headEnd/>
            <a:tailEnd/>
          </a:ln>
        </p:spPr>
        <p:txBody>
          <a:bodyPr lIns="91427" tIns="45714" rIns="91427" bIns="45714" anchor="ctr"/>
          <a:lstStyle/>
          <a:p>
            <a:pPr marL="174625" indent="-174625" defTabSz="912813">
              <a:spcBef>
                <a:spcPct val="50000"/>
              </a:spcBef>
              <a:buClr>
                <a:srgbClr val="0072AA"/>
              </a:buClr>
              <a:buFont typeface="Wingdings" pitchFamily="2" charset="2"/>
              <a:buChar char="§"/>
            </a:pPr>
            <a:endParaRPr lang="en-CA" sz="2000">
              <a:solidFill>
                <a:prstClr val="black"/>
              </a:solidFill>
            </a:endParaRPr>
          </a:p>
        </p:txBody>
      </p:sp>
      <p:sp>
        <p:nvSpPr>
          <p:cNvPr id="3079" name="Down Arrow 7"/>
          <p:cNvSpPr>
            <a:spLocks noChangeArrowheads="1"/>
          </p:cNvSpPr>
          <p:nvPr/>
        </p:nvSpPr>
        <p:spPr bwMode="auto">
          <a:xfrm>
            <a:off x="4238625" y="4381500"/>
            <a:ext cx="596900" cy="622300"/>
          </a:xfrm>
          <a:prstGeom prst="downArrow">
            <a:avLst>
              <a:gd name="adj1" fmla="val 50000"/>
              <a:gd name="adj2" fmla="val 47914"/>
            </a:avLst>
          </a:prstGeom>
          <a:solidFill>
            <a:srgbClr val="99CCFF"/>
          </a:solidFill>
          <a:ln w="9525" algn="ctr">
            <a:noFill/>
            <a:round/>
            <a:headEnd/>
            <a:tailEnd/>
          </a:ln>
        </p:spPr>
        <p:txBody>
          <a:bodyPr lIns="91427" tIns="45714" rIns="91427" bIns="45714" anchor="ctr"/>
          <a:lstStyle/>
          <a:p>
            <a:pPr marL="174625" indent="-174625" defTabSz="912813">
              <a:spcBef>
                <a:spcPct val="50000"/>
              </a:spcBef>
              <a:buClr>
                <a:srgbClr val="0072AA"/>
              </a:buClr>
              <a:buFont typeface="Wingdings" pitchFamily="2" charset="2"/>
              <a:buChar char="§"/>
            </a:pPr>
            <a:endParaRPr lang="en-CA" sz="2000">
              <a:solidFill>
                <a:prstClr val="black"/>
              </a:solidFill>
            </a:endParaRPr>
          </a:p>
        </p:txBody>
      </p:sp>
      <p:sp>
        <p:nvSpPr>
          <p:cNvPr id="3080" name="Slide Number Placeholder 5"/>
          <p:cNvSpPr txBox="1">
            <a:spLocks noGrp="1"/>
          </p:cNvSpPr>
          <p:nvPr/>
        </p:nvSpPr>
        <p:spPr bwMode="auto">
          <a:xfrm>
            <a:off x="6686550" y="6408738"/>
            <a:ext cx="2133600" cy="476250"/>
          </a:xfrm>
          <a:prstGeom prst="rect">
            <a:avLst/>
          </a:prstGeom>
          <a:noFill/>
          <a:ln w="9525">
            <a:noFill/>
            <a:miter lim="800000"/>
            <a:headEnd/>
            <a:tailEnd/>
          </a:ln>
        </p:spPr>
        <p:txBody>
          <a:bodyPr lIns="91427" tIns="45714" rIns="91427" bIns="45714" anchor="ctr"/>
          <a:lstStyle/>
          <a:p>
            <a:pPr algn="r"/>
            <a:fld id="{20D844D5-A5A7-449C-A903-515A9362F622}" type="slidenum">
              <a:rPr lang="en-CA" sz="900">
                <a:solidFill>
                  <a:srgbClr val="898989"/>
                </a:solidFill>
                <a:cs typeface="Arial" pitchFamily="34" charset="0"/>
              </a:rPr>
              <a:pPr algn="r"/>
              <a:t>6</a:t>
            </a:fld>
            <a:endParaRPr lang="en-CA" sz="900">
              <a:solidFill>
                <a:srgbClr val="898989"/>
              </a:solidFill>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2"/>
          </p:nvPr>
        </p:nvSpPr>
        <p:spPr>
          <a:noFill/>
        </p:spPr>
        <p:txBody>
          <a:bodyPr/>
          <a:lstStyle/>
          <a:p>
            <a:fld id="{50F58ECB-AC65-4AE0-9133-CC350E0ED370}" type="slidenum">
              <a:rPr lang="fr-FR" smtClean="0">
                <a:latin typeface="Arial" pitchFamily="34" charset="0"/>
                <a:ea typeface="ＭＳ Ｐゴシック"/>
                <a:cs typeface="ＭＳ Ｐゴシック"/>
              </a:rPr>
              <a:pPr/>
              <a:t>60</a:t>
            </a:fld>
            <a:endParaRPr lang="fr-FR" smtClean="0">
              <a:latin typeface="Arial" pitchFamily="34" charset="0"/>
              <a:ea typeface="ＭＳ Ｐゴシック"/>
              <a:cs typeface="ＭＳ Ｐゴシック"/>
            </a:endParaRPr>
          </a:p>
        </p:txBody>
      </p:sp>
      <p:sp>
        <p:nvSpPr>
          <p:cNvPr id="12291" name="Rectangle 2"/>
          <p:cNvSpPr>
            <a:spLocks noChangeArrowheads="1"/>
          </p:cNvSpPr>
          <p:nvPr/>
        </p:nvSpPr>
        <p:spPr bwMode="auto">
          <a:xfrm>
            <a:off x="395288" y="1412875"/>
            <a:ext cx="8497887" cy="4852988"/>
          </a:xfrm>
          <a:prstGeom prst="rect">
            <a:avLst/>
          </a:prstGeom>
          <a:noFill/>
          <a:ln w="9525">
            <a:noFill/>
            <a:miter lim="800000"/>
            <a:headEnd/>
            <a:tailEnd/>
          </a:ln>
        </p:spPr>
        <p:txBody>
          <a:bodyPr>
            <a:spAutoFit/>
          </a:bodyPr>
          <a:lstStyle/>
          <a:p>
            <a:r>
              <a:rPr lang="en-US" sz="2000">
                <a:latin typeface="Trebuchet MS" pitchFamily="34" charset="0"/>
              </a:rPr>
              <a:t>“In this new century the world will confront and will have to cope with and manage multiple, simultaneous and intertwined crises, e.g. how to:</a:t>
            </a:r>
          </a:p>
          <a:p>
            <a:endParaRPr lang="en-US" sz="2000">
              <a:latin typeface="Trebuchet MS" pitchFamily="34" charset="0"/>
            </a:endParaRPr>
          </a:p>
          <a:p>
            <a:pPr>
              <a:buFont typeface="Arial" pitchFamily="34" charset="0"/>
              <a:buChar char="•"/>
            </a:pPr>
            <a:r>
              <a:rPr lang="en-US" sz="2000">
                <a:latin typeface="Trebuchet MS" pitchFamily="34" charset="0"/>
              </a:rPr>
              <a:t> reduce the </a:t>
            </a:r>
            <a:r>
              <a:rPr lang="en-US" sz="2000">
                <a:solidFill>
                  <a:srgbClr val="91B0D5"/>
                </a:solidFill>
                <a:latin typeface="Trebuchet MS" pitchFamily="34" charset="0"/>
              </a:rPr>
              <a:t>gap between rich and poor</a:t>
            </a:r>
            <a:r>
              <a:rPr lang="en-US" sz="2000" b="1">
                <a:solidFill>
                  <a:srgbClr val="91B0D5"/>
                </a:solidFill>
                <a:latin typeface="Trebuchet MS" pitchFamily="34" charset="0"/>
              </a:rPr>
              <a:t> </a:t>
            </a:r>
            <a:r>
              <a:rPr lang="en-US" sz="2000" b="1">
                <a:latin typeface="Trebuchet MS" pitchFamily="34" charset="0"/>
              </a:rPr>
              <a:t>AND</a:t>
            </a:r>
            <a:r>
              <a:rPr lang="en-US" sz="2000">
                <a:latin typeface="Trebuchet MS" pitchFamily="34" charset="0"/>
              </a:rPr>
              <a:t> </a:t>
            </a:r>
            <a:r>
              <a:rPr lang="en-US" sz="2000">
                <a:solidFill>
                  <a:srgbClr val="91B0D5"/>
                </a:solidFill>
                <a:latin typeface="Trebuchet MS" pitchFamily="34" charset="0"/>
              </a:rPr>
              <a:t>address climate change</a:t>
            </a:r>
            <a:r>
              <a:rPr lang="en-US" sz="2000">
                <a:latin typeface="Trebuchet MS" pitchFamily="34" charset="0"/>
              </a:rPr>
              <a:t>;</a:t>
            </a:r>
          </a:p>
          <a:p>
            <a:pPr>
              <a:buFont typeface="Arial" pitchFamily="34" charset="0"/>
              <a:buChar char="•"/>
            </a:pPr>
            <a:endParaRPr lang="en-US" sz="2000">
              <a:latin typeface="Trebuchet MS" pitchFamily="34" charset="0"/>
            </a:endParaRPr>
          </a:p>
          <a:p>
            <a:pPr>
              <a:buFont typeface="Arial" pitchFamily="34" charset="0"/>
              <a:buChar char="•"/>
            </a:pPr>
            <a:r>
              <a:rPr lang="en-US" sz="2000">
                <a:latin typeface="Trebuchet MS" pitchFamily="34" charset="0"/>
              </a:rPr>
              <a:t> promote </a:t>
            </a:r>
            <a:r>
              <a:rPr lang="en-US" sz="2000">
                <a:solidFill>
                  <a:srgbClr val="91B0D5"/>
                </a:solidFill>
                <a:latin typeface="Trebuchet MS" pitchFamily="34" charset="0"/>
              </a:rPr>
              <a:t>economic growth </a:t>
            </a:r>
            <a:r>
              <a:rPr lang="en-US" sz="2000" b="1">
                <a:latin typeface="Trebuchet MS" pitchFamily="34" charset="0"/>
              </a:rPr>
              <a:t>AND</a:t>
            </a:r>
            <a:r>
              <a:rPr lang="en-US" sz="2000">
                <a:latin typeface="Trebuchet MS" pitchFamily="34" charset="0"/>
              </a:rPr>
              <a:t> </a:t>
            </a:r>
            <a:r>
              <a:rPr lang="en-US" sz="2000">
                <a:solidFill>
                  <a:srgbClr val="91B0D5"/>
                </a:solidFill>
                <a:latin typeface="Trebuchet MS" pitchFamily="34" charset="0"/>
              </a:rPr>
              <a:t>bring about sustainable development</a:t>
            </a:r>
            <a:r>
              <a:rPr lang="en-US" sz="2000">
                <a:solidFill>
                  <a:srgbClr val="0070C0"/>
                </a:solidFill>
                <a:latin typeface="Trebuchet MS" pitchFamily="34" charset="0"/>
              </a:rPr>
              <a:t>;</a:t>
            </a:r>
          </a:p>
          <a:p>
            <a:pPr>
              <a:buFont typeface="Arial" pitchFamily="34" charset="0"/>
              <a:buChar char="•"/>
            </a:pPr>
            <a:endParaRPr lang="en-US" sz="2000">
              <a:latin typeface="Trebuchet MS" pitchFamily="34" charset="0"/>
            </a:endParaRPr>
          </a:p>
          <a:p>
            <a:pPr>
              <a:buFont typeface="Arial" pitchFamily="34" charset="0"/>
              <a:buChar char="•"/>
            </a:pPr>
            <a:r>
              <a:rPr lang="en-US" sz="2000">
                <a:latin typeface="Trebuchet MS" pitchFamily="34" charset="0"/>
              </a:rPr>
              <a:t> </a:t>
            </a:r>
            <a:r>
              <a:rPr lang="en-US" sz="2000">
                <a:solidFill>
                  <a:srgbClr val="91B0D5"/>
                </a:solidFill>
                <a:latin typeface="Trebuchet MS" pitchFamily="34" charset="0"/>
              </a:rPr>
              <a:t>raise life expectancies </a:t>
            </a:r>
            <a:r>
              <a:rPr lang="en-US" sz="2000" b="1">
                <a:latin typeface="Trebuchet MS" pitchFamily="34" charset="0"/>
              </a:rPr>
              <a:t>AND</a:t>
            </a:r>
            <a:r>
              <a:rPr lang="en-US" sz="2000">
                <a:latin typeface="Trebuchet MS" pitchFamily="34" charset="0"/>
              </a:rPr>
              <a:t> </a:t>
            </a:r>
            <a:r>
              <a:rPr lang="en-US" sz="2000">
                <a:solidFill>
                  <a:srgbClr val="91B0D5"/>
                </a:solidFill>
                <a:latin typeface="Trebuchet MS" pitchFamily="34" charset="0"/>
              </a:rPr>
              <a:t>manage growing populations</a:t>
            </a:r>
            <a:r>
              <a:rPr lang="en-US" sz="2000">
                <a:latin typeface="Trebuchet MS" pitchFamily="34" charset="0"/>
              </a:rPr>
              <a:t>;</a:t>
            </a:r>
          </a:p>
          <a:p>
            <a:pPr>
              <a:buFont typeface="Arial" pitchFamily="34" charset="0"/>
              <a:buChar char="•"/>
            </a:pPr>
            <a:endParaRPr lang="en-US" sz="2000">
              <a:latin typeface="Trebuchet MS" pitchFamily="34" charset="0"/>
            </a:endParaRPr>
          </a:p>
          <a:p>
            <a:pPr>
              <a:buFont typeface="Arial" pitchFamily="34" charset="0"/>
              <a:buChar char="•"/>
            </a:pPr>
            <a:r>
              <a:rPr lang="en-US" sz="2000" b="1">
                <a:latin typeface="Trebuchet MS" pitchFamily="34" charset="0"/>
              </a:rPr>
              <a:t> </a:t>
            </a:r>
            <a:r>
              <a:rPr lang="en-US" sz="2000">
                <a:solidFill>
                  <a:srgbClr val="91B0D5"/>
                </a:solidFill>
                <a:latin typeface="Trebuchet MS" pitchFamily="34" charset="0"/>
              </a:rPr>
              <a:t>expand international exchange </a:t>
            </a:r>
            <a:r>
              <a:rPr lang="en-US" sz="2000" b="1">
                <a:latin typeface="Trebuchet MS" pitchFamily="34" charset="0"/>
              </a:rPr>
              <a:t>AND</a:t>
            </a:r>
            <a:r>
              <a:rPr lang="en-US" sz="2000">
                <a:latin typeface="Trebuchet MS" pitchFamily="34" charset="0"/>
              </a:rPr>
              <a:t> </a:t>
            </a:r>
            <a:r>
              <a:rPr lang="en-US" sz="2000">
                <a:solidFill>
                  <a:srgbClr val="91B0D5"/>
                </a:solidFill>
                <a:latin typeface="Trebuchet MS" pitchFamily="34" charset="0"/>
              </a:rPr>
              <a:t>counter the threat of pandemics</a:t>
            </a:r>
            <a:r>
              <a:rPr lang="en-US" sz="2000">
                <a:latin typeface="Trebuchet MS" pitchFamily="34" charset="0"/>
              </a:rPr>
              <a:t>;</a:t>
            </a:r>
          </a:p>
          <a:p>
            <a:pPr>
              <a:buFont typeface="Arial" pitchFamily="34" charset="0"/>
              <a:buChar char="•"/>
            </a:pPr>
            <a:endParaRPr lang="en-US" sz="2000">
              <a:latin typeface="Trebuchet MS" pitchFamily="34" charset="0"/>
            </a:endParaRPr>
          </a:p>
          <a:p>
            <a:pPr>
              <a:buFont typeface="Arial" pitchFamily="34" charset="0"/>
              <a:buChar char="•"/>
            </a:pPr>
            <a:r>
              <a:rPr lang="en-US" sz="2000" b="1">
                <a:latin typeface="Trebuchet MS" pitchFamily="34" charset="0"/>
              </a:rPr>
              <a:t> </a:t>
            </a:r>
            <a:r>
              <a:rPr lang="en-US" sz="2000">
                <a:solidFill>
                  <a:srgbClr val="91B0D5"/>
                </a:solidFill>
                <a:latin typeface="Trebuchet MS" pitchFamily="34" charset="0"/>
              </a:rPr>
              <a:t>promote universal values </a:t>
            </a:r>
            <a:r>
              <a:rPr lang="en-US" sz="2000" b="1">
                <a:latin typeface="Trebuchet MS" pitchFamily="34" charset="0"/>
              </a:rPr>
              <a:t>AND</a:t>
            </a:r>
            <a:r>
              <a:rPr lang="en-US" sz="2000">
                <a:latin typeface="Trebuchet MS" pitchFamily="34" charset="0"/>
              </a:rPr>
              <a:t> </a:t>
            </a:r>
            <a:r>
              <a:rPr lang="en-US" sz="2000">
                <a:solidFill>
                  <a:srgbClr val="91B0D5"/>
                </a:solidFill>
                <a:latin typeface="Trebuchet MS" pitchFamily="34" charset="0"/>
              </a:rPr>
              <a:t>maintain cultural diversity</a:t>
            </a:r>
            <a:r>
              <a:rPr lang="en-US" sz="2000">
                <a:latin typeface="Trebuchet MS" pitchFamily="34" charset="0"/>
              </a:rPr>
              <a:t>;</a:t>
            </a:r>
          </a:p>
          <a:p>
            <a:pPr>
              <a:buFont typeface="Arial" pitchFamily="34" charset="0"/>
              <a:buChar char="•"/>
            </a:pPr>
            <a:endParaRPr lang="en-US" sz="2000">
              <a:latin typeface="Trebuchet MS" pitchFamily="34" charset="0"/>
            </a:endParaRPr>
          </a:p>
          <a:p>
            <a:pPr>
              <a:buFont typeface="Arial" pitchFamily="34" charset="0"/>
              <a:buChar char="•"/>
            </a:pPr>
            <a:r>
              <a:rPr lang="en-US" sz="2000" b="1">
                <a:latin typeface="Trebuchet MS" pitchFamily="34" charset="0"/>
              </a:rPr>
              <a:t> </a:t>
            </a:r>
            <a:r>
              <a:rPr lang="en-US" sz="2000">
                <a:solidFill>
                  <a:srgbClr val="91B0D5"/>
                </a:solidFill>
                <a:latin typeface="Trebuchet MS" pitchFamily="34" charset="0"/>
              </a:rPr>
              <a:t>ensure secular concord </a:t>
            </a:r>
            <a:r>
              <a:rPr lang="en-US" sz="2000" b="1">
                <a:latin typeface="Trebuchet MS" pitchFamily="34" charset="0"/>
              </a:rPr>
              <a:t>AND </a:t>
            </a:r>
            <a:r>
              <a:rPr lang="en-US" sz="2000">
                <a:solidFill>
                  <a:srgbClr val="91B0D5"/>
                </a:solidFill>
                <a:latin typeface="Trebuchet MS" pitchFamily="34" charset="0"/>
              </a:rPr>
              <a:t>respect the return of religion as a global force</a:t>
            </a:r>
            <a:r>
              <a:rPr lang="en-US" sz="2000">
                <a:latin typeface="Trebuchet MS" pitchFamily="34" charset="0"/>
              </a:rPr>
              <a:t>.” </a:t>
            </a:r>
          </a:p>
        </p:txBody>
      </p:sp>
      <p:sp>
        <p:nvSpPr>
          <p:cNvPr id="12292" name="TextBox 3"/>
          <p:cNvSpPr txBox="1">
            <a:spLocks noChangeArrowheads="1"/>
          </p:cNvSpPr>
          <p:nvPr/>
        </p:nvSpPr>
        <p:spPr bwMode="auto">
          <a:xfrm>
            <a:off x="395288" y="476250"/>
            <a:ext cx="4225925" cy="554038"/>
          </a:xfrm>
          <a:prstGeom prst="rect">
            <a:avLst/>
          </a:prstGeom>
          <a:noFill/>
          <a:ln w="9525">
            <a:noFill/>
            <a:miter lim="800000"/>
            <a:headEnd/>
            <a:tailEnd/>
          </a:ln>
        </p:spPr>
        <p:txBody>
          <a:bodyPr wrap="none">
            <a:spAutoFit/>
          </a:bodyPr>
          <a:lstStyle/>
          <a:p>
            <a:r>
              <a:rPr lang="fr-CA" sz="3000" b="1">
                <a:latin typeface="Trebuchet MS" pitchFamily="34" charset="0"/>
              </a:rPr>
              <a:t>Defining the challenge</a:t>
            </a:r>
            <a:endParaRPr lang="en-US" sz="3000" b="1">
              <a:latin typeface="Trebuchet MS"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http://www.worldhumanitiesforum.org/eng/images/main/main_img.gif"/>
          <p:cNvPicPr>
            <a:picLocks noChangeAspect="1" noChangeArrowheads="1"/>
          </p:cNvPicPr>
          <p:nvPr/>
        </p:nvPicPr>
        <p:blipFill>
          <a:blip r:embed="rId2" cstate="print"/>
          <a:srcRect/>
          <a:stretch>
            <a:fillRect/>
          </a:stretch>
        </p:blipFill>
        <p:spPr bwMode="auto">
          <a:xfrm>
            <a:off x="395288" y="981075"/>
            <a:ext cx="4508500" cy="5583238"/>
          </a:xfrm>
          <a:prstGeom prst="rect">
            <a:avLst/>
          </a:prstGeom>
          <a:noFill/>
          <a:ln w="9525">
            <a:noFill/>
            <a:miter lim="800000"/>
            <a:headEnd/>
            <a:tailEnd/>
          </a:ln>
        </p:spPr>
      </p:pic>
      <p:pic>
        <p:nvPicPr>
          <p:cNvPr id="13315" name="Picture 5" descr="http://www.worldhumanitiesforum.org/gimages/logoE.gif">
            <a:hlinkClick r:id="rId3"/>
          </p:cNvPr>
          <p:cNvPicPr>
            <a:picLocks noChangeAspect="1" noChangeArrowheads="1"/>
          </p:cNvPicPr>
          <p:nvPr/>
        </p:nvPicPr>
        <p:blipFill>
          <a:blip r:embed="rId4" cstate="print"/>
          <a:srcRect/>
          <a:stretch>
            <a:fillRect/>
          </a:stretch>
        </p:blipFill>
        <p:spPr bwMode="auto">
          <a:xfrm>
            <a:off x="3492500" y="188913"/>
            <a:ext cx="2159000" cy="647700"/>
          </a:xfrm>
          <a:prstGeom prst="rect">
            <a:avLst/>
          </a:prstGeom>
          <a:noFill/>
          <a:ln w="9525">
            <a:noFill/>
            <a:miter lim="800000"/>
            <a:headEnd/>
            <a:tailEnd/>
          </a:ln>
        </p:spPr>
      </p:pic>
      <p:sp>
        <p:nvSpPr>
          <p:cNvPr id="13316" name="Rectangle 3"/>
          <p:cNvSpPr>
            <a:spLocks noChangeArrowheads="1"/>
          </p:cNvSpPr>
          <p:nvPr/>
        </p:nvSpPr>
        <p:spPr bwMode="auto">
          <a:xfrm rot="10800000" flipV="1">
            <a:off x="5435600" y="5661025"/>
            <a:ext cx="3097213" cy="646113"/>
          </a:xfrm>
          <a:prstGeom prst="rect">
            <a:avLst/>
          </a:prstGeom>
          <a:noFill/>
          <a:ln w="9525">
            <a:noFill/>
            <a:miter lim="800000"/>
            <a:headEnd/>
            <a:tailEnd/>
          </a:ln>
        </p:spPr>
        <p:txBody>
          <a:bodyPr>
            <a:spAutoFit/>
          </a:bodyPr>
          <a:lstStyle/>
          <a:p>
            <a:r>
              <a:rPr lang="en-US" sz="1200">
                <a:latin typeface="Trebuchet MS" pitchFamily="34" charset="0"/>
              </a:rPr>
              <a:t>Secretariat</a:t>
            </a:r>
            <a:br>
              <a:rPr lang="en-US" sz="1200">
                <a:latin typeface="Trebuchet MS" pitchFamily="34" charset="0"/>
              </a:rPr>
            </a:br>
            <a:r>
              <a:rPr lang="en-US" sz="1200" b="1">
                <a:latin typeface="Trebuchet MS" pitchFamily="34" charset="0"/>
              </a:rPr>
              <a:t>Korean National Commission for UNESCO</a:t>
            </a:r>
            <a:r>
              <a:rPr lang="en-US" sz="1200"/>
              <a:t/>
            </a:r>
            <a:br>
              <a:rPr lang="en-US" sz="1200"/>
            </a:br>
            <a:endParaRPr lang="en-US" sz="1200"/>
          </a:p>
        </p:txBody>
      </p:sp>
      <p:sp>
        <p:nvSpPr>
          <p:cNvPr id="13317" name="Rectangle 4"/>
          <p:cNvSpPr>
            <a:spLocks noChangeArrowheads="1"/>
          </p:cNvSpPr>
          <p:nvPr/>
        </p:nvSpPr>
        <p:spPr bwMode="auto">
          <a:xfrm>
            <a:off x="5435600" y="1052513"/>
            <a:ext cx="3313113" cy="4524375"/>
          </a:xfrm>
          <a:prstGeom prst="rect">
            <a:avLst/>
          </a:prstGeom>
          <a:noFill/>
          <a:ln w="9525">
            <a:noFill/>
            <a:miter lim="800000"/>
            <a:headEnd/>
            <a:tailEnd/>
          </a:ln>
        </p:spPr>
        <p:txBody>
          <a:bodyPr>
            <a:spAutoFit/>
          </a:bodyPr>
          <a:lstStyle/>
          <a:p>
            <a:r>
              <a:rPr lang="en-US" sz="1800">
                <a:latin typeface="Trebuchet MS" pitchFamily="34" charset="0"/>
              </a:rPr>
              <a:t>“as a country with a unique experience of overcoming the scars of war and colonialism and achieving socioeconomic development, the Republic of Korea strives to become a world capital of humanism and to promote the role and values of humanities in this transformative era. Therefore, the Republic of Korea is pleased to host the World Humanities Forum 2011 in order to make important contributions towards this end.”</a:t>
            </a:r>
          </a:p>
        </p:txBody>
      </p:sp>
      <p:sp>
        <p:nvSpPr>
          <p:cNvPr id="13318" name="Slide Number Placeholder 5"/>
          <p:cNvSpPr>
            <a:spLocks noGrp="1"/>
          </p:cNvSpPr>
          <p:nvPr>
            <p:ph type="sldNum" sz="quarter" idx="12"/>
          </p:nvPr>
        </p:nvSpPr>
        <p:spPr>
          <a:noFill/>
        </p:spPr>
        <p:txBody>
          <a:bodyPr/>
          <a:lstStyle/>
          <a:p>
            <a:fld id="{003A7F29-BC4D-4E3F-980A-BE4B56C4B284}" type="slidenum">
              <a:rPr lang="fr-FR" smtClean="0">
                <a:latin typeface="Arial" pitchFamily="34" charset="0"/>
                <a:ea typeface="ＭＳ Ｐゴシック"/>
                <a:cs typeface="ＭＳ Ｐゴシック"/>
              </a:rPr>
              <a:pPr/>
              <a:t>61</a:t>
            </a:fld>
            <a:endParaRPr lang="fr-FR" smtClean="0">
              <a:latin typeface="Arial" pitchFamily="34"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2" descr="DigitalConnectedWorld"/>
          <p:cNvPicPr>
            <a:picLocks noChangeAspect="1" noChangeArrowheads="1"/>
          </p:cNvPicPr>
          <p:nvPr/>
        </p:nvPicPr>
        <p:blipFill>
          <a:blip r:embed="rId3" cstate="print"/>
          <a:srcRect/>
          <a:stretch>
            <a:fillRect/>
          </a:stretch>
        </p:blipFill>
        <p:spPr bwMode="auto">
          <a:xfrm>
            <a:off x="0" y="-34925"/>
            <a:ext cx="9144000" cy="692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p:cNvSpPr>
          <p:nvPr>
            <p:ph type="body" idx="4294967295"/>
          </p:nvPr>
        </p:nvSpPr>
        <p:spPr/>
        <p:txBody>
          <a:bodyPr/>
          <a:lstStyle/>
          <a:p>
            <a:pPr eaLnBrk="1" hangingPunct="1"/>
            <a:endParaRPr lang="en-US" smtClean="0"/>
          </a:p>
        </p:txBody>
      </p:sp>
      <p:pic>
        <p:nvPicPr>
          <p:cNvPr id="106498" name="Picture 3" descr="Question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955160"/>
            <a:ext cx="8280920" cy="523220"/>
          </a:xfrm>
          <a:prstGeom prst="rect">
            <a:avLst/>
          </a:prstGeom>
          <a:noFill/>
        </p:spPr>
        <p:txBody>
          <a:bodyPr wrap="square" rtlCol="0">
            <a:spAutoFit/>
          </a:bodyPr>
          <a:lstStyle/>
          <a:p>
            <a:r>
              <a:rPr lang="fr-CA" sz="2800" dirty="0" smtClean="0"/>
              <a:t>``…</a:t>
            </a:r>
            <a:r>
              <a:rPr lang="fr-CA" sz="2800" dirty="0" err="1" smtClean="0"/>
              <a:t>we</a:t>
            </a:r>
            <a:r>
              <a:rPr lang="fr-CA" sz="2800" dirty="0" smtClean="0"/>
              <a:t> know </a:t>
            </a:r>
            <a:r>
              <a:rPr lang="fr-CA" sz="2800" dirty="0" err="1" smtClean="0"/>
              <a:t>that</a:t>
            </a:r>
            <a:r>
              <a:rPr lang="fr-CA" sz="2800" dirty="0" smtClean="0"/>
              <a:t> innovation </a:t>
            </a:r>
            <a:r>
              <a:rPr lang="fr-CA" sz="2800" dirty="0" err="1" smtClean="0"/>
              <a:t>is</a:t>
            </a:r>
            <a:r>
              <a:rPr lang="fr-CA" sz="2800" dirty="0" smtClean="0"/>
              <a:t> a team sport…``</a:t>
            </a:r>
            <a:endParaRPr lang="en-US" sz="2800" dirty="0"/>
          </a:p>
        </p:txBody>
      </p:sp>
      <p:sp>
        <p:nvSpPr>
          <p:cNvPr id="3" name="TextBox 2"/>
          <p:cNvSpPr txBox="1"/>
          <p:nvPr/>
        </p:nvSpPr>
        <p:spPr>
          <a:xfrm>
            <a:off x="5508104" y="4005064"/>
            <a:ext cx="2467342" cy="923330"/>
          </a:xfrm>
          <a:prstGeom prst="rect">
            <a:avLst/>
          </a:prstGeom>
          <a:noFill/>
        </p:spPr>
        <p:txBody>
          <a:bodyPr wrap="none" rtlCol="0">
            <a:spAutoFit/>
          </a:bodyPr>
          <a:lstStyle/>
          <a:p>
            <a:r>
              <a:rPr lang="fr-CA" dirty="0" smtClean="0"/>
              <a:t>Suzanne Fortier </a:t>
            </a:r>
            <a:r>
              <a:rPr lang="fr-CA" dirty="0" err="1" smtClean="0"/>
              <a:t>Ph.D</a:t>
            </a:r>
            <a:r>
              <a:rPr lang="fr-CA" dirty="0" smtClean="0"/>
              <a:t>.</a:t>
            </a:r>
          </a:p>
          <a:p>
            <a:r>
              <a:rPr lang="fr-CA" dirty="0" err="1" smtClean="0"/>
              <a:t>President</a:t>
            </a:r>
            <a:r>
              <a:rPr lang="fr-CA" dirty="0" smtClean="0"/>
              <a:t>, NSERC</a:t>
            </a:r>
          </a:p>
          <a:p>
            <a:r>
              <a:rPr lang="fr-CA" dirty="0" err="1" smtClean="0"/>
              <a:t>December</a:t>
            </a:r>
            <a:r>
              <a:rPr lang="fr-CA" dirty="0" smtClean="0"/>
              <a:t> 6, 2011</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00px-Ice_Hockey_sharks_ducks.jpg"/>
          <p:cNvPicPr>
            <a:picLocks noChangeAspect="1"/>
          </p:cNvPicPr>
          <p:nvPr/>
        </p:nvPicPr>
        <p:blipFill>
          <a:blip r:embed="rId2" cstate="print"/>
          <a:stretch>
            <a:fillRect/>
          </a:stretch>
        </p:blipFill>
        <p:spPr>
          <a:xfrm>
            <a:off x="0" y="0"/>
            <a:ext cx="9145660"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955160"/>
            <a:ext cx="8280920" cy="523220"/>
          </a:xfrm>
          <a:prstGeom prst="rect">
            <a:avLst/>
          </a:prstGeom>
          <a:noFill/>
        </p:spPr>
        <p:txBody>
          <a:bodyPr wrap="square" rtlCol="0">
            <a:spAutoFit/>
          </a:bodyPr>
          <a:lstStyle/>
          <a:p>
            <a:r>
              <a:rPr lang="fr-CA" sz="2800" dirty="0" smtClean="0"/>
              <a:t>``…</a:t>
            </a:r>
            <a:r>
              <a:rPr lang="fr-CA" sz="2800" dirty="0" err="1" smtClean="0"/>
              <a:t>promoting</a:t>
            </a:r>
            <a:r>
              <a:rPr lang="fr-CA" sz="2800" dirty="0" smtClean="0"/>
              <a:t> a culture of innovation…``</a:t>
            </a:r>
            <a:endParaRPr lang="en-US" sz="2800" dirty="0"/>
          </a:p>
        </p:txBody>
      </p:sp>
      <p:sp>
        <p:nvSpPr>
          <p:cNvPr id="3" name="TextBox 2"/>
          <p:cNvSpPr txBox="1"/>
          <p:nvPr/>
        </p:nvSpPr>
        <p:spPr>
          <a:xfrm>
            <a:off x="5508104" y="4005064"/>
            <a:ext cx="2467342" cy="923330"/>
          </a:xfrm>
          <a:prstGeom prst="rect">
            <a:avLst/>
          </a:prstGeom>
          <a:noFill/>
        </p:spPr>
        <p:txBody>
          <a:bodyPr wrap="none" rtlCol="0">
            <a:spAutoFit/>
          </a:bodyPr>
          <a:lstStyle/>
          <a:p>
            <a:r>
              <a:rPr lang="fr-CA" dirty="0" smtClean="0"/>
              <a:t>Suzanne Fortier </a:t>
            </a:r>
            <a:r>
              <a:rPr lang="fr-CA" dirty="0" err="1" smtClean="0"/>
              <a:t>Ph.D</a:t>
            </a:r>
            <a:r>
              <a:rPr lang="fr-CA" dirty="0" smtClean="0"/>
              <a:t>.</a:t>
            </a:r>
          </a:p>
          <a:p>
            <a:r>
              <a:rPr lang="fr-CA" dirty="0" err="1" smtClean="0"/>
              <a:t>President</a:t>
            </a:r>
            <a:r>
              <a:rPr lang="fr-CA" dirty="0" smtClean="0"/>
              <a:t>, NSERC</a:t>
            </a:r>
          </a:p>
          <a:p>
            <a:r>
              <a:rPr lang="fr-CA" dirty="0" err="1" smtClean="0"/>
              <a:t>December</a:t>
            </a:r>
            <a:r>
              <a:rPr lang="fr-CA" dirty="0" smtClean="0"/>
              <a:t> 6, 2011</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SHRC_template_e">
  <a:themeElements>
    <a:clrScheme name="SSHRC_template_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SHRC_template_e">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SHRC_template_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SHRC_template_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SHRC_template_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SHRC_template_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SHRC_template_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SHRC_template_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SHRC_template_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SHRC_template_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SHRC_template_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SHRC_template_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SHRC_template_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SHRC_template_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SSHRC_template_e">
  <a:themeElements>
    <a:clrScheme name="SSHRC_template_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SHRC_template_e">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SHRC_template_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SHRC_template_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SHRC_template_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SHRC_template_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SHRC_template_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SHRC_template_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SHRC_template_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SHRC_template_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SHRC_template_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SHRC_template_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SHRC_template_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SHRC_template_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SSHRC_template_e">
  <a:themeElements>
    <a:clrScheme name="SSHRC_template_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SHRC_template_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SHRC_template_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SHRC_template_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SHRC_template_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SHRC_template_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SHRC_template_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SHRC_template_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SHRC_template_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SHRC_template_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SHRC_template_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SHRC_template_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SHRC_template_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SHRC_template_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3543</TotalTime>
  <Words>2039</Words>
  <Application>Microsoft Office PowerPoint</Application>
  <PresentationFormat>On-screen Show (4:3)</PresentationFormat>
  <Paragraphs>379</Paragraphs>
  <Slides>63</Slides>
  <Notes>14</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63</vt:i4>
      </vt:variant>
    </vt:vector>
  </HeadingPairs>
  <TitlesOfParts>
    <vt:vector size="72" baseType="lpstr">
      <vt:lpstr>Office Theme</vt:lpstr>
      <vt:lpstr>SSHRC_template_e</vt:lpstr>
      <vt:lpstr>1_Office Theme</vt:lpstr>
      <vt:lpstr>2_Office Theme</vt:lpstr>
      <vt:lpstr>4_Office Theme</vt:lpstr>
      <vt:lpstr>1_SSHRC_template_e</vt:lpstr>
      <vt:lpstr>Nouvelle présentation</vt:lpstr>
      <vt:lpstr>2_SSHRC_template_e</vt:lpstr>
      <vt:lpstr>Chart</vt:lpstr>
      <vt:lpstr>Mobilizing Knowledge for Engaged Scholarship in the Digital Era</vt:lpstr>
      <vt:lpstr>Tom Jenkins` Foundation Principle</vt:lpstr>
      <vt:lpstr>Slide 3</vt:lpstr>
      <vt:lpstr>Slide 4</vt:lpstr>
      <vt:lpstr>Slide 5</vt:lpstr>
      <vt:lpstr>Slide 6</vt:lpstr>
      <vt:lpstr>Slide 7</vt:lpstr>
      <vt:lpstr>Slide 8</vt:lpstr>
      <vt:lpstr>Slide 9</vt:lpstr>
      <vt:lpstr>Slide 10</vt:lpstr>
      <vt:lpstr>Slide 11</vt:lpstr>
      <vt:lpstr>Talent</vt:lpstr>
      <vt:lpstr>Slide 13</vt:lpstr>
      <vt:lpstr>Slide 14</vt:lpstr>
      <vt:lpstr>Slide 15</vt:lpstr>
      <vt:lpstr>Knowledge Transfer model</vt:lpstr>
      <vt:lpstr>KMb: two-way</vt:lpstr>
      <vt:lpstr>The KMb ‘Powerhouse </vt:lpstr>
      <vt:lpstr>KMb: inclusive for SSHRC</vt:lpstr>
      <vt:lpstr>Slide 20</vt:lpstr>
      <vt:lpstr>Slide 21</vt:lpstr>
      <vt:lpstr>20th century linear approach</vt:lpstr>
      <vt:lpstr>Slide 23</vt:lpstr>
      <vt:lpstr>Slide 24</vt:lpstr>
      <vt:lpstr>Slide 25</vt:lpstr>
      <vt:lpstr>Slide 26</vt:lpstr>
      <vt:lpstr>Slide 27</vt:lpstr>
      <vt:lpstr>Slide 28</vt:lpstr>
      <vt:lpstr>Slide 29</vt:lpstr>
      <vt:lpstr>Slide 30</vt:lpstr>
      <vt:lpstr>Slide 31</vt:lpstr>
      <vt:lpstr>Slide 32</vt:lpstr>
      <vt:lpstr>Slide 33</vt:lpstr>
      <vt:lpstr>“On a scale ranging from extremely interdisciplinary to exclusively disciplinary, how would you characterize your research?”</vt:lpstr>
      <vt:lpstr>Slide 35</vt:lpstr>
      <vt:lpstr>Slide 36</vt:lpstr>
      <vt:lpstr>Slide 37</vt:lpstr>
      <vt:lpstr>Slide 38</vt:lpstr>
      <vt:lpstr>Slide 39</vt:lpstr>
      <vt:lpstr>Slide 40</vt:lpstr>
      <vt:lpstr>Slide 41</vt:lpstr>
      <vt:lpstr>Slide 42</vt:lpstr>
      <vt:lpstr>Slide 43</vt:lpstr>
      <vt:lpstr>  Kaggle:  We’re making data science a sport. Participate in competitions Kaggle is an arena where you can match your data science skills against a global cadre of experts in statistics, mathematics, and machine learning. Whether you're a world-class algorithm wizard competing for prize money or a novice looking to learn from the best, here's your chance to jump in and geek out, for fame, fortune, or fun.   Create a competition Kaggle is a platform for data prediction competitions that allows organizations to post their data and have it scrutinized by the world's best data scientists. In exchange for a prize, winning competitors provide the algorithms that beat all other methods of solving a data crunching problem. Most data problems can be framed as a competition. </vt:lpstr>
      <vt:lpstr>Slide 45</vt:lpstr>
      <vt:lpstr>Slide 46</vt:lpstr>
      <vt:lpstr>Slide 47</vt:lpstr>
      <vt:lpstr>Slide 48</vt:lpstr>
      <vt:lpstr>Slide 49</vt:lpstr>
      <vt:lpstr>Slide 50</vt:lpstr>
      <vt:lpstr>Slide 51</vt:lpstr>
      <vt:lpstr>Slide 52</vt:lpstr>
      <vt:lpstr>Slide 53</vt:lpstr>
      <vt:lpstr>Slide 54</vt:lpstr>
      <vt:lpstr>Effective KMb: some rules of engagement </vt:lpstr>
      <vt:lpstr>Conclusions thus far….</vt:lpstr>
      <vt:lpstr>KMb Steps forward at SSHRC:</vt:lpstr>
      <vt:lpstr>Connection Grants</vt:lpstr>
      <vt:lpstr>Slide 59</vt:lpstr>
      <vt:lpstr>Slide 60</vt:lpstr>
      <vt:lpstr>Slide 61</vt:lpstr>
      <vt:lpstr>Slide 62</vt:lpstr>
      <vt:lpstr>Slide 63</vt:lpstr>
    </vt:vector>
  </TitlesOfParts>
  <Company>NSERC-SSHRC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(vlb) on</dc:creator>
  <cp:lastModifiedBy>cga</cp:lastModifiedBy>
  <cp:revision>147</cp:revision>
  <dcterms:created xsi:type="dcterms:W3CDTF">2011-10-24T14:30:41Z</dcterms:created>
  <dcterms:modified xsi:type="dcterms:W3CDTF">2011-12-07T16:27:41Z</dcterms:modified>
</cp:coreProperties>
</file>