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9"/>
  </p:handoutMasterIdLst>
  <p:sldIdLst>
    <p:sldId id="257" r:id="rId2"/>
    <p:sldId id="258" r:id="rId3"/>
    <p:sldId id="269" r:id="rId4"/>
    <p:sldId id="270" r:id="rId5"/>
    <p:sldId id="306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264" r:id="rId23"/>
    <p:sldId id="267" r:id="rId24"/>
    <p:sldId id="259" r:id="rId25"/>
    <p:sldId id="260" r:id="rId26"/>
    <p:sldId id="266" r:id="rId27"/>
    <p:sldId id="273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04DEB-3826-4A0F-AAA5-67C2A6E3E9F9}" type="datetimeFigureOut">
              <a:rPr lang="fr-CA" smtClean="0"/>
              <a:pPr/>
              <a:t>2011-12-06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DC091-8C4A-48E5-BD39-AC32A141DD8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5001-7E3B-429A-924E-DD29965D55E7}" type="datetimeFigureOut">
              <a:rPr lang="fr-CA">
                <a:solidFill>
                  <a:prstClr val="black">
                    <a:tint val="75000"/>
                  </a:prstClr>
                </a:solidFill>
              </a:rPr>
              <a:pPr/>
              <a:t>2011-12-06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74AB-C555-440C-B496-F51C829A2811}" type="slidenum">
              <a:rPr lang="fr-CA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5001-7E3B-429A-924E-DD29965D55E7}" type="datetimeFigureOut">
              <a:rPr lang="fr-CA">
                <a:solidFill>
                  <a:prstClr val="black">
                    <a:tint val="75000"/>
                  </a:prstClr>
                </a:solidFill>
              </a:rPr>
              <a:pPr/>
              <a:t>2011-12-06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74AB-C555-440C-B496-F51C829A2811}" type="slidenum">
              <a:rPr lang="fr-CA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5001-7E3B-429A-924E-DD29965D55E7}" type="datetimeFigureOut">
              <a:rPr lang="fr-CA">
                <a:solidFill>
                  <a:prstClr val="black">
                    <a:tint val="75000"/>
                  </a:prstClr>
                </a:solidFill>
              </a:rPr>
              <a:pPr/>
              <a:t>2011-12-06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74AB-C555-440C-B496-F51C829A2811}" type="slidenum">
              <a:rPr lang="fr-CA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5001-7E3B-429A-924E-DD29965D55E7}" type="datetimeFigureOut">
              <a:rPr lang="fr-CA">
                <a:solidFill>
                  <a:prstClr val="black">
                    <a:tint val="75000"/>
                  </a:prstClr>
                </a:solidFill>
              </a:rPr>
              <a:pPr/>
              <a:t>2011-12-06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74AB-C555-440C-B496-F51C829A2811}" type="slidenum">
              <a:rPr lang="fr-CA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5001-7E3B-429A-924E-DD29965D55E7}" type="datetimeFigureOut">
              <a:rPr lang="fr-CA">
                <a:solidFill>
                  <a:prstClr val="black">
                    <a:tint val="75000"/>
                  </a:prstClr>
                </a:solidFill>
              </a:rPr>
              <a:pPr/>
              <a:t>2011-12-06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74AB-C555-440C-B496-F51C829A2811}" type="slidenum">
              <a:rPr lang="fr-CA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5001-7E3B-429A-924E-DD29965D55E7}" type="datetimeFigureOut">
              <a:rPr lang="fr-CA">
                <a:solidFill>
                  <a:prstClr val="black">
                    <a:tint val="75000"/>
                  </a:prstClr>
                </a:solidFill>
              </a:rPr>
              <a:pPr/>
              <a:t>2011-12-06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74AB-C555-440C-B496-F51C829A2811}" type="slidenum">
              <a:rPr lang="fr-CA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5001-7E3B-429A-924E-DD29965D55E7}" type="datetimeFigureOut">
              <a:rPr lang="fr-CA">
                <a:solidFill>
                  <a:prstClr val="black">
                    <a:tint val="75000"/>
                  </a:prstClr>
                </a:solidFill>
              </a:rPr>
              <a:pPr/>
              <a:t>2011-12-06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74AB-C555-440C-B496-F51C829A2811}" type="slidenum">
              <a:rPr lang="fr-CA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5001-7E3B-429A-924E-DD29965D55E7}" type="datetimeFigureOut">
              <a:rPr lang="fr-CA">
                <a:solidFill>
                  <a:prstClr val="black">
                    <a:tint val="75000"/>
                  </a:prstClr>
                </a:solidFill>
              </a:rPr>
              <a:pPr/>
              <a:t>2011-12-06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74AB-C555-440C-B496-F51C829A2811}" type="slidenum">
              <a:rPr lang="fr-CA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5001-7E3B-429A-924E-DD29965D55E7}" type="datetimeFigureOut">
              <a:rPr lang="fr-CA">
                <a:solidFill>
                  <a:prstClr val="black">
                    <a:tint val="75000"/>
                  </a:prstClr>
                </a:solidFill>
              </a:rPr>
              <a:pPr/>
              <a:t>2011-12-06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74AB-C555-440C-B496-F51C829A2811}" type="slidenum">
              <a:rPr lang="fr-CA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5001-7E3B-429A-924E-DD29965D55E7}" type="datetimeFigureOut">
              <a:rPr lang="fr-CA">
                <a:solidFill>
                  <a:prstClr val="black">
                    <a:tint val="75000"/>
                  </a:prstClr>
                </a:solidFill>
              </a:rPr>
              <a:pPr/>
              <a:t>2011-12-06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74AB-C555-440C-B496-F51C829A2811}" type="slidenum">
              <a:rPr lang="fr-CA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5001-7E3B-429A-924E-DD29965D55E7}" type="datetimeFigureOut">
              <a:rPr lang="fr-CA">
                <a:solidFill>
                  <a:prstClr val="black">
                    <a:tint val="75000"/>
                  </a:prstClr>
                </a:solidFill>
              </a:rPr>
              <a:pPr/>
              <a:t>2011-12-06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74AB-C555-440C-B496-F51C829A2811}" type="slidenum">
              <a:rPr lang="fr-CA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65001-7E3B-429A-924E-DD29965D55E7}" type="datetimeFigureOut">
              <a:rPr lang="fr-CA">
                <a:solidFill>
                  <a:prstClr val="black">
                    <a:tint val="75000"/>
                  </a:prstClr>
                </a:solidFill>
              </a:rPr>
              <a:pPr/>
              <a:t>2011-12-06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F74AB-C555-440C-B496-F51C829A2811}" type="slidenum">
              <a:rPr lang="fr-CA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mosaic.hec.ca/en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laurent.simon@hec.ca" TargetMode="External"/><Relationship Id="rId4" Type="http://schemas.openxmlformats.org/officeDocument/2006/relationships/hyperlink" Target="http://mosaic.hec.ca/eng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ouverture.png"/>
          <p:cNvPicPr>
            <a:picLocks noChangeAspect="1"/>
          </p:cNvPicPr>
          <p:nvPr/>
        </p:nvPicPr>
        <p:blipFill>
          <a:blip r:embed="rId2" cstate="print"/>
          <a:srcRect l="8055" t="9667" r="8167" b="8167"/>
          <a:stretch>
            <a:fillRect/>
          </a:stretch>
        </p:blipFill>
        <p:spPr>
          <a:xfrm>
            <a:off x="2859340" y="1710501"/>
            <a:ext cx="3440852" cy="337468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95814" y="4987042"/>
            <a:ext cx="77675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2000" dirty="0" smtClean="0">
                <a:solidFill>
                  <a:prstClr val="white"/>
                </a:solidFill>
              </a:rPr>
              <a:t>«TMEC @ The </a:t>
            </a:r>
            <a:r>
              <a:rPr lang="fr-CA" sz="2000" dirty="0" err="1" smtClean="0">
                <a:solidFill>
                  <a:prstClr val="white"/>
                </a:solidFill>
              </a:rPr>
              <a:t>Academia</a:t>
            </a:r>
            <a:r>
              <a:rPr lang="fr-CA" sz="2000" dirty="0" smtClean="0">
                <a:solidFill>
                  <a:prstClr val="white"/>
                </a:solidFill>
              </a:rPr>
              <a:t>»</a:t>
            </a:r>
          </a:p>
          <a:p>
            <a:pPr algn="ctr"/>
            <a:r>
              <a:rPr lang="fr-CA" sz="2000" dirty="0" smtClean="0">
                <a:solidFill>
                  <a:prstClr val="white"/>
                </a:solidFill>
              </a:rPr>
              <a:t>Laurent </a:t>
            </a:r>
            <a:r>
              <a:rPr lang="fr-CA" sz="2000" dirty="0" smtClean="0">
                <a:solidFill>
                  <a:prstClr val="white"/>
                </a:solidFill>
              </a:rPr>
              <a:t>SIMON, </a:t>
            </a:r>
            <a:r>
              <a:rPr lang="fr-CA" sz="2000" dirty="0" smtClean="0">
                <a:solidFill>
                  <a:prstClr val="white"/>
                </a:solidFill>
              </a:rPr>
              <a:t>PhD.</a:t>
            </a:r>
          </a:p>
          <a:p>
            <a:pPr algn="ctr"/>
            <a:r>
              <a:rPr lang="fr-CA" sz="2000" dirty="0" smtClean="0">
                <a:solidFill>
                  <a:prstClr val="white"/>
                </a:solidFill>
              </a:rPr>
              <a:t>HEC </a:t>
            </a:r>
            <a:r>
              <a:rPr lang="fr-CA" sz="2000" dirty="0" smtClean="0">
                <a:solidFill>
                  <a:prstClr val="white"/>
                </a:solidFill>
              </a:rPr>
              <a:t>Montréal - </a:t>
            </a:r>
            <a:r>
              <a:rPr lang="fr-CA" sz="2000" dirty="0" err="1" smtClean="0">
                <a:solidFill>
                  <a:prstClr val="white"/>
                </a:solidFill>
              </a:rPr>
              <a:t>MosaiC</a:t>
            </a:r>
            <a:endParaRPr lang="fr-CA" sz="2000" dirty="0" smtClean="0">
              <a:solidFill>
                <a:prstClr val="white"/>
              </a:solidFill>
            </a:endParaRPr>
          </a:p>
          <a:p>
            <a:pPr algn="ctr"/>
            <a:r>
              <a:rPr lang="en-CA" sz="1600" dirty="0" smtClean="0">
                <a:solidFill>
                  <a:prstClr val="white"/>
                </a:solidFill>
              </a:rPr>
              <a:t>Annual Meeting NCE</a:t>
            </a:r>
          </a:p>
          <a:p>
            <a:pPr algn="ctr"/>
            <a:r>
              <a:rPr lang="en-CA" sz="1600" i="1" dirty="0" smtClean="0">
                <a:solidFill>
                  <a:prstClr val="white"/>
                </a:solidFill>
              </a:rPr>
              <a:t>Plenary: How to improve innovation : the Technological-Managerial-Entrepreneurial culture</a:t>
            </a:r>
          </a:p>
          <a:p>
            <a:pPr algn="ctr"/>
            <a:r>
              <a:rPr lang="en-CA" sz="1600" dirty="0" smtClean="0">
                <a:solidFill>
                  <a:prstClr val="white"/>
                </a:solidFill>
              </a:rPr>
              <a:t>Ottawa, </a:t>
            </a:r>
            <a:r>
              <a:rPr lang="en-CA" sz="1600" dirty="0" smtClean="0">
                <a:solidFill>
                  <a:prstClr val="white"/>
                </a:solidFill>
              </a:rPr>
              <a:t>D</a:t>
            </a:r>
            <a:r>
              <a:rPr lang="en-CA" sz="1600" dirty="0" smtClean="0">
                <a:solidFill>
                  <a:prstClr val="white"/>
                </a:solidFill>
              </a:rPr>
              <a:t>ec. 6</a:t>
            </a:r>
            <a:r>
              <a:rPr lang="en-CA" sz="1600" baseline="30000" dirty="0" smtClean="0">
                <a:solidFill>
                  <a:prstClr val="white"/>
                </a:solidFill>
              </a:rPr>
              <a:t>th</a:t>
            </a:r>
            <a:r>
              <a:rPr lang="en-CA" sz="1600" dirty="0" smtClean="0">
                <a:solidFill>
                  <a:prstClr val="white"/>
                </a:solidFill>
              </a:rPr>
              <a:t>. 2011.</a:t>
            </a:r>
            <a:endParaRPr lang="fr-CA" sz="1600" dirty="0">
              <a:solidFill>
                <a:prstClr val="white"/>
              </a:solidFill>
            </a:endParaRPr>
          </a:p>
        </p:txBody>
      </p:sp>
      <p:pic>
        <p:nvPicPr>
          <p:cNvPr id="6" name="Image 5" descr="mosaic_hrev.JPG"/>
          <p:cNvPicPr>
            <a:picLocks noChangeAspect="1"/>
          </p:cNvPicPr>
          <p:nvPr/>
        </p:nvPicPr>
        <p:blipFill>
          <a:blip r:embed="rId3" cstate="print"/>
          <a:srcRect b="24823"/>
          <a:stretch>
            <a:fillRect/>
          </a:stretch>
        </p:blipFill>
        <p:spPr>
          <a:xfrm>
            <a:off x="1547664" y="100194"/>
            <a:ext cx="6012160" cy="174463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t="50000" b="33742"/>
          <a:stretch>
            <a:fillRect/>
          </a:stretch>
        </p:blipFill>
        <p:spPr bwMode="auto">
          <a:xfrm>
            <a:off x="3203848" y="0"/>
            <a:ext cx="28575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mosaic_hrev.JPG"/>
          <p:cNvPicPr>
            <a:picLocks noChangeAspect="1"/>
          </p:cNvPicPr>
          <p:nvPr/>
        </p:nvPicPr>
        <p:blipFill>
          <a:blip r:embed="rId2" cstate="print"/>
          <a:srcRect b="24823"/>
          <a:stretch>
            <a:fillRect/>
          </a:stretch>
        </p:blipFill>
        <p:spPr>
          <a:xfrm>
            <a:off x="2411760" y="28186"/>
            <a:ext cx="4320480" cy="125373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402588" y="6669360"/>
            <a:ext cx="17059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800" dirty="0" smtClean="0">
                <a:solidFill>
                  <a:prstClr val="white">
                    <a:lumMod val="75000"/>
                  </a:prstClr>
                </a:solidFill>
              </a:rPr>
              <a:t>Laurent SIMON, HEC Montréal, 2011</a:t>
            </a:r>
            <a:endParaRPr lang="fr-CA" sz="8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333987" y="1500174"/>
            <a:ext cx="453002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CA" sz="3200" b="1" dirty="0" smtClean="0">
                <a:solidFill>
                  <a:schemeClr val="bg1"/>
                </a:solidFill>
              </a:rPr>
              <a:t>EXPLOREZ DE NOUVEAUX</a:t>
            </a:r>
          </a:p>
          <a:p>
            <a:pPr algn="ctr"/>
            <a:r>
              <a:rPr lang="fr-CA" sz="3200" b="1" dirty="0" smtClean="0">
                <a:solidFill>
                  <a:schemeClr val="bg1"/>
                </a:solidFill>
              </a:rPr>
              <a:t>TERRAINS DE JEUX</a:t>
            </a:r>
            <a:endParaRPr lang="fr-CA" sz="3200" dirty="0">
              <a:solidFill>
                <a:schemeClr val="bg1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00100" y="4915927"/>
            <a:ext cx="71977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CA" sz="3200" b="1" dirty="0" smtClean="0">
                <a:solidFill>
                  <a:schemeClr val="bg1"/>
                </a:solidFill>
              </a:rPr>
              <a:t>EXPLORE NEW PLAYGROUNDS</a:t>
            </a:r>
            <a:endParaRPr lang="fr-CA" sz="3200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024963" y="2928934"/>
            <a:ext cx="11480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8800" dirty="0" smtClean="0">
                <a:solidFill>
                  <a:srgbClr val="FFFF00"/>
                </a:solidFill>
                <a:latin typeface="Gill Sans Ultra Bold" pitchFamily="34" charset="0"/>
              </a:rPr>
              <a:t>5</a:t>
            </a:r>
            <a:endParaRPr lang="fr-CA" sz="8800" dirty="0">
              <a:solidFill>
                <a:srgbClr val="FFFF00"/>
              </a:solidFill>
              <a:latin typeface="Gill Sans Ul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mosaic_hrev.JPG"/>
          <p:cNvPicPr>
            <a:picLocks noChangeAspect="1"/>
          </p:cNvPicPr>
          <p:nvPr/>
        </p:nvPicPr>
        <p:blipFill>
          <a:blip r:embed="rId2" cstate="print"/>
          <a:srcRect b="24823"/>
          <a:stretch>
            <a:fillRect/>
          </a:stretch>
        </p:blipFill>
        <p:spPr>
          <a:xfrm>
            <a:off x="2411760" y="28186"/>
            <a:ext cx="4320480" cy="125373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402588" y="6669360"/>
            <a:ext cx="17059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800" dirty="0" smtClean="0">
                <a:solidFill>
                  <a:prstClr val="white">
                    <a:lumMod val="75000"/>
                  </a:prstClr>
                </a:solidFill>
              </a:rPr>
              <a:t>Laurent SIMON, HEC Montréal, 2011</a:t>
            </a:r>
            <a:endParaRPr lang="fr-CA" sz="8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40137" y="1857364"/>
            <a:ext cx="60363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CA" sz="3200" b="1" dirty="0" smtClean="0">
                <a:solidFill>
                  <a:schemeClr val="bg1"/>
                </a:solidFill>
              </a:rPr>
              <a:t>FAITES-VOUS DE NOUVEAUX AMIS</a:t>
            </a:r>
            <a:endParaRPr lang="fr-CA" sz="3200" dirty="0">
              <a:solidFill>
                <a:schemeClr val="bg1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47258" y="5130241"/>
            <a:ext cx="48221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CA" sz="3200" b="1" dirty="0" smtClean="0">
                <a:solidFill>
                  <a:schemeClr val="bg1"/>
                </a:solidFill>
              </a:rPr>
              <a:t>MAKE SOME NEW FRIENDS</a:t>
            </a:r>
            <a:endParaRPr lang="fr-CA" sz="3200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84300" y="2928934"/>
            <a:ext cx="11480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8800" dirty="0" smtClean="0">
                <a:solidFill>
                  <a:srgbClr val="FF99CC"/>
                </a:solidFill>
                <a:latin typeface="Gill Sans Ultra Bold" pitchFamily="34" charset="0"/>
              </a:rPr>
              <a:t>6</a:t>
            </a:r>
            <a:endParaRPr lang="fr-CA" sz="8800" dirty="0">
              <a:solidFill>
                <a:srgbClr val="FF99CC"/>
              </a:solidFill>
              <a:latin typeface="Gill Sans Ul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mosaic_hrev.JPG"/>
          <p:cNvPicPr>
            <a:picLocks noChangeAspect="1"/>
          </p:cNvPicPr>
          <p:nvPr/>
        </p:nvPicPr>
        <p:blipFill>
          <a:blip r:embed="rId2" cstate="print"/>
          <a:srcRect b="24823"/>
          <a:stretch>
            <a:fillRect/>
          </a:stretch>
        </p:blipFill>
        <p:spPr>
          <a:xfrm>
            <a:off x="2411760" y="28186"/>
            <a:ext cx="4320480" cy="125373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402588" y="6669360"/>
            <a:ext cx="17059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800" dirty="0" smtClean="0">
                <a:solidFill>
                  <a:prstClr val="white">
                    <a:lumMod val="75000"/>
                  </a:prstClr>
                </a:solidFill>
              </a:rPr>
              <a:t>Laurent SIMON, HEC Montréal, 2011</a:t>
            </a:r>
            <a:endParaRPr lang="fr-CA" sz="8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32547" y="1844093"/>
            <a:ext cx="46093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CA" sz="3200" b="1" dirty="0" smtClean="0">
                <a:solidFill>
                  <a:schemeClr val="bg1"/>
                </a:solidFill>
              </a:rPr>
              <a:t>INVITEZ-LES À LA MAISON</a:t>
            </a:r>
            <a:endParaRPr lang="fr-CA" sz="3200" dirty="0">
              <a:solidFill>
                <a:schemeClr val="bg1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24861" y="5072074"/>
            <a:ext cx="36247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CA" sz="3200" b="1" dirty="0" smtClean="0">
                <a:solidFill>
                  <a:schemeClr val="bg1"/>
                </a:solidFill>
              </a:rPr>
              <a:t>INVITE THEM HOME</a:t>
            </a:r>
            <a:endParaRPr lang="fr-CA" sz="3200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63181" y="2928934"/>
            <a:ext cx="11480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8800" dirty="0" smtClean="0">
                <a:solidFill>
                  <a:srgbClr val="800000"/>
                </a:solidFill>
                <a:latin typeface="Gill Sans Ultra Bold" pitchFamily="34" charset="0"/>
              </a:rPr>
              <a:t>7</a:t>
            </a:r>
            <a:endParaRPr lang="fr-CA" sz="8800" dirty="0">
              <a:solidFill>
                <a:srgbClr val="800000"/>
              </a:solidFill>
              <a:latin typeface="Gill Sans Ul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mosaic_hrev.JPG"/>
          <p:cNvPicPr>
            <a:picLocks noChangeAspect="1"/>
          </p:cNvPicPr>
          <p:nvPr/>
        </p:nvPicPr>
        <p:blipFill>
          <a:blip r:embed="rId2" cstate="print"/>
          <a:srcRect b="24823"/>
          <a:stretch>
            <a:fillRect/>
          </a:stretch>
        </p:blipFill>
        <p:spPr>
          <a:xfrm>
            <a:off x="2411760" y="28186"/>
            <a:ext cx="4320480" cy="125373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402588" y="6669360"/>
            <a:ext cx="17059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800" dirty="0" smtClean="0">
                <a:solidFill>
                  <a:prstClr val="white">
                    <a:lumMod val="75000"/>
                  </a:prstClr>
                </a:solidFill>
              </a:rPr>
              <a:t>Laurent SIMON, HEC Montréal, 2011</a:t>
            </a:r>
            <a:endParaRPr lang="fr-CA" sz="8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494949" y="1844093"/>
            <a:ext cx="41035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CA" sz="3200" b="1" dirty="0" smtClean="0">
                <a:solidFill>
                  <a:schemeClr val="bg1"/>
                </a:solidFill>
              </a:rPr>
              <a:t>REPOSEZ LA QUESTION</a:t>
            </a:r>
            <a:endParaRPr lang="fr-CA" sz="3200" dirty="0">
              <a:solidFill>
                <a:schemeClr val="bg1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84672" y="5072074"/>
            <a:ext cx="47241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CA" sz="3200" b="1" dirty="0" smtClean="0">
                <a:solidFill>
                  <a:schemeClr val="bg1"/>
                </a:solidFill>
              </a:rPr>
              <a:t>ASK THE QUESTION AGAIN</a:t>
            </a:r>
            <a:endParaRPr lang="fr-CA" sz="3200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72694" y="2928934"/>
            <a:ext cx="11480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8800" dirty="0" smtClean="0">
                <a:solidFill>
                  <a:srgbClr val="008000"/>
                </a:solidFill>
                <a:latin typeface="Gill Sans Ultra Bold" pitchFamily="34" charset="0"/>
              </a:rPr>
              <a:t>8</a:t>
            </a:r>
            <a:endParaRPr lang="fr-CA" sz="8800" dirty="0">
              <a:solidFill>
                <a:srgbClr val="008000"/>
              </a:solidFill>
              <a:latin typeface="Gill Sans Ul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mosaic_hrev.JPG"/>
          <p:cNvPicPr>
            <a:picLocks noChangeAspect="1"/>
          </p:cNvPicPr>
          <p:nvPr/>
        </p:nvPicPr>
        <p:blipFill>
          <a:blip r:embed="rId2" cstate="print"/>
          <a:srcRect b="24823"/>
          <a:stretch>
            <a:fillRect/>
          </a:stretch>
        </p:blipFill>
        <p:spPr>
          <a:xfrm>
            <a:off x="2411760" y="28186"/>
            <a:ext cx="4320480" cy="125373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402588" y="6669360"/>
            <a:ext cx="17059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800" dirty="0" smtClean="0">
                <a:solidFill>
                  <a:prstClr val="white">
                    <a:lumMod val="75000"/>
                  </a:prstClr>
                </a:solidFill>
              </a:rPr>
              <a:t>Laurent SIMON, HEC Montréal, 2011</a:t>
            </a:r>
            <a:endParaRPr lang="fr-CA" sz="8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49821" y="1844093"/>
            <a:ext cx="57779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CA" sz="3200" b="1" dirty="0" smtClean="0">
                <a:solidFill>
                  <a:schemeClr val="bg1"/>
                </a:solidFill>
              </a:rPr>
              <a:t>ÉCOUTEZ, DISCUTEZ, DÉBATTEZ…</a:t>
            </a:r>
            <a:endParaRPr lang="fr-CA" sz="3200" dirty="0">
              <a:solidFill>
                <a:schemeClr val="bg1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95635" y="5130241"/>
            <a:ext cx="47611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CA" sz="3200" b="1" dirty="0" smtClean="0">
                <a:solidFill>
                  <a:schemeClr val="bg1"/>
                </a:solidFill>
              </a:rPr>
              <a:t>LISTEN, DISCUSS, DEBATE…</a:t>
            </a:r>
            <a:endParaRPr lang="fr-CA" sz="3200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64750" y="2928934"/>
            <a:ext cx="11480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8800" dirty="0" smtClean="0">
                <a:solidFill>
                  <a:srgbClr val="FF9900"/>
                </a:solidFill>
                <a:latin typeface="Gill Sans Ultra Bold" pitchFamily="34" charset="0"/>
              </a:rPr>
              <a:t>9</a:t>
            </a:r>
            <a:endParaRPr lang="fr-CA" sz="8800" dirty="0">
              <a:solidFill>
                <a:srgbClr val="FF9900"/>
              </a:solidFill>
              <a:latin typeface="Gill Sans Ul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mosaic_hrev.JPG"/>
          <p:cNvPicPr>
            <a:picLocks noChangeAspect="1"/>
          </p:cNvPicPr>
          <p:nvPr/>
        </p:nvPicPr>
        <p:blipFill>
          <a:blip r:embed="rId2" cstate="print"/>
          <a:srcRect b="24823"/>
          <a:stretch>
            <a:fillRect/>
          </a:stretch>
        </p:blipFill>
        <p:spPr>
          <a:xfrm>
            <a:off x="2411760" y="28186"/>
            <a:ext cx="4320480" cy="125373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402588" y="6669360"/>
            <a:ext cx="17059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800" dirty="0" smtClean="0">
                <a:solidFill>
                  <a:prstClr val="white">
                    <a:lumMod val="75000"/>
                  </a:prstClr>
                </a:solidFill>
              </a:rPr>
              <a:t>Laurent SIMON, HEC Montréal, 2011</a:t>
            </a:r>
            <a:endParaRPr lang="fr-CA" sz="8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78673" y="1844093"/>
            <a:ext cx="46128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CA" sz="3200" b="1" dirty="0" smtClean="0">
                <a:solidFill>
                  <a:schemeClr val="bg1"/>
                </a:solidFill>
              </a:rPr>
              <a:t>RACONTEZ DES HISTOIRES</a:t>
            </a:r>
            <a:endParaRPr lang="fr-CA" sz="3200" dirty="0">
              <a:solidFill>
                <a:schemeClr val="bg1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376217" y="5130241"/>
            <a:ext cx="24177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CA" sz="3200" b="1" dirty="0" smtClean="0">
                <a:solidFill>
                  <a:schemeClr val="bg1"/>
                </a:solidFill>
              </a:rPr>
              <a:t>TELL STORIES</a:t>
            </a:r>
            <a:endParaRPr lang="fr-CA" sz="3200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29369" y="2928934"/>
            <a:ext cx="21114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8800" dirty="0" smtClean="0">
                <a:solidFill>
                  <a:srgbClr val="00FFFF"/>
                </a:solidFill>
                <a:latin typeface="Gill Sans Ultra Bold" pitchFamily="34" charset="0"/>
              </a:rPr>
              <a:t>10</a:t>
            </a:r>
            <a:endParaRPr lang="fr-CA" sz="8800" dirty="0">
              <a:solidFill>
                <a:srgbClr val="00FFFF"/>
              </a:solidFill>
              <a:latin typeface="Gill Sans Ul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mosaic_hrev.JPG"/>
          <p:cNvPicPr>
            <a:picLocks noChangeAspect="1"/>
          </p:cNvPicPr>
          <p:nvPr/>
        </p:nvPicPr>
        <p:blipFill>
          <a:blip r:embed="rId2" cstate="print"/>
          <a:srcRect b="24823"/>
          <a:stretch>
            <a:fillRect/>
          </a:stretch>
        </p:blipFill>
        <p:spPr>
          <a:xfrm>
            <a:off x="2411760" y="28186"/>
            <a:ext cx="4320480" cy="125373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402588" y="6669360"/>
            <a:ext cx="17059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800" dirty="0" smtClean="0">
                <a:solidFill>
                  <a:prstClr val="white">
                    <a:lumMod val="75000"/>
                  </a:prstClr>
                </a:solidFill>
              </a:rPr>
              <a:t>Laurent SIMON, HEC Montréal, 2011</a:t>
            </a:r>
            <a:endParaRPr lang="fr-CA" sz="8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518497" y="2928934"/>
            <a:ext cx="21114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8800" dirty="0" smtClean="0">
                <a:solidFill>
                  <a:srgbClr val="CC0099"/>
                </a:solidFill>
                <a:latin typeface="Gill Sans Ultra Bold" pitchFamily="34" charset="0"/>
              </a:rPr>
              <a:t>11</a:t>
            </a:r>
            <a:endParaRPr lang="fr-CA" sz="8800" dirty="0">
              <a:solidFill>
                <a:srgbClr val="CC0099"/>
              </a:solidFill>
              <a:latin typeface="Gill Sans Ultra Bold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54154" y="1844093"/>
            <a:ext cx="64401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CA" sz="3200" b="1" dirty="0" smtClean="0">
                <a:solidFill>
                  <a:schemeClr val="bg1"/>
                </a:solidFill>
              </a:rPr>
              <a:t>CONCRÉTISEZ, DESSINEZ, FABRIQUEZ</a:t>
            </a:r>
            <a:endParaRPr lang="fr-CA" sz="3200" dirty="0">
              <a:solidFill>
                <a:schemeClr val="bg1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60845" y="5130241"/>
            <a:ext cx="60267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CA" sz="3200" b="1" dirty="0" smtClean="0">
                <a:solidFill>
                  <a:schemeClr val="bg1"/>
                </a:solidFill>
              </a:rPr>
              <a:t>MAKE IT CONCRETE, DRAW, BUILD</a:t>
            </a:r>
            <a:endParaRPr lang="fr-CA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mosaic_hrev.JPG"/>
          <p:cNvPicPr>
            <a:picLocks noChangeAspect="1"/>
          </p:cNvPicPr>
          <p:nvPr/>
        </p:nvPicPr>
        <p:blipFill>
          <a:blip r:embed="rId2" cstate="print"/>
          <a:srcRect b="24823"/>
          <a:stretch>
            <a:fillRect/>
          </a:stretch>
        </p:blipFill>
        <p:spPr>
          <a:xfrm>
            <a:off x="2411760" y="28186"/>
            <a:ext cx="4320480" cy="125373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402588" y="6669360"/>
            <a:ext cx="17059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800" dirty="0" smtClean="0">
                <a:solidFill>
                  <a:prstClr val="white">
                    <a:lumMod val="75000"/>
                  </a:prstClr>
                </a:solidFill>
              </a:rPr>
              <a:t>Laurent SIMON, HEC Montréal, 2011</a:t>
            </a:r>
            <a:endParaRPr lang="fr-CA" sz="8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480544" y="2928934"/>
            <a:ext cx="21114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8800" dirty="0" smtClean="0">
                <a:solidFill>
                  <a:srgbClr val="FF9900"/>
                </a:solidFill>
                <a:latin typeface="Gill Sans Ultra Bold" pitchFamily="34" charset="0"/>
              </a:rPr>
              <a:t>12</a:t>
            </a:r>
            <a:endParaRPr lang="fr-CA" sz="8800" dirty="0">
              <a:solidFill>
                <a:srgbClr val="FF9900"/>
              </a:solidFill>
              <a:latin typeface="Gill Sans Ultra Bold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576114" y="1844093"/>
            <a:ext cx="19203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CA" sz="3200" b="1" dirty="0" smtClean="0">
                <a:solidFill>
                  <a:schemeClr val="bg1"/>
                </a:solidFill>
              </a:rPr>
              <a:t>MONTREZ</a:t>
            </a:r>
            <a:endParaRPr lang="fr-CA" sz="3200" dirty="0">
              <a:solidFill>
                <a:schemeClr val="bg1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95015" y="5130241"/>
            <a:ext cx="12825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CA" sz="3200" b="1" dirty="0" smtClean="0">
                <a:solidFill>
                  <a:schemeClr val="bg1"/>
                </a:solidFill>
              </a:rPr>
              <a:t>SHOW</a:t>
            </a:r>
            <a:endParaRPr lang="fr-CA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mosaic_hrev.JPG"/>
          <p:cNvPicPr>
            <a:picLocks noChangeAspect="1"/>
          </p:cNvPicPr>
          <p:nvPr/>
        </p:nvPicPr>
        <p:blipFill>
          <a:blip r:embed="rId2" cstate="print"/>
          <a:srcRect b="24823"/>
          <a:stretch>
            <a:fillRect/>
          </a:stretch>
        </p:blipFill>
        <p:spPr>
          <a:xfrm>
            <a:off x="2411760" y="28186"/>
            <a:ext cx="4320480" cy="125373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402588" y="6669360"/>
            <a:ext cx="17059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800" dirty="0" smtClean="0">
                <a:solidFill>
                  <a:prstClr val="white">
                    <a:lumMod val="75000"/>
                  </a:prstClr>
                </a:solidFill>
              </a:rPr>
              <a:t>Laurent SIMON, HEC Montréal, 2011</a:t>
            </a:r>
            <a:endParaRPr lang="fr-CA" sz="8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513168" y="2928934"/>
            <a:ext cx="21114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8800" dirty="0" smtClean="0">
                <a:solidFill>
                  <a:srgbClr val="009900"/>
                </a:solidFill>
                <a:latin typeface="Gill Sans Ultra Bold" pitchFamily="34" charset="0"/>
              </a:rPr>
              <a:t>13</a:t>
            </a:r>
            <a:endParaRPr lang="fr-CA" sz="8800" dirty="0">
              <a:solidFill>
                <a:srgbClr val="009900"/>
              </a:solidFill>
              <a:latin typeface="Gill Sans Ultra Bold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026607" y="5130241"/>
            <a:ext cx="50845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CA" sz="3200" b="1" dirty="0" smtClean="0">
                <a:solidFill>
                  <a:schemeClr val="bg1"/>
                </a:solidFill>
              </a:rPr>
              <a:t>TRY, MAKE PEOPLE TRY, PLAY</a:t>
            </a:r>
            <a:endParaRPr lang="fr-CA" sz="3200" dirty="0">
              <a:solidFill>
                <a:schemeClr val="bg1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33674" y="1844093"/>
            <a:ext cx="56704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CA" sz="3200" b="1" dirty="0" smtClean="0">
                <a:solidFill>
                  <a:schemeClr val="bg1"/>
                </a:solidFill>
              </a:rPr>
              <a:t>ESSAYEZ, FAITES ESSAYEZ, JOUEZ</a:t>
            </a:r>
            <a:endParaRPr lang="fr-CA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mosaic_hrev.JPG"/>
          <p:cNvPicPr>
            <a:picLocks noChangeAspect="1"/>
          </p:cNvPicPr>
          <p:nvPr/>
        </p:nvPicPr>
        <p:blipFill>
          <a:blip r:embed="rId2" cstate="print"/>
          <a:srcRect b="24823"/>
          <a:stretch>
            <a:fillRect/>
          </a:stretch>
        </p:blipFill>
        <p:spPr>
          <a:xfrm>
            <a:off x="2411760" y="28186"/>
            <a:ext cx="4320480" cy="125373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402588" y="6669360"/>
            <a:ext cx="17059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800" dirty="0" smtClean="0">
                <a:solidFill>
                  <a:prstClr val="white">
                    <a:lumMod val="75000"/>
                  </a:prstClr>
                </a:solidFill>
              </a:rPr>
              <a:t>Laurent SIMON, HEC Montréal, 2011</a:t>
            </a:r>
            <a:endParaRPr lang="fr-CA" sz="8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530575" y="2928934"/>
            <a:ext cx="21114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8800" dirty="0" smtClean="0">
                <a:solidFill>
                  <a:srgbClr val="FF0000"/>
                </a:solidFill>
                <a:latin typeface="Gill Sans Ultra Bold" pitchFamily="34" charset="0"/>
              </a:rPr>
              <a:t>14</a:t>
            </a:r>
            <a:endParaRPr lang="fr-CA" sz="8800" dirty="0">
              <a:solidFill>
                <a:srgbClr val="FF0000"/>
              </a:solidFill>
              <a:latin typeface="Gill Sans Ultra Bold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97905" y="1844093"/>
            <a:ext cx="21768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CA" sz="3200" b="1" dirty="0" smtClean="0">
                <a:solidFill>
                  <a:schemeClr val="bg1"/>
                </a:solidFill>
              </a:rPr>
              <a:t>AMÉLIOREZ</a:t>
            </a:r>
            <a:endParaRPr lang="fr-CA" sz="3200" dirty="0">
              <a:solidFill>
                <a:schemeClr val="bg1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81160" y="5130241"/>
            <a:ext cx="18103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CA" sz="3200" b="1" dirty="0" smtClean="0">
                <a:solidFill>
                  <a:schemeClr val="bg1"/>
                </a:solidFill>
              </a:rPr>
              <a:t>IMPROVE</a:t>
            </a:r>
            <a:endParaRPr lang="fr-CA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mosaic_hrev.JPG"/>
          <p:cNvPicPr>
            <a:picLocks noChangeAspect="1"/>
          </p:cNvPicPr>
          <p:nvPr/>
        </p:nvPicPr>
        <p:blipFill>
          <a:blip r:embed="rId2" cstate="print"/>
          <a:srcRect b="24823"/>
          <a:stretch>
            <a:fillRect/>
          </a:stretch>
        </p:blipFill>
        <p:spPr>
          <a:xfrm>
            <a:off x="2411760" y="28186"/>
            <a:ext cx="4320480" cy="125373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1628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 err="1" smtClean="0">
                <a:solidFill>
                  <a:prstClr val="white"/>
                </a:solidFill>
              </a:rPr>
              <a:t>Who</a:t>
            </a:r>
            <a:r>
              <a:rPr lang="fr-CA" sz="2800" dirty="0" smtClean="0">
                <a:solidFill>
                  <a:prstClr val="white"/>
                </a:solidFill>
              </a:rPr>
              <a:t> are </a:t>
            </a:r>
            <a:r>
              <a:rPr lang="fr-CA" sz="2800" dirty="0" err="1" smtClean="0">
                <a:solidFill>
                  <a:prstClr val="white"/>
                </a:solidFill>
              </a:rPr>
              <a:t>we</a:t>
            </a:r>
            <a:r>
              <a:rPr lang="fr-CA" sz="2800" dirty="0" smtClean="0">
                <a:solidFill>
                  <a:prstClr val="white"/>
                </a:solidFill>
              </a:rPr>
              <a:t> ?</a:t>
            </a:r>
            <a:endParaRPr lang="fr-CA" sz="28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2636912"/>
            <a:ext cx="8352928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CA" sz="2400" b="1" dirty="0" smtClean="0">
                <a:solidFill>
                  <a:schemeClr val="bg1"/>
                </a:solidFill>
              </a:rPr>
              <a:t>A collaborative </a:t>
            </a:r>
            <a:r>
              <a:rPr lang="fr-CA" sz="2400" b="1" dirty="0" err="1" smtClean="0">
                <a:solidFill>
                  <a:schemeClr val="bg1"/>
                </a:solidFill>
              </a:rPr>
              <a:t>research</a:t>
            </a:r>
            <a:r>
              <a:rPr lang="fr-CA" sz="2400" b="1" dirty="0" smtClean="0">
                <a:solidFill>
                  <a:schemeClr val="bg1"/>
                </a:solidFill>
              </a:rPr>
              <a:t> </a:t>
            </a:r>
            <a:r>
              <a:rPr lang="fr-CA" sz="2400" b="1" dirty="0" err="1" smtClean="0">
                <a:solidFill>
                  <a:schemeClr val="bg1"/>
                </a:solidFill>
              </a:rPr>
              <a:t>partnership</a:t>
            </a:r>
            <a:endParaRPr lang="fr-CA" sz="24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fr-CA" sz="2400" b="1" dirty="0" err="1" smtClean="0">
                <a:solidFill>
                  <a:schemeClr val="bg1"/>
                </a:solidFill>
              </a:rPr>
              <a:t>with</a:t>
            </a:r>
            <a:r>
              <a:rPr lang="fr-CA" sz="2400" b="1" dirty="0" smtClean="0">
                <a:solidFill>
                  <a:schemeClr val="bg1"/>
                </a:solidFill>
              </a:rPr>
              <a:t> the business </a:t>
            </a:r>
            <a:r>
              <a:rPr lang="fr-CA" sz="2400" b="1" dirty="0" err="1" smtClean="0">
                <a:solidFill>
                  <a:schemeClr val="bg1"/>
                </a:solidFill>
              </a:rPr>
              <a:t>community</a:t>
            </a:r>
            <a:endParaRPr lang="fr-CA" sz="24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endParaRPr lang="fr-CA" sz="24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endParaRPr lang="fr-CA" sz="24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endParaRPr lang="fr-CA" sz="24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endParaRPr lang="fr-CA" sz="24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fr-CA" sz="2400" b="1" dirty="0" smtClean="0">
                <a:solidFill>
                  <a:schemeClr val="bg1"/>
                </a:solidFill>
              </a:rPr>
              <a:t>A </a:t>
            </a:r>
            <a:r>
              <a:rPr lang="fr-CA" sz="2400" b="1" dirty="0" err="1" smtClean="0">
                <a:solidFill>
                  <a:schemeClr val="bg1"/>
                </a:solidFill>
              </a:rPr>
              <a:t>platform</a:t>
            </a:r>
            <a:r>
              <a:rPr lang="fr-CA" sz="2400" b="1" dirty="0" smtClean="0">
                <a:solidFill>
                  <a:schemeClr val="bg1"/>
                </a:solidFill>
              </a:rPr>
              <a:t> to </a:t>
            </a:r>
            <a:r>
              <a:rPr lang="fr-CA" sz="2400" b="1" dirty="0" err="1" smtClean="0">
                <a:solidFill>
                  <a:schemeClr val="bg1"/>
                </a:solidFill>
              </a:rPr>
              <a:t>share</a:t>
            </a:r>
            <a:r>
              <a:rPr lang="fr-CA" sz="2400" b="1" dirty="0" smtClean="0">
                <a:solidFill>
                  <a:schemeClr val="bg1"/>
                </a:solidFill>
              </a:rPr>
              <a:t> </a:t>
            </a:r>
            <a:r>
              <a:rPr lang="fr-CA" sz="2400" b="1" dirty="0" err="1" smtClean="0">
                <a:solidFill>
                  <a:schemeClr val="bg1"/>
                </a:solidFill>
              </a:rPr>
              <a:t>knowledge</a:t>
            </a:r>
            <a:r>
              <a:rPr lang="fr-CA" sz="2400" b="1" dirty="0" smtClean="0">
                <a:solidFill>
                  <a:schemeClr val="bg1"/>
                </a:solidFill>
              </a:rPr>
              <a:t>, business and </a:t>
            </a:r>
            <a:r>
              <a:rPr lang="fr-CA" sz="2400" b="1" dirty="0" err="1" smtClean="0">
                <a:solidFill>
                  <a:schemeClr val="bg1"/>
                </a:solidFill>
              </a:rPr>
              <a:t>organizational</a:t>
            </a:r>
            <a:r>
              <a:rPr lang="fr-CA" sz="2400" b="1" dirty="0" smtClean="0">
                <a:solidFill>
                  <a:schemeClr val="bg1"/>
                </a:solidFill>
              </a:rPr>
              <a:t> insights and best practices</a:t>
            </a:r>
            <a:endParaRPr lang="fr-CA" sz="2400" b="1" dirty="0" smtClean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402588" y="6669360"/>
            <a:ext cx="17059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800" dirty="0" smtClean="0">
                <a:solidFill>
                  <a:schemeClr val="bg1">
                    <a:lumMod val="75000"/>
                  </a:schemeClr>
                </a:solidFill>
              </a:rPr>
              <a:t>Laurent SIMON, HEC Montréal, 2011</a:t>
            </a:r>
            <a:endParaRPr lang="fr-CA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717032"/>
            <a:ext cx="151216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mosaic_hrev.JPG"/>
          <p:cNvPicPr>
            <a:picLocks noChangeAspect="1"/>
          </p:cNvPicPr>
          <p:nvPr/>
        </p:nvPicPr>
        <p:blipFill>
          <a:blip r:embed="rId2" cstate="print"/>
          <a:srcRect b="24823"/>
          <a:stretch>
            <a:fillRect/>
          </a:stretch>
        </p:blipFill>
        <p:spPr>
          <a:xfrm>
            <a:off x="2411760" y="28186"/>
            <a:ext cx="4320480" cy="125373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402588" y="6669360"/>
            <a:ext cx="17059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800" dirty="0" smtClean="0">
                <a:solidFill>
                  <a:prstClr val="white">
                    <a:lumMod val="75000"/>
                  </a:prstClr>
                </a:solidFill>
              </a:rPr>
              <a:t>Laurent SIMON, HEC Montréal, 2011</a:t>
            </a:r>
            <a:endParaRPr lang="fr-CA" sz="8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12149" y="1844093"/>
            <a:ext cx="29035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CA" sz="3200" b="1" dirty="0" smtClean="0">
                <a:solidFill>
                  <a:schemeClr val="bg1"/>
                </a:solidFill>
              </a:rPr>
              <a:t>RECOMMENCEZ</a:t>
            </a:r>
            <a:endParaRPr lang="fr-CA" sz="3200" dirty="0">
              <a:solidFill>
                <a:schemeClr val="bg1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338493" y="5130241"/>
            <a:ext cx="24508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CA" sz="3200" b="1" dirty="0" smtClean="0">
                <a:solidFill>
                  <a:schemeClr val="bg1"/>
                </a:solidFill>
              </a:rPr>
              <a:t>START AGAIN</a:t>
            </a:r>
            <a:endParaRPr lang="fr-CA" sz="3200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08188" y="2928934"/>
            <a:ext cx="21114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8800" dirty="0" smtClean="0">
                <a:solidFill>
                  <a:schemeClr val="accent1">
                    <a:lumMod val="50000"/>
                  </a:schemeClr>
                </a:solidFill>
                <a:latin typeface="Gill Sans Ultra Bold" pitchFamily="34" charset="0"/>
              </a:rPr>
              <a:t>15</a:t>
            </a:r>
            <a:endParaRPr lang="fr-CA" sz="8800" dirty="0">
              <a:solidFill>
                <a:schemeClr val="accent1">
                  <a:lumMod val="50000"/>
                </a:schemeClr>
              </a:solidFill>
              <a:latin typeface="Gill Sans Ul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mosaic_hrev.JPG"/>
          <p:cNvPicPr>
            <a:picLocks noChangeAspect="1"/>
          </p:cNvPicPr>
          <p:nvPr/>
        </p:nvPicPr>
        <p:blipFill>
          <a:blip r:embed="rId2" cstate="print"/>
          <a:srcRect b="24823"/>
          <a:stretch>
            <a:fillRect/>
          </a:stretch>
        </p:blipFill>
        <p:spPr>
          <a:xfrm>
            <a:off x="2411760" y="28186"/>
            <a:ext cx="4320480" cy="125373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402588" y="6669360"/>
            <a:ext cx="17059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800" dirty="0" smtClean="0">
                <a:solidFill>
                  <a:prstClr val="white">
                    <a:lumMod val="75000"/>
                  </a:prstClr>
                </a:solidFill>
              </a:rPr>
              <a:t>Laurent SIMON, HEC Montréal, 2011</a:t>
            </a:r>
            <a:endParaRPr lang="fr-CA" sz="80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204864"/>
            <a:ext cx="4536504" cy="338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304256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CA" dirty="0" smtClean="0">
                <a:hlinkClick r:id="rId4"/>
              </a:rPr>
              <a:t>l</a:t>
            </a:r>
            <a:r>
              <a:rPr lang="fr-CA" dirty="0" smtClean="0">
                <a:hlinkClick r:id="rId4"/>
              </a:rPr>
              <a:t>aurent.simon@hec.ca </a:t>
            </a:r>
            <a:r>
              <a:rPr lang="fr-CA" dirty="0" smtClean="0">
                <a:hlinkClick r:id="rId4"/>
              </a:rPr>
              <a:t>http</a:t>
            </a:r>
            <a:r>
              <a:rPr lang="fr-CA" dirty="0" smtClean="0">
                <a:hlinkClick r:id="rId4"/>
              </a:rPr>
              <a:t>://</a:t>
            </a:r>
            <a:r>
              <a:rPr lang="fr-CA" dirty="0" smtClean="0">
                <a:hlinkClick r:id="rId4"/>
              </a:rPr>
              <a:t>mosaic.hec.ca/eng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mosaic_hrev.JPG"/>
          <p:cNvPicPr>
            <a:picLocks noChangeAspect="1"/>
          </p:cNvPicPr>
          <p:nvPr/>
        </p:nvPicPr>
        <p:blipFill>
          <a:blip r:embed="rId2" cstate="print"/>
          <a:srcRect b="24823"/>
          <a:stretch>
            <a:fillRect/>
          </a:stretch>
        </p:blipFill>
        <p:spPr>
          <a:xfrm>
            <a:off x="2411760" y="28186"/>
            <a:ext cx="4320480" cy="125373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1628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 err="1" smtClean="0">
                <a:solidFill>
                  <a:prstClr val="white"/>
                </a:solidFill>
              </a:rPr>
              <a:t>What</a:t>
            </a:r>
            <a:r>
              <a:rPr lang="fr-CA" sz="2800" dirty="0" smtClean="0">
                <a:solidFill>
                  <a:prstClr val="white"/>
                </a:solidFill>
              </a:rPr>
              <a:t> </a:t>
            </a:r>
            <a:r>
              <a:rPr lang="fr-CA" sz="2800" dirty="0" err="1" smtClean="0">
                <a:solidFill>
                  <a:prstClr val="white"/>
                </a:solidFill>
              </a:rPr>
              <a:t>we</a:t>
            </a:r>
            <a:r>
              <a:rPr lang="fr-CA" sz="2800" dirty="0" smtClean="0">
                <a:solidFill>
                  <a:prstClr val="white"/>
                </a:solidFill>
              </a:rPr>
              <a:t> do (</a:t>
            </a:r>
            <a:r>
              <a:rPr lang="fr-CA" sz="2800" dirty="0" err="1" smtClean="0">
                <a:solidFill>
                  <a:prstClr val="white"/>
                </a:solidFill>
              </a:rPr>
              <a:t>redux</a:t>
            </a:r>
            <a:r>
              <a:rPr lang="fr-CA" sz="2800" dirty="0" smtClean="0">
                <a:solidFill>
                  <a:prstClr val="white"/>
                </a:solidFill>
              </a:rPr>
              <a:t>)</a:t>
            </a:r>
            <a:endParaRPr lang="fr-CA" sz="28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2852936"/>
            <a:ext cx="8532440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CA" sz="1050" dirty="0">
              <a:solidFill>
                <a:prstClr val="white"/>
              </a:solidFill>
            </a:endParaRPr>
          </a:p>
          <a:p>
            <a:pPr algn="just"/>
            <a:r>
              <a:rPr lang="fr-CA" dirty="0">
                <a:solidFill>
                  <a:prstClr val="white"/>
                </a:solidFill>
                <a:sym typeface="Wingdings"/>
              </a:rPr>
              <a:t></a:t>
            </a:r>
            <a:r>
              <a:rPr lang="fr-CA" dirty="0">
                <a:solidFill>
                  <a:prstClr val="white"/>
                </a:solidFill>
              </a:rPr>
              <a:t> L’ </a:t>
            </a:r>
            <a:r>
              <a:rPr lang="fr-CA" b="1" dirty="0">
                <a:solidFill>
                  <a:prstClr val="white"/>
                </a:solidFill>
              </a:rPr>
              <a:t>École d’été </a:t>
            </a:r>
            <a:r>
              <a:rPr lang="fr-CA" dirty="0" smtClean="0">
                <a:solidFill>
                  <a:prstClr val="white"/>
                </a:solidFill>
              </a:rPr>
              <a:t>en </a:t>
            </a:r>
            <a:r>
              <a:rPr lang="fr-CA" i="1" dirty="0">
                <a:solidFill>
                  <a:prstClr val="white"/>
                </a:solidFill>
              </a:rPr>
              <a:t>Management de la Création et de </a:t>
            </a:r>
            <a:r>
              <a:rPr lang="fr-CA" i="1" dirty="0" smtClean="0">
                <a:solidFill>
                  <a:prstClr val="white"/>
                </a:solidFill>
              </a:rPr>
              <a:t>l’innovation, Montréal-Barcelone</a:t>
            </a:r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6512" y="225770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i="1" dirty="0" smtClean="0">
                <a:solidFill>
                  <a:prstClr val="white"/>
                </a:solidFill>
              </a:rPr>
              <a:t>Les «écoles»</a:t>
            </a:r>
            <a:endParaRPr lang="fr-CA" sz="2800" i="1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0830" y="3429000"/>
            <a:ext cx="3317354" cy="185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11560" y="5301208"/>
            <a:ext cx="8532440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CA" sz="1050" dirty="0">
              <a:solidFill>
                <a:prstClr val="white"/>
              </a:solidFill>
            </a:endParaRPr>
          </a:p>
          <a:p>
            <a:pPr algn="just"/>
            <a:r>
              <a:rPr lang="fr-CA" dirty="0">
                <a:solidFill>
                  <a:prstClr val="white"/>
                </a:solidFill>
                <a:sym typeface="Wingdings"/>
              </a:rPr>
              <a:t></a:t>
            </a:r>
            <a:r>
              <a:rPr lang="fr-CA" dirty="0">
                <a:solidFill>
                  <a:prstClr val="white"/>
                </a:solidFill>
              </a:rPr>
              <a:t> </a:t>
            </a:r>
            <a:r>
              <a:rPr lang="fr-CA" b="1" dirty="0" smtClean="0">
                <a:solidFill>
                  <a:prstClr val="white"/>
                </a:solidFill>
              </a:rPr>
              <a:t>École d’automne : </a:t>
            </a:r>
            <a:r>
              <a:rPr lang="fr-CA" dirty="0">
                <a:solidFill>
                  <a:prstClr val="white"/>
                </a:solidFill>
              </a:rPr>
              <a:t> </a:t>
            </a:r>
            <a:r>
              <a:rPr lang="fr-CA" dirty="0" err="1" smtClean="0">
                <a:solidFill>
                  <a:prstClr val="white"/>
                </a:solidFill>
              </a:rPr>
              <a:t>CreaSXB</a:t>
            </a:r>
            <a:r>
              <a:rPr lang="fr-CA" dirty="0" smtClean="0">
                <a:solidFill>
                  <a:prstClr val="white"/>
                </a:solidFill>
              </a:rPr>
              <a:t> – Créativité, Science et Cités (Strasbourg, 15-19 nov. 2010)</a:t>
            </a:r>
          </a:p>
          <a:p>
            <a:pPr algn="just"/>
            <a:endParaRPr lang="fr-CA" dirty="0">
              <a:solidFill>
                <a:prstClr val="white"/>
              </a:solidFill>
            </a:endParaRPr>
          </a:p>
          <a:p>
            <a:pPr algn="just"/>
            <a:r>
              <a:rPr lang="fr-CA" dirty="0" smtClean="0">
                <a:solidFill>
                  <a:prstClr val="white"/>
                </a:solidFill>
              </a:rPr>
              <a:t>	+ Semaine de la créativité Liège (nov. 2011), </a:t>
            </a:r>
            <a:r>
              <a:rPr lang="fr-CA" dirty="0" err="1" smtClean="0">
                <a:solidFill>
                  <a:prstClr val="white"/>
                </a:solidFill>
              </a:rPr>
              <a:t>CreaSXB</a:t>
            </a:r>
            <a:r>
              <a:rPr lang="fr-CA" dirty="0" smtClean="0">
                <a:solidFill>
                  <a:prstClr val="white"/>
                </a:solidFill>
              </a:rPr>
              <a:t> (sept. 2011)</a:t>
            </a:r>
          </a:p>
          <a:p>
            <a:pPr algn="just"/>
            <a:r>
              <a:rPr lang="fr-CA" dirty="0" smtClean="0">
                <a:solidFill>
                  <a:prstClr val="white"/>
                </a:solidFill>
              </a:rPr>
              <a:t>	+ Aalto, Osaka, Lyon, Rio / Sao Paulo…</a:t>
            </a:r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402588" y="6669360"/>
            <a:ext cx="17059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800" dirty="0" smtClean="0">
                <a:solidFill>
                  <a:schemeClr val="bg1">
                    <a:lumMod val="75000"/>
                  </a:schemeClr>
                </a:solidFill>
              </a:rPr>
              <a:t>Laurent SIMON, HEC Montréal, 2011</a:t>
            </a:r>
            <a:endParaRPr lang="fr-CA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mosaic_hrev.JPG"/>
          <p:cNvPicPr>
            <a:picLocks noChangeAspect="1"/>
          </p:cNvPicPr>
          <p:nvPr/>
        </p:nvPicPr>
        <p:blipFill>
          <a:blip r:embed="rId2" cstate="print"/>
          <a:srcRect b="24823"/>
          <a:stretch>
            <a:fillRect/>
          </a:stretch>
        </p:blipFill>
        <p:spPr>
          <a:xfrm>
            <a:off x="2411760" y="28186"/>
            <a:ext cx="4320480" cy="12537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1560" y="2780928"/>
            <a:ext cx="8532440" cy="385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CA" sz="1050" dirty="0">
              <a:solidFill>
                <a:prstClr val="white"/>
              </a:solidFill>
            </a:endParaRPr>
          </a:p>
          <a:p>
            <a:pPr algn="just">
              <a:buFont typeface="Wingdings" pitchFamily="2" charset="2"/>
              <a:buChar char="à"/>
            </a:pPr>
            <a:r>
              <a:rPr lang="fr-CA" dirty="0" smtClean="0">
                <a:solidFill>
                  <a:prstClr val="white"/>
                </a:solidFill>
              </a:rPr>
              <a:t> </a:t>
            </a:r>
            <a:r>
              <a:rPr lang="fr-CA" dirty="0" err="1" smtClean="0">
                <a:solidFill>
                  <a:prstClr val="white"/>
                </a:solidFill>
              </a:rPr>
              <a:t>Professors</a:t>
            </a:r>
            <a:r>
              <a:rPr lang="fr-CA" dirty="0" smtClean="0">
                <a:solidFill>
                  <a:prstClr val="white"/>
                </a:solidFill>
              </a:rPr>
              <a:t> </a:t>
            </a:r>
            <a:r>
              <a:rPr lang="fr-CA" dirty="0" err="1" smtClean="0">
                <a:solidFill>
                  <a:prstClr val="white"/>
                </a:solidFill>
              </a:rPr>
              <a:t>from</a:t>
            </a:r>
            <a:r>
              <a:rPr lang="fr-CA" dirty="0" smtClean="0">
                <a:solidFill>
                  <a:prstClr val="white"/>
                </a:solidFill>
              </a:rPr>
              <a:t> </a:t>
            </a:r>
            <a:r>
              <a:rPr lang="fr-CA" dirty="0" err="1" smtClean="0">
                <a:solidFill>
                  <a:prstClr val="white"/>
                </a:solidFill>
              </a:rPr>
              <a:t>different</a:t>
            </a:r>
            <a:r>
              <a:rPr lang="fr-CA" dirty="0" smtClean="0">
                <a:solidFill>
                  <a:prstClr val="white"/>
                </a:solidFill>
              </a:rPr>
              <a:t> </a:t>
            </a:r>
            <a:r>
              <a:rPr lang="fr-CA" dirty="0" err="1" smtClean="0">
                <a:solidFill>
                  <a:prstClr val="white"/>
                </a:solidFill>
              </a:rPr>
              <a:t>fields</a:t>
            </a:r>
            <a:r>
              <a:rPr lang="fr-CA" dirty="0" smtClean="0">
                <a:solidFill>
                  <a:prstClr val="white"/>
                </a:solidFill>
              </a:rPr>
              <a:t> in management and </a:t>
            </a:r>
            <a:r>
              <a:rPr lang="fr-CA" dirty="0" err="1" smtClean="0">
                <a:solidFill>
                  <a:prstClr val="white"/>
                </a:solidFill>
              </a:rPr>
              <a:t>economics</a:t>
            </a:r>
            <a:endParaRPr lang="fr-CA" dirty="0" smtClean="0">
              <a:solidFill>
                <a:prstClr val="white"/>
              </a:solidFill>
            </a:endParaRPr>
          </a:p>
          <a:p>
            <a:pPr algn="just">
              <a:buFont typeface="Wingdings" pitchFamily="2" charset="2"/>
              <a:buChar char="à"/>
            </a:pPr>
            <a:endParaRPr lang="fr-CA" dirty="0">
              <a:solidFill>
                <a:prstClr val="white"/>
              </a:solidFill>
            </a:endParaRPr>
          </a:p>
          <a:p>
            <a:pPr algn="just">
              <a:buFont typeface="Wingdings" pitchFamily="2" charset="2"/>
              <a:buChar char="à"/>
            </a:pPr>
            <a:r>
              <a:rPr lang="fr-CA" dirty="0" smtClean="0">
                <a:solidFill>
                  <a:prstClr val="white"/>
                </a:solidFill>
              </a:rPr>
              <a:t> </a:t>
            </a:r>
            <a:r>
              <a:rPr lang="fr-CA" dirty="0" smtClean="0">
                <a:solidFill>
                  <a:prstClr val="white"/>
                </a:solidFill>
              </a:rPr>
              <a:t>MSc. / PhD. </a:t>
            </a:r>
            <a:r>
              <a:rPr lang="fr-CA" dirty="0" err="1" smtClean="0">
                <a:solidFill>
                  <a:prstClr val="white"/>
                </a:solidFill>
              </a:rPr>
              <a:t>Students</a:t>
            </a:r>
            <a:endParaRPr lang="fr-CA" dirty="0" smtClean="0">
              <a:solidFill>
                <a:prstClr val="white"/>
              </a:solidFill>
            </a:endParaRPr>
          </a:p>
          <a:p>
            <a:pPr algn="just">
              <a:buFont typeface="Wingdings" pitchFamily="2" charset="2"/>
              <a:buChar char="à"/>
            </a:pPr>
            <a:endParaRPr lang="fr-CA" dirty="0">
              <a:solidFill>
                <a:prstClr val="white"/>
              </a:solidFill>
            </a:endParaRPr>
          </a:p>
          <a:p>
            <a:pPr algn="just">
              <a:buFont typeface="Wingdings" pitchFamily="2" charset="2"/>
              <a:buChar char="à"/>
            </a:pPr>
            <a:r>
              <a:rPr lang="fr-CA" dirty="0" smtClean="0">
                <a:solidFill>
                  <a:prstClr val="white"/>
                </a:solidFill>
              </a:rPr>
              <a:t> </a:t>
            </a:r>
            <a:r>
              <a:rPr lang="fr-CA" dirty="0" smtClean="0">
                <a:solidFill>
                  <a:prstClr val="white"/>
                </a:solidFill>
              </a:rPr>
              <a:t>Connections…</a:t>
            </a:r>
            <a:endParaRPr lang="fr-CA" dirty="0" smtClean="0">
              <a:solidFill>
                <a:prstClr val="white"/>
              </a:solidFill>
            </a:endParaRPr>
          </a:p>
          <a:p>
            <a:pPr algn="just">
              <a:buFont typeface="Wingdings" pitchFamily="2" charset="2"/>
              <a:buChar char="à"/>
            </a:pPr>
            <a:endParaRPr lang="fr-CA" dirty="0">
              <a:solidFill>
                <a:prstClr val="white"/>
              </a:solidFill>
            </a:endParaRPr>
          </a:p>
          <a:p>
            <a:pPr algn="just">
              <a:buFont typeface="Wingdings" pitchFamily="2" charset="2"/>
              <a:buChar char="à"/>
            </a:pPr>
            <a:r>
              <a:rPr lang="fr-CA" dirty="0" smtClean="0">
                <a:solidFill>
                  <a:prstClr val="white"/>
                </a:solidFill>
              </a:rPr>
              <a:t> </a:t>
            </a:r>
            <a:r>
              <a:rPr lang="fr-CA" dirty="0" err="1" smtClean="0">
                <a:solidFill>
                  <a:prstClr val="white"/>
                </a:solidFill>
              </a:rPr>
              <a:t>Hybrid</a:t>
            </a:r>
            <a:r>
              <a:rPr lang="fr-CA" dirty="0" smtClean="0">
                <a:solidFill>
                  <a:prstClr val="white"/>
                </a:solidFill>
              </a:rPr>
              <a:t> </a:t>
            </a:r>
            <a:r>
              <a:rPr lang="fr-CA" dirty="0" err="1" smtClean="0">
                <a:solidFill>
                  <a:prstClr val="white"/>
                </a:solidFill>
              </a:rPr>
              <a:t>financing</a:t>
            </a:r>
            <a:r>
              <a:rPr lang="fr-CA" dirty="0" smtClean="0">
                <a:solidFill>
                  <a:prstClr val="white"/>
                </a:solidFill>
              </a:rPr>
              <a:t>:	- </a:t>
            </a:r>
            <a:r>
              <a:rPr lang="fr-CA" dirty="0" err="1" smtClean="0">
                <a:solidFill>
                  <a:prstClr val="white"/>
                </a:solidFill>
              </a:rPr>
              <a:t>Members</a:t>
            </a:r>
            <a:endParaRPr lang="fr-CA" dirty="0" smtClean="0">
              <a:solidFill>
                <a:prstClr val="white"/>
              </a:solidFill>
            </a:endParaRPr>
          </a:p>
          <a:p>
            <a:pPr lvl="7" algn="just">
              <a:buFontTx/>
              <a:buChar char="-"/>
            </a:pPr>
            <a:r>
              <a:rPr lang="fr-CA" dirty="0">
                <a:solidFill>
                  <a:prstClr val="white"/>
                </a:solidFill>
              </a:rPr>
              <a:t> </a:t>
            </a:r>
            <a:r>
              <a:rPr lang="fr-CA" dirty="0" err="1" smtClean="0">
                <a:solidFill>
                  <a:prstClr val="white"/>
                </a:solidFill>
              </a:rPr>
              <a:t>Partners</a:t>
            </a:r>
            <a:endParaRPr lang="fr-CA" dirty="0" smtClean="0">
              <a:solidFill>
                <a:prstClr val="white"/>
              </a:solidFill>
            </a:endParaRPr>
          </a:p>
          <a:p>
            <a:pPr lvl="7" algn="just">
              <a:buFontTx/>
              <a:buChar char="-"/>
            </a:pPr>
            <a:r>
              <a:rPr lang="fr-CA" dirty="0">
                <a:solidFill>
                  <a:prstClr val="white"/>
                </a:solidFill>
              </a:rPr>
              <a:t> </a:t>
            </a:r>
            <a:r>
              <a:rPr lang="fr-CA" dirty="0" smtClean="0">
                <a:solidFill>
                  <a:prstClr val="white"/>
                </a:solidFill>
              </a:rPr>
              <a:t>Participants</a:t>
            </a:r>
          </a:p>
          <a:p>
            <a:pPr lvl="7" algn="just">
              <a:buFontTx/>
              <a:buChar char="-"/>
            </a:pPr>
            <a:r>
              <a:rPr lang="fr-CA" dirty="0">
                <a:solidFill>
                  <a:prstClr val="white"/>
                </a:solidFill>
              </a:rPr>
              <a:t> </a:t>
            </a:r>
            <a:r>
              <a:rPr lang="fr-CA" dirty="0" smtClean="0">
                <a:solidFill>
                  <a:prstClr val="white"/>
                </a:solidFill>
              </a:rPr>
              <a:t>Clients</a:t>
            </a:r>
          </a:p>
          <a:p>
            <a:pPr lvl="7" algn="just">
              <a:buFontTx/>
              <a:buChar char="-"/>
            </a:pPr>
            <a:r>
              <a:rPr lang="fr-CA" dirty="0">
                <a:solidFill>
                  <a:prstClr val="white"/>
                </a:solidFill>
              </a:rPr>
              <a:t> </a:t>
            </a:r>
            <a:r>
              <a:rPr lang="fr-CA" dirty="0" smtClean="0">
                <a:solidFill>
                  <a:prstClr val="white"/>
                </a:solidFill>
              </a:rPr>
              <a:t>Public </a:t>
            </a:r>
            <a:r>
              <a:rPr lang="fr-CA" dirty="0" err="1" smtClean="0">
                <a:solidFill>
                  <a:prstClr val="white"/>
                </a:solidFill>
              </a:rPr>
              <a:t>financing</a:t>
            </a:r>
            <a:r>
              <a:rPr lang="fr-CA" dirty="0" smtClean="0">
                <a:solidFill>
                  <a:prstClr val="white"/>
                </a:solidFill>
              </a:rPr>
              <a:t> (</a:t>
            </a:r>
            <a:r>
              <a:rPr lang="fr-CA" dirty="0" err="1" smtClean="0">
                <a:solidFill>
                  <a:prstClr val="white"/>
                </a:solidFill>
              </a:rPr>
              <a:t>research</a:t>
            </a:r>
            <a:r>
              <a:rPr lang="fr-CA" dirty="0" smtClean="0">
                <a:solidFill>
                  <a:prstClr val="white"/>
                </a:solidFill>
              </a:rPr>
              <a:t>)</a:t>
            </a:r>
            <a:endParaRPr lang="fr-CA" dirty="0" smtClean="0">
              <a:solidFill>
                <a:prstClr val="white"/>
              </a:solidFill>
            </a:endParaRPr>
          </a:p>
          <a:p>
            <a:pPr lvl="7" algn="just">
              <a:buFontTx/>
              <a:buChar char="-"/>
            </a:pPr>
            <a:r>
              <a:rPr lang="fr-CA" dirty="0">
                <a:solidFill>
                  <a:prstClr val="white"/>
                </a:solidFill>
              </a:rPr>
              <a:t> </a:t>
            </a:r>
            <a:r>
              <a:rPr lang="fr-CA" dirty="0" err="1" smtClean="0">
                <a:solidFill>
                  <a:prstClr val="white"/>
                </a:solidFill>
              </a:rPr>
              <a:t>I</a:t>
            </a:r>
            <a:r>
              <a:rPr lang="fr-CA" dirty="0" err="1" smtClean="0">
                <a:solidFill>
                  <a:prstClr val="white"/>
                </a:solidFill>
              </a:rPr>
              <a:t>nstitutional</a:t>
            </a:r>
            <a:r>
              <a:rPr lang="fr-CA" dirty="0" smtClean="0">
                <a:solidFill>
                  <a:prstClr val="white"/>
                </a:solidFill>
              </a:rPr>
              <a:t> support </a:t>
            </a:r>
            <a:r>
              <a:rPr lang="fr-CA" dirty="0" smtClean="0">
                <a:solidFill>
                  <a:prstClr val="white"/>
                </a:solidFill>
              </a:rPr>
              <a:t>(Fondation HEC, …)</a:t>
            </a:r>
          </a:p>
          <a:p>
            <a:pPr algn="just"/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6512" y="225770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i="1" dirty="0" smtClean="0">
                <a:solidFill>
                  <a:prstClr val="white"/>
                </a:solidFill>
              </a:rPr>
              <a:t>A team, a </a:t>
            </a:r>
            <a:r>
              <a:rPr lang="fr-CA" sz="2800" i="1" dirty="0" err="1" smtClean="0">
                <a:solidFill>
                  <a:prstClr val="white"/>
                </a:solidFill>
              </a:rPr>
              <a:t>context</a:t>
            </a:r>
            <a:r>
              <a:rPr lang="fr-CA" sz="2800" i="1" dirty="0" smtClean="0">
                <a:solidFill>
                  <a:prstClr val="white"/>
                </a:solidFill>
              </a:rPr>
              <a:t>, a network, a </a:t>
            </a:r>
            <a:r>
              <a:rPr lang="fr-CA" sz="2800" i="1" dirty="0" err="1" smtClean="0">
                <a:solidFill>
                  <a:prstClr val="white"/>
                </a:solidFill>
              </a:rPr>
              <a:t>community</a:t>
            </a:r>
            <a:r>
              <a:rPr lang="fr-CA" sz="2800" i="1" dirty="0" smtClean="0">
                <a:solidFill>
                  <a:prstClr val="white"/>
                </a:solidFill>
              </a:rPr>
              <a:t>…</a:t>
            </a:r>
            <a:endParaRPr lang="fr-CA" sz="2800" i="1" dirty="0">
              <a:solidFill>
                <a:prstClr val="white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402588" y="6669360"/>
            <a:ext cx="17059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800" dirty="0" smtClean="0">
                <a:solidFill>
                  <a:schemeClr val="bg1">
                    <a:lumMod val="75000"/>
                  </a:schemeClr>
                </a:solidFill>
              </a:rPr>
              <a:t>Laurent SIMON, HEC Montréal, 2011</a:t>
            </a:r>
            <a:endParaRPr lang="fr-CA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/>
          <a:srcRect l="26666" t="32866" r="26805" b="27983"/>
          <a:stretch>
            <a:fillRect/>
          </a:stretch>
        </p:blipFill>
        <p:spPr>
          <a:xfrm>
            <a:off x="1138495" y="2348880"/>
            <a:ext cx="6817881" cy="4305300"/>
          </a:xfrm>
          <a:prstGeom prst="rect">
            <a:avLst/>
          </a:prstGeom>
        </p:spPr>
      </p:pic>
      <p:pic>
        <p:nvPicPr>
          <p:cNvPr id="9" name="Image 8" descr="mosaic_hrev.JPG"/>
          <p:cNvPicPr>
            <a:picLocks noChangeAspect="1"/>
          </p:cNvPicPr>
          <p:nvPr/>
        </p:nvPicPr>
        <p:blipFill>
          <a:blip r:embed="rId3" cstate="print"/>
          <a:srcRect b="24823"/>
          <a:stretch>
            <a:fillRect/>
          </a:stretch>
        </p:blipFill>
        <p:spPr>
          <a:xfrm>
            <a:off x="2411760" y="28186"/>
            <a:ext cx="4320480" cy="125373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0" y="18448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 smtClean="0">
                <a:solidFill>
                  <a:prstClr val="white"/>
                </a:solidFill>
              </a:rPr>
              <a:t>Our </a:t>
            </a:r>
            <a:r>
              <a:rPr lang="fr-CA" sz="2800" dirty="0" err="1" smtClean="0">
                <a:solidFill>
                  <a:prstClr val="white"/>
                </a:solidFill>
              </a:rPr>
              <a:t>partners</a:t>
            </a:r>
            <a:r>
              <a:rPr lang="fr-CA" sz="2800" dirty="0" smtClean="0">
                <a:solidFill>
                  <a:prstClr val="white"/>
                </a:solidFill>
              </a:rPr>
              <a:t> and sponsors</a:t>
            </a:r>
            <a:endParaRPr lang="fr-CA" sz="2800" dirty="0">
              <a:solidFill>
                <a:prstClr val="white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402588" y="6669360"/>
            <a:ext cx="17059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800" dirty="0" smtClean="0">
                <a:solidFill>
                  <a:schemeClr val="bg1">
                    <a:lumMod val="75000"/>
                  </a:schemeClr>
                </a:solidFill>
              </a:rPr>
              <a:t>Laurent SIMON, HEC Montréal, 2011</a:t>
            </a:r>
            <a:endParaRPr lang="fr-CA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2385" y="4509120"/>
            <a:ext cx="146904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052736"/>
            <a:ext cx="177797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7480" y="848122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27584" y="2348880"/>
            <a:ext cx="7488832" cy="4293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027" y="2541265"/>
            <a:ext cx="36671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3480" y="3654152"/>
            <a:ext cx="243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861048"/>
            <a:ext cx="2244603" cy="67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66639" y="4747060"/>
            <a:ext cx="1893193" cy="105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 cstate="print"/>
          <a:srcRect l="68333" t="58296" b="16406"/>
          <a:stretch>
            <a:fillRect/>
          </a:stretch>
        </p:blipFill>
        <p:spPr bwMode="auto">
          <a:xfrm>
            <a:off x="1115616" y="5952222"/>
            <a:ext cx="1995884" cy="448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7" cstate="print"/>
          <a:srcRect r="32299"/>
          <a:stretch>
            <a:fillRect/>
          </a:stretch>
        </p:blipFill>
        <p:spPr bwMode="auto">
          <a:xfrm>
            <a:off x="5943600" y="5898845"/>
            <a:ext cx="2300808" cy="56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936" y="4116002"/>
            <a:ext cx="1086283" cy="89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CR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28184" y="4869160"/>
            <a:ext cx="1944216" cy="648072"/>
          </a:xfrm>
          <a:prstGeom prst="rect">
            <a:avLst/>
          </a:prstGeom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79912" y="5851465"/>
            <a:ext cx="1555105" cy="673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73338" y="5172251"/>
            <a:ext cx="2422798" cy="41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 descr="mosaic_hrev.JPG"/>
          <p:cNvPicPr>
            <a:picLocks noChangeAspect="1"/>
          </p:cNvPicPr>
          <p:nvPr/>
        </p:nvPicPr>
        <p:blipFill>
          <a:blip r:embed="rId12" cstate="print"/>
          <a:srcRect b="24823"/>
          <a:stretch>
            <a:fillRect/>
          </a:stretch>
        </p:blipFill>
        <p:spPr>
          <a:xfrm>
            <a:off x="2411760" y="28186"/>
            <a:ext cx="4320480" cy="1253732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0" y="18448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 smtClean="0">
                <a:solidFill>
                  <a:prstClr val="white"/>
                </a:solidFill>
              </a:rPr>
              <a:t>Our international </a:t>
            </a:r>
            <a:r>
              <a:rPr lang="fr-CA" sz="2800" dirty="0" err="1" smtClean="0">
                <a:solidFill>
                  <a:prstClr val="white"/>
                </a:solidFill>
              </a:rPr>
              <a:t>academic</a:t>
            </a:r>
            <a:r>
              <a:rPr lang="fr-CA" sz="2800" dirty="0" smtClean="0">
                <a:solidFill>
                  <a:prstClr val="white"/>
                </a:solidFill>
              </a:rPr>
              <a:t> </a:t>
            </a:r>
            <a:r>
              <a:rPr lang="fr-CA" sz="2800" dirty="0" err="1" smtClean="0">
                <a:solidFill>
                  <a:prstClr val="white"/>
                </a:solidFill>
              </a:rPr>
              <a:t>partners</a:t>
            </a:r>
            <a:endParaRPr lang="fr-CA" sz="2800" dirty="0">
              <a:solidFill>
                <a:prstClr val="white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402588" y="6669360"/>
            <a:ext cx="17059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800" dirty="0" smtClean="0">
                <a:solidFill>
                  <a:schemeClr val="bg1">
                    <a:lumMod val="75000"/>
                  </a:schemeClr>
                </a:solidFill>
              </a:rPr>
              <a:t>Laurent SIMON, HEC Montréal, 2011</a:t>
            </a:r>
            <a:endParaRPr lang="fr-CA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mosaic_hrev.JPG"/>
          <p:cNvPicPr>
            <a:picLocks noChangeAspect="1"/>
          </p:cNvPicPr>
          <p:nvPr/>
        </p:nvPicPr>
        <p:blipFill>
          <a:blip r:embed="rId2" cstate="print"/>
          <a:srcRect b="24823"/>
          <a:stretch>
            <a:fillRect/>
          </a:stretch>
        </p:blipFill>
        <p:spPr>
          <a:xfrm>
            <a:off x="2411760" y="28186"/>
            <a:ext cx="4320480" cy="1253732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8319" r="6831" b="11528"/>
          <a:stretch>
            <a:fillRect/>
          </a:stretch>
        </p:blipFill>
        <p:spPr bwMode="auto">
          <a:xfrm>
            <a:off x="3235097" y="2348880"/>
            <a:ext cx="2633047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1850266" y="1609636"/>
            <a:ext cx="5426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2800" dirty="0" smtClean="0">
                <a:solidFill>
                  <a:prstClr val="white"/>
                </a:solidFill>
              </a:rPr>
              <a:t>A unique</a:t>
            </a:r>
            <a:r>
              <a:rPr lang="fr-CA" sz="2800" dirty="0" smtClean="0">
                <a:solidFill>
                  <a:prstClr val="white"/>
                </a:solidFill>
              </a:rPr>
              <a:t> </a:t>
            </a:r>
            <a:r>
              <a:rPr lang="fr-CA" sz="2800" dirty="0" smtClean="0">
                <a:solidFill>
                  <a:prstClr val="white"/>
                </a:solidFill>
              </a:rPr>
              <a:t>«hub</a:t>
            </a:r>
            <a:r>
              <a:rPr lang="fr-CA" sz="2800" dirty="0" smtClean="0">
                <a:solidFill>
                  <a:prstClr val="white"/>
                </a:solidFill>
              </a:rPr>
              <a:t>» @ </a:t>
            </a:r>
            <a:r>
              <a:rPr lang="fr-CA" sz="2800" dirty="0" smtClean="0">
                <a:solidFill>
                  <a:prstClr val="white"/>
                </a:solidFill>
              </a:rPr>
              <a:t>HEC Montréal… </a:t>
            </a:r>
            <a:endParaRPr lang="fr-CA" sz="2800" dirty="0">
              <a:solidFill>
                <a:prstClr val="white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66243" y="5354052"/>
            <a:ext cx="8181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2800" dirty="0" smtClean="0">
                <a:solidFill>
                  <a:prstClr val="white"/>
                </a:solidFill>
              </a:rPr>
              <a:t>… </a:t>
            </a:r>
            <a:r>
              <a:rPr lang="fr-CA" sz="2800" dirty="0" smtClean="0">
                <a:solidFill>
                  <a:prstClr val="white"/>
                </a:solidFill>
              </a:rPr>
              <a:t>to </a:t>
            </a:r>
            <a:r>
              <a:rPr lang="fr-CA" sz="2800" dirty="0" err="1" smtClean="0">
                <a:solidFill>
                  <a:prstClr val="white"/>
                </a:solidFill>
              </a:rPr>
              <a:t>act</a:t>
            </a:r>
            <a:r>
              <a:rPr lang="fr-CA" sz="2800" dirty="0" smtClean="0">
                <a:solidFill>
                  <a:prstClr val="white"/>
                </a:solidFill>
              </a:rPr>
              <a:t> and </a:t>
            </a:r>
            <a:r>
              <a:rPr lang="fr-CA" sz="2800" dirty="0" err="1" smtClean="0">
                <a:solidFill>
                  <a:prstClr val="white"/>
                </a:solidFill>
              </a:rPr>
              <a:t>implement</a:t>
            </a:r>
            <a:r>
              <a:rPr lang="fr-CA" sz="2800" dirty="0" smtClean="0">
                <a:solidFill>
                  <a:prstClr val="white"/>
                </a:solidFill>
              </a:rPr>
              <a:t> changes in the </a:t>
            </a:r>
            <a:r>
              <a:rPr lang="fr-CA" sz="2800" dirty="0" err="1" smtClean="0">
                <a:solidFill>
                  <a:prstClr val="white"/>
                </a:solidFill>
              </a:rPr>
              <a:t>creative</a:t>
            </a:r>
            <a:r>
              <a:rPr lang="fr-CA" sz="2800" dirty="0" smtClean="0">
                <a:solidFill>
                  <a:prstClr val="white"/>
                </a:solidFill>
              </a:rPr>
              <a:t> society</a:t>
            </a:r>
            <a:endParaRPr lang="fr-CA" sz="2800" dirty="0">
              <a:solidFill>
                <a:prstClr val="white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835696" y="6290156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dirty="0" smtClean="0">
                <a:solidFill>
                  <a:srgbClr val="00B0F0"/>
                </a:solidFill>
                <a:hlinkClick r:id="rId4"/>
              </a:rPr>
              <a:t>http</a:t>
            </a:r>
            <a:r>
              <a:rPr lang="fr-CA" sz="1400" dirty="0" smtClean="0">
                <a:solidFill>
                  <a:srgbClr val="00B0F0"/>
                </a:solidFill>
                <a:hlinkClick r:id="rId4"/>
              </a:rPr>
              <a:t>://</a:t>
            </a:r>
            <a:r>
              <a:rPr lang="fr-CA" sz="1400" dirty="0" smtClean="0">
                <a:solidFill>
                  <a:srgbClr val="00B0F0"/>
                </a:solidFill>
                <a:hlinkClick r:id="rId4"/>
              </a:rPr>
              <a:t>mosaic.hec.ca/eng</a:t>
            </a:r>
            <a:endParaRPr lang="fr-CA" sz="1400" dirty="0" smtClean="0">
              <a:solidFill>
                <a:srgbClr val="00B0F0"/>
              </a:solidFill>
            </a:endParaRPr>
          </a:p>
          <a:p>
            <a:pPr algn="ctr"/>
            <a:r>
              <a:rPr lang="fr-CA" sz="1400" dirty="0" smtClean="0">
                <a:solidFill>
                  <a:srgbClr val="00B0F0"/>
                </a:solidFill>
                <a:hlinkClick r:id="rId5"/>
              </a:rPr>
              <a:t>laurent.simon@hec.ca</a:t>
            </a:r>
            <a:r>
              <a:rPr lang="fr-CA" sz="1400" dirty="0" smtClean="0">
                <a:solidFill>
                  <a:srgbClr val="00B0F0"/>
                </a:solidFill>
              </a:rPr>
              <a:t> </a:t>
            </a:r>
            <a:r>
              <a:rPr lang="fr-CA" sz="1400" dirty="0" smtClean="0">
                <a:solidFill>
                  <a:schemeClr val="bg1"/>
                </a:solidFill>
              </a:rPr>
              <a:t> </a:t>
            </a:r>
            <a:endParaRPr lang="fr-CA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mosaic_hrev.JPG"/>
          <p:cNvPicPr>
            <a:picLocks noChangeAspect="1"/>
          </p:cNvPicPr>
          <p:nvPr/>
        </p:nvPicPr>
        <p:blipFill>
          <a:blip r:embed="rId2" cstate="print"/>
          <a:srcRect b="24823"/>
          <a:stretch>
            <a:fillRect/>
          </a:stretch>
        </p:blipFill>
        <p:spPr>
          <a:xfrm>
            <a:off x="2411760" y="28186"/>
            <a:ext cx="4320480" cy="125373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253214" y="1609636"/>
            <a:ext cx="2621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2800" dirty="0" smtClean="0">
                <a:solidFill>
                  <a:prstClr val="white"/>
                </a:solidFill>
              </a:rPr>
              <a:t>A few </a:t>
            </a:r>
            <a:r>
              <a:rPr lang="fr-CA" sz="2800" dirty="0" err="1" smtClean="0">
                <a:solidFill>
                  <a:prstClr val="white"/>
                </a:solidFill>
              </a:rPr>
              <a:t>references</a:t>
            </a:r>
            <a:endParaRPr lang="fr-CA" sz="2800" dirty="0">
              <a:solidFill>
                <a:prstClr val="white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51521" y="2420888"/>
            <a:ext cx="864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Cohendet</a:t>
            </a:r>
            <a:r>
              <a:rPr lang="en-US" sz="1200" dirty="0" smtClean="0">
                <a:solidFill>
                  <a:schemeClr val="bg1"/>
                </a:solidFill>
              </a:rPr>
              <a:t> P., </a:t>
            </a:r>
            <a:r>
              <a:rPr lang="en-US" sz="1200" dirty="0" err="1" smtClean="0">
                <a:solidFill>
                  <a:schemeClr val="bg1"/>
                </a:solidFill>
              </a:rPr>
              <a:t>Llerena</a:t>
            </a:r>
            <a:r>
              <a:rPr lang="en-US" sz="1200" dirty="0" smtClean="0">
                <a:solidFill>
                  <a:schemeClr val="bg1"/>
                </a:solidFill>
              </a:rPr>
              <a:t> P. and Simon L. «The innovative firm: Nexus of communities and creativity», </a:t>
            </a:r>
            <a:r>
              <a:rPr lang="en-US" sz="1200" i="1" dirty="0" smtClean="0">
                <a:solidFill>
                  <a:schemeClr val="bg1"/>
                </a:solidFill>
              </a:rPr>
              <a:t>Revue </a:t>
            </a:r>
            <a:r>
              <a:rPr lang="en-US" sz="1200" i="1" dirty="0" err="1" smtClean="0">
                <a:solidFill>
                  <a:schemeClr val="bg1"/>
                </a:solidFill>
              </a:rPr>
              <a:t>d’Économie</a:t>
            </a:r>
            <a:r>
              <a:rPr lang="en-US" sz="1200" i="1" dirty="0" smtClean="0">
                <a:solidFill>
                  <a:schemeClr val="bg1"/>
                </a:solidFill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</a:rPr>
              <a:t>Industrielle</a:t>
            </a:r>
            <a:r>
              <a:rPr lang="en-US" sz="1200" i="1" dirty="0" smtClean="0">
                <a:solidFill>
                  <a:schemeClr val="bg1"/>
                </a:solidFill>
              </a:rPr>
              <a:t>, n0 129-130, 2010 pp 139-170. </a:t>
            </a:r>
          </a:p>
          <a:p>
            <a:pPr algn="just">
              <a:buFont typeface="Arial" pitchFamily="34" charset="0"/>
              <a:buChar char="•"/>
            </a:pPr>
            <a:endParaRPr lang="en-US" sz="1200" i="1" dirty="0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 Bach L., </a:t>
            </a:r>
            <a:r>
              <a:rPr lang="en-US" sz="1200" dirty="0" err="1" smtClean="0">
                <a:solidFill>
                  <a:schemeClr val="bg1"/>
                </a:solidFill>
              </a:rPr>
              <a:t>Cohendet</a:t>
            </a:r>
            <a:r>
              <a:rPr lang="en-US" sz="1200" dirty="0" smtClean="0">
                <a:solidFill>
                  <a:schemeClr val="bg1"/>
                </a:solidFill>
              </a:rPr>
              <a:t> P., </a:t>
            </a:r>
            <a:r>
              <a:rPr lang="en-US" sz="1200" dirty="0" err="1" smtClean="0">
                <a:solidFill>
                  <a:schemeClr val="bg1"/>
                </a:solidFill>
              </a:rPr>
              <a:t>Pénin</a:t>
            </a:r>
            <a:r>
              <a:rPr lang="en-US" sz="1200" dirty="0" smtClean="0">
                <a:solidFill>
                  <a:schemeClr val="bg1"/>
                </a:solidFill>
              </a:rPr>
              <a:t> J. and Simon L. «Creative industries and the IPR dilemma between appropriation and creation: some insights from the videogames industries» </a:t>
            </a:r>
            <a:r>
              <a:rPr lang="en-US" sz="1200" i="1" dirty="0" smtClean="0">
                <a:solidFill>
                  <a:schemeClr val="bg1"/>
                </a:solidFill>
              </a:rPr>
              <a:t>Management International, vol.14, n3, 2010, pp 59-72. </a:t>
            </a:r>
          </a:p>
          <a:p>
            <a:pPr algn="just">
              <a:buFont typeface="Arial" pitchFamily="34" charset="0"/>
              <a:buChar char="•"/>
            </a:pPr>
            <a:endParaRPr lang="en-US" sz="1200" dirty="0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Cohendet</a:t>
            </a:r>
            <a:r>
              <a:rPr lang="en-US" sz="1200" dirty="0" smtClean="0">
                <a:solidFill>
                  <a:schemeClr val="bg1"/>
                </a:solidFill>
              </a:rPr>
              <a:t> P., </a:t>
            </a:r>
            <a:r>
              <a:rPr lang="en-US" sz="1200" dirty="0" err="1" smtClean="0">
                <a:solidFill>
                  <a:schemeClr val="bg1"/>
                </a:solidFill>
              </a:rPr>
              <a:t>Grandadam</a:t>
            </a:r>
            <a:r>
              <a:rPr lang="en-US" sz="1200" dirty="0" smtClean="0">
                <a:solidFill>
                  <a:schemeClr val="bg1"/>
                </a:solidFill>
              </a:rPr>
              <a:t> D. and Simon L. « The Anatomy of the Creative City», </a:t>
            </a:r>
            <a:r>
              <a:rPr lang="en-US" sz="1200" i="1" dirty="0" smtClean="0">
                <a:solidFill>
                  <a:schemeClr val="bg1"/>
                </a:solidFill>
              </a:rPr>
              <a:t>Industry and Innovation vol.7, n1, 2010, pp 91 – 111 </a:t>
            </a:r>
          </a:p>
          <a:p>
            <a:pPr algn="just">
              <a:buFont typeface="Arial" pitchFamily="34" charset="0"/>
              <a:buChar char="•"/>
            </a:pPr>
            <a:endParaRPr lang="en-US" sz="1200" dirty="0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Cohendet</a:t>
            </a:r>
            <a:r>
              <a:rPr lang="en-US" sz="1200" dirty="0" smtClean="0">
                <a:solidFill>
                  <a:schemeClr val="bg1"/>
                </a:solidFill>
              </a:rPr>
              <a:t>, P., L. Simon, « Playing across the Playground: Paradoxes of knowledge creation in the video-game firm», </a:t>
            </a:r>
            <a:r>
              <a:rPr lang="en-US" sz="1200" i="1" dirty="0" smtClean="0">
                <a:solidFill>
                  <a:schemeClr val="bg1"/>
                </a:solidFill>
              </a:rPr>
              <a:t>Journal of Organizational </a:t>
            </a:r>
            <a:r>
              <a:rPr lang="en-US" sz="1200" i="1" dirty="0" err="1" smtClean="0">
                <a:solidFill>
                  <a:schemeClr val="bg1"/>
                </a:solidFill>
              </a:rPr>
              <a:t>Behaviour</a:t>
            </a:r>
            <a:r>
              <a:rPr lang="en-US" sz="1200" i="1" dirty="0" smtClean="0">
                <a:solidFill>
                  <a:schemeClr val="bg1"/>
                </a:solidFill>
              </a:rPr>
              <a:t>, </a:t>
            </a:r>
            <a:r>
              <a:rPr lang="en-US" sz="1200" i="1" dirty="0" err="1" smtClean="0">
                <a:solidFill>
                  <a:schemeClr val="bg1"/>
                </a:solidFill>
              </a:rPr>
              <a:t>juin</a:t>
            </a:r>
            <a:r>
              <a:rPr lang="en-US" sz="1200" i="1" dirty="0" smtClean="0">
                <a:solidFill>
                  <a:schemeClr val="bg1"/>
                </a:solidFill>
              </a:rPr>
              <a:t> 2007, pp. 587-605. </a:t>
            </a:r>
          </a:p>
          <a:p>
            <a:pPr algn="just">
              <a:buFont typeface="Arial" pitchFamily="34" charset="0"/>
              <a:buChar char="•"/>
            </a:pPr>
            <a:endParaRPr lang="en-US" sz="1200" dirty="0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Cohendet</a:t>
            </a:r>
            <a:r>
              <a:rPr lang="en-US" sz="1200" dirty="0" smtClean="0">
                <a:solidFill>
                  <a:schemeClr val="bg1"/>
                </a:solidFill>
              </a:rPr>
              <a:t> P. et </a:t>
            </a:r>
            <a:r>
              <a:rPr lang="en-US" sz="1200" dirty="0" err="1" smtClean="0">
                <a:solidFill>
                  <a:schemeClr val="bg1"/>
                </a:solidFill>
              </a:rPr>
              <a:t>Pawlak</a:t>
            </a:r>
            <a:r>
              <a:rPr lang="en-US" sz="1200" dirty="0" smtClean="0">
                <a:solidFill>
                  <a:schemeClr val="bg1"/>
                </a:solidFill>
              </a:rPr>
              <a:t> É. «Diversity of entrepreneurs and diversity of clusters in nanotechnologies», </a:t>
            </a:r>
            <a:r>
              <a:rPr lang="en-US" sz="1200" i="1" dirty="0" smtClean="0">
                <a:solidFill>
                  <a:schemeClr val="bg1"/>
                </a:solidFill>
              </a:rPr>
              <a:t>International Journal of Technology Management, vol.46, No.3/4, 2009, pp. 386 – 40 </a:t>
            </a:r>
          </a:p>
          <a:p>
            <a:pPr algn="just">
              <a:buFont typeface="Arial" pitchFamily="34" charset="0"/>
              <a:buChar char="•"/>
            </a:pPr>
            <a:endParaRPr lang="fr-CA" sz="1200" dirty="0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fr-CA" sz="1200" dirty="0" smtClean="0">
                <a:solidFill>
                  <a:schemeClr val="bg1"/>
                </a:solidFill>
              </a:rPr>
              <a:t> </a:t>
            </a:r>
            <a:r>
              <a:rPr lang="fr-CA" sz="1200" dirty="0" err="1" smtClean="0">
                <a:solidFill>
                  <a:schemeClr val="bg1"/>
                </a:solidFill>
              </a:rPr>
              <a:t>Cohendet</a:t>
            </a:r>
            <a:r>
              <a:rPr lang="fr-CA" sz="1200" dirty="0" smtClean="0">
                <a:solidFill>
                  <a:schemeClr val="bg1"/>
                </a:solidFill>
              </a:rPr>
              <a:t> P., </a:t>
            </a:r>
            <a:r>
              <a:rPr lang="fr-CA" sz="1200" dirty="0" err="1" smtClean="0">
                <a:solidFill>
                  <a:schemeClr val="bg1"/>
                </a:solidFill>
              </a:rPr>
              <a:t>Grandadam</a:t>
            </a:r>
            <a:r>
              <a:rPr lang="fr-CA" sz="1200" dirty="0" smtClean="0">
                <a:solidFill>
                  <a:schemeClr val="bg1"/>
                </a:solidFill>
              </a:rPr>
              <a:t> D. and Simon L. «Réseaux, communautés et projets dans les processus créatifs», </a:t>
            </a:r>
            <a:r>
              <a:rPr lang="fr-CA" sz="1200" i="1" dirty="0" smtClean="0">
                <a:solidFill>
                  <a:schemeClr val="bg1"/>
                </a:solidFill>
              </a:rPr>
              <a:t>Management International, vol.13, no 1, 2008, p. 29-44</a:t>
            </a:r>
          </a:p>
          <a:p>
            <a:pPr algn="just">
              <a:buFont typeface="Arial" pitchFamily="34" charset="0"/>
              <a:buChar char="•"/>
            </a:pPr>
            <a:endParaRPr lang="en-US" sz="1200" dirty="0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Cohendet</a:t>
            </a:r>
            <a:r>
              <a:rPr lang="en-US" sz="1200" dirty="0" smtClean="0">
                <a:solidFill>
                  <a:schemeClr val="bg1"/>
                </a:solidFill>
              </a:rPr>
              <a:t> P., S. Zapata «Innovation and Creativity: Is there economic significance to the creative city?» </a:t>
            </a:r>
            <a:r>
              <a:rPr lang="en-US" sz="1200" i="1" dirty="0" smtClean="0">
                <a:solidFill>
                  <a:schemeClr val="bg1"/>
                </a:solidFill>
              </a:rPr>
              <a:t>Management International, vol.13, </a:t>
            </a:r>
            <a:r>
              <a:rPr lang="en-US" sz="1200" i="1" dirty="0" err="1" smtClean="0">
                <a:solidFill>
                  <a:schemeClr val="bg1"/>
                </a:solidFill>
              </a:rPr>
              <a:t>Juin</a:t>
            </a:r>
            <a:r>
              <a:rPr lang="en-US" sz="1200" i="1" dirty="0" smtClean="0">
                <a:solidFill>
                  <a:schemeClr val="bg1"/>
                </a:solidFill>
              </a:rPr>
              <a:t> 2009, pp. 23-36 </a:t>
            </a:r>
          </a:p>
          <a:p>
            <a:pPr algn="just"/>
            <a:endParaRPr lang="fr-CA" sz="1200" dirty="0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fr-CA" sz="1200" dirty="0" smtClean="0">
                <a:solidFill>
                  <a:schemeClr val="bg1"/>
                </a:solidFill>
              </a:rPr>
              <a:t> Simon, L. «Underground, </a:t>
            </a:r>
            <a:r>
              <a:rPr lang="fr-CA" sz="1200" dirty="0" err="1" smtClean="0">
                <a:solidFill>
                  <a:schemeClr val="bg1"/>
                </a:solidFill>
              </a:rPr>
              <a:t>upperground</a:t>
            </a:r>
            <a:r>
              <a:rPr lang="fr-CA" sz="1200" dirty="0" smtClean="0">
                <a:solidFill>
                  <a:schemeClr val="bg1"/>
                </a:solidFill>
              </a:rPr>
              <a:t> et middle-</a:t>
            </a:r>
            <a:r>
              <a:rPr lang="fr-CA" sz="1200" dirty="0" err="1" smtClean="0">
                <a:solidFill>
                  <a:schemeClr val="bg1"/>
                </a:solidFill>
              </a:rPr>
              <a:t>ground</a:t>
            </a:r>
            <a:r>
              <a:rPr lang="fr-CA" sz="1200" dirty="0" smtClean="0">
                <a:solidFill>
                  <a:schemeClr val="bg1"/>
                </a:solidFill>
              </a:rPr>
              <a:t> : les collectifs créatifs et la capacité créative de la ville», </a:t>
            </a:r>
            <a:r>
              <a:rPr lang="fr-CA" sz="1200" i="1" dirty="0" smtClean="0">
                <a:solidFill>
                  <a:schemeClr val="bg1"/>
                </a:solidFill>
              </a:rPr>
              <a:t>Management International, juin 2009. Vol 13, pp. 37-51.  </a:t>
            </a:r>
            <a:endParaRPr lang="en-US" sz="12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mosaic_hrev.JPG"/>
          <p:cNvPicPr>
            <a:picLocks noChangeAspect="1"/>
          </p:cNvPicPr>
          <p:nvPr/>
        </p:nvPicPr>
        <p:blipFill>
          <a:blip r:embed="rId2" cstate="print"/>
          <a:srcRect b="24823"/>
          <a:stretch>
            <a:fillRect/>
          </a:stretch>
        </p:blipFill>
        <p:spPr>
          <a:xfrm>
            <a:off x="2411760" y="28186"/>
            <a:ext cx="4320480" cy="125373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1628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 err="1" smtClean="0">
                <a:solidFill>
                  <a:prstClr val="white"/>
                </a:solidFill>
              </a:rPr>
              <a:t>What</a:t>
            </a:r>
            <a:r>
              <a:rPr lang="fr-CA" sz="2800" dirty="0" smtClean="0">
                <a:solidFill>
                  <a:prstClr val="white"/>
                </a:solidFill>
              </a:rPr>
              <a:t> for ?</a:t>
            </a:r>
            <a:endParaRPr lang="fr-CA" sz="28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4869160"/>
            <a:ext cx="8352928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CA" sz="2000" b="1" dirty="0" smtClean="0">
                <a:solidFill>
                  <a:prstClr val="white"/>
                </a:solidFill>
              </a:rPr>
              <a:t>Explore and </a:t>
            </a:r>
            <a:r>
              <a:rPr lang="fr-CA" sz="2000" b="1" dirty="0" err="1" smtClean="0">
                <a:solidFill>
                  <a:prstClr val="white"/>
                </a:solidFill>
              </a:rPr>
              <a:t>understand</a:t>
            </a:r>
            <a:r>
              <a:rPr lang="fr-CA" sz="2000" b="1" dirty="0" smtClean="0">
                <a:solidFill>
                  <a:prstClr val="white"/>
                </a:solidFill>
              </a:rPr>
              <a:t> the </a:t>
            </a:r>
            <a:r>
              <a:rPr lang="fr-CA" sz="2000" b="1" dirty="0" err="1" smtClean="0">
                <a:solidFill>
                  <a:prstClr val="white"/>
                </a:solidFill>
              </a:rPr>
              <a:t>creative</a:t>
            </a:r>
            <a:r>
              <a:rPr lang="fr-CA" sz="2000" b="1" dirty="0" smtClean="0">
                <a:solidFill>
                  <a:prstClr val="white"/>
                </a:solidFill>
              </a:rPr>
              <a:t> </a:t>
            </a:r>
            <a:r>
              <a:rPr lang="fr-CA" sz="2000" b="1" dirty="0" err="1" smtClean="0">
                <a:solidFill>
                  <a:prstClr val="white"/>
                </a:solidFill>
              </a:rPr>
              <a:t>economy</a:t>
            </a:r>
            <a:endParaRPr lang="fr-CA" sz="2000" b="1" dirty="0" smtClean="0">
              <a:solidFill>
                <a:prstClr val="white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fr-CA" sz="2800" b="1" dirty="0" smtClean="0">
                <a:solidFill>
                  <a:srgbClr val="FF0000"/>
                </a:solidFill>
              </a:rPr>
              <a:t>Productive </a:t>
            </a:r>
            <a:r>
              <a:rPr lang="fr-CA" sz="2800" b="1" dirty="0" err="1" smtClean="0">
                <a:solidFill>
                  <a:srgbClr val="FF0000"/>
                </a:solidFill>
              </a:rPr>
              <a:t>efficacy</a:t>
            </a:r>
            <a:r>
              <a:rPr lang="fr-CA" sz="2800" b="1" dirty="0" smtClean="0">
                <a:solidFill>
                  <a:srgbClr val="FF0000"/>
                </a:solidFill>
              </a:rPr>
              <a:t> </a:t>
            </a:r>
            <a:r>
              <a:rPr lang="fr-CA" sz="2800" b="1" dirty="0" smtClean="0">
                <a:solidFill>
                  <a:srgbClr val="FFC000"/>
                </a:solidFill>
                <a:sym typeface="Wingdings" pitchFamily="2" charset="2"/>
              </a:rPr>
              <a:t> </a:t>
            </a:r>
            <a:r>
              <a:rPr lang="fr-CA" sz="2800" b="1" dirty="0" err="1" smtClean="0">
                <a:solidFill>
                  <a:srgbClr val="FF0000"/>
                </a:solidFill>
                <a:sym typeface="Wingdings" pitchFamily="2" charset="2"/>
              </a:rPr>
              <a:t>Creative</a:t>
            </a:r>
            <a:r>
              <a:rPr lang="fr-CA" sz="28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CA" sz="2800" b="1" dirty="0" err="1" smtClean="0">
                <a:solidFill>
                  <a:srgbClr val="FF0000"/>
                </a:solidFill>
                <a:sym typeface="Wingdings" pitchFamily="2" charset="2"/>
              </a:rPr>
              <a:t>intensity</a:t>
            </a:r>
            <a:endParaRPr lang="fr-CA" sz="28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fr-CA" sz="2000" b="1" dirty="0">
                <a:solidFill>
                  <a:prstClr val="white"/>
                </a:solidFill>
              </a:rPr>
              <a:t>+</a:t>
            </a:r>
            <a:endParaRPr lang="fr-CA" sz="2000" b="1" dirty="0" smtClean="0">
              <a:solidFill>
                <a:prstClr val="white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fr-CA" sz="2000" b="1" dirty="0" err="1" smtClean="0">
                <a:solidFill>
                  <a:prstClr val="white"/>
                </a:solidFill>
              </a:rPr>
              <a:t>Mastery</a:t>
            </a:r>
            <a:r>
              <a:rPr lang="fr-CA" sz="2000" b="1" dirty="0" smtClean="0">
                <a:solidFill>
                  <a:prstClr val="white"/>
                </a:solidFill>
              </a:rPr>
              <a:t> of the management of </a:t>
            </a:r>
            <a:r>
              <a:rPr lang="fr-CA" sz="2000" b="1" dirty="0" err="1" smtClean="0">
                <a:solidFill>
                  <a:prstClr val="white"/>
                </a:solidFill>
              </a:rPr>
              <a:t>creation</a:t>
            </a:r>
            <a:r>
              <a:rPr lang="fr-CA" sz="2000" b="1" dirty="0" smtClean="0">
                <a:solidFill>
                  <a:prstClr val="white"/>
                </a:solidFill>
              </a:rPr>
              <a:t> in an </a:t>
            </a:r>
            <a:r>
              <a:rPr lang="fr-CA" sz="2000" b="1" dirty="0" err="1" smtClean="0">
                <a:solidFill>
                  <a:prstClr val="white"/>
                </a:solidFill>
              </a:rPr>
              <a:t>innovative</a:t>
            </a:r>
            <a:r>
              <a:rPr lang="fr-CA" sz="2000" b="1" dirty="0" smtClean="0">
                <a:solidFill>
                  <a:prstClr val="white"/>
                </a:solidFill>
              </a:rPr>
              <a:t> society</a:t>
            </a:r>
            <a:endParaRPr lang="fr-CA" sz="2000" b="1" i="1" dirty="0" smtClean="0">
              <a:solidFill>
                <a:prstClr val="white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402588" y="6669360"/>
            <a:ext cx="17059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800" dirty="0" smtClean="0">
                <a:solidFill>
                  <a:prstClr val="white">
                    <a:lumMod val="75000"/>
                  </a:prstClr>
                </a:solidFill>
              </a:rPr>
              <a:t>Laurent SIMON, HEC Montréal, 2011</a:t>
            </a:r>
            <a:endParaRPr lang="fr-CA" sz="80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420889"/>
            <a:ext cx="22322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mosaic_hrev.JPG"/>
          <p:cNvPicPr>
            <a:picLocks noChangeAspect="1"/>
          </p:cNvPicPr>
          <p:nvPr/>
        </p:nvPicPr>
        <p:blipFill>
          <a:blip r:embed="rId2" cstate="print"/>
          <a:srcRect b="24823"/>
          <a:stretch>
            <a:fillRect/>
          </a:stretch>
        </p:blipFill>
        <p:spPr>
          <a:xfrm>
            <a:off x="2411760" y="28186"/>
            <a:ext cx="4320480" cy="125373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1628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 smtClean="0">
                <a:solidFill>
                  <a:prstClr val="white"/>
                </a:solidFill>
              </a:rPr>
              <a:t>… </a:t>
            </a:r>
            <a:r>
              <a:rPr lang="fr-CA" sz="2800" dirty="0" smtClean="0">
                <a:solidFill>
                  <a:prstClr val="white"/>
                </a:solidFill>
              </a:rPr>
              <a:t>and </a:t>
            </a:r>
            <a:r>
              <a:rPr lang="fr-CA" sz="2800" dirty="0" err="1" smtClean="0">
                <a:solidFill>
                  <a:prstClr val="white"/>
                </a:solidFill>
              </a:rPr>
              <a:t>what</a:t>
            </a:r>
            <a:r>
              <a:rPr lang="fr-CA" sz="2800" dirty="0" smtClean="0">
                <a:solidFill>
                  <a:prstClr val="white"/>
                </a:solidFill>
              </a:rPr>
              <a:t> </a:t>
            </a:r>
            <a:r>
              <a:rPr lang="fr-CA" sz="2800" dirty="0" err="1" smtClean="0">
                <a:solidFill>
                  <a:prstClr val="white"/>
                </a:solidFill>
              </a:rPr>
              <a:t>else</a:t>
            </a:r>
            <a:r>
              <a:rPr lang="fr-CA" sz="2800" dirty="0" smtClean="0">
                <a:solidFill>
                  <a:prstClr val="white"/>
                </a:solidFill>
              </a:rPr>
              <a:t> </a:t>
            </a:r>
            <a:r>
              <a:rPr lang="fr-CA" sz="2800" dirty="0" smtClean="0">
                <a:solidFill>
                  <a:prstClr val="white"/>
                </a:solidFill>
              </a:rPr>
              <a:t>?</a:t>
            </a:r>
            <a:endParaRPr lang="fr-CA" sz="28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5800269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CA" sz="2000" b="1" dirty="0" smtClean="0">
                <a:solidFill>
                  <a:prstClr val="white"/>
                </a:solidFill>
              </a:rPr>
              <a:t>A prospective </a:t>
            </a:r>
            <a:r>
              <a:rPr lang="fr-CA" sz="2000" b="1" dirty="0" err="1" smtClean="0">
                <a:solidFill>
                  <a:prstClr val="white"/>
                </a:solidFill>
              </a:rPr>
              <a:t>space</a:t>
            </a:r>
            <a:r>
              <a:rPr lang="fr-CA" sz="2000" b="1" dirty="0" smtClean="0">
                <a:solidFill>
                  <a:prstClr val="white"/>
                </a:solidFill>
              </a:rPr>
              <a:t> for a </a:t>
            </a:r>
            <a:r>
              <a:rPr lang="fr-CA" sz="2000" b="1" dirty="0" err="1" smtClean="0">
                <a:solidFill>
                  <a:prstClr val="white"/>
                </a:solidFill>
              </a:rPr>
              <a:t>redesign</a:t>
            </a:r>
            <a:r>
              <a:rPr lang="fr-CA" sz="2000" b="1" dirty="0" smtClean="0">
                <a:solidFill>
                  <a:prstClr val="white"/>
                </a:solidFill>
              </a:rPr>
              <a:t> of management </a:t>
            </a:r>
            <a:r>
              <a:rPr lang="fr-CA" sz="2000" b="1" dirty="0" err="1" smtClean="0">
                <a:solidFill>
                  <a:prstClr val="white"/>
                </a:solidFill>
              </a:rPr>
              <a:t>education</a:t>
            </a:r>
            <a:r>
              <a:rPr lang="fr-CA" sz="2000" b="1" dirty="0" smtClean="0">
                <a:solidFill>
                  <a:prstClr val="white"/>
                </a:solidFill>
              </a:rPr>
              <a:t> and training</a:t>
            </a:r>
            <a:endParaRPr lang="fr-CA" sz="2000" b="1" dirty="0" smtClean="0">
              <a:solidFill>
                <a:prstClr val="white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402588" y="6669360"/>
            <a:ext cx="17059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800" dirty="0" smtClean="0">
                <a:solidFill>
                  <a:prstClr val="white">
                    <a:lumMod val="75000"/>
                  </a:prstClr>
                </a:solidFill>
              </a:rPr>
              <a:t>Laurent SIMON, HEC Montréal, 2011</a:t>
            </a:r>
            <a:endParaRPr lang="fr-CA" sz="80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2587724"/>
            <a:ext cx="571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mosaic_hrev.JPG"/>
          <p:cNvPicPr>
            <a:picLocks noChangeAspect="1"/>
          </p:cNvPicPr>
          <p:nvPr/>
        </p:nvPicPr>
        <p:blipFill>
          <a:blip r:embed="rId2" cstate="print"/>
          <a:srcRect b="24823"/>
          <a:stretch>
            <a:fillRect/>
          </a:stretch>
        </p:blipFill>
        <p:spPr>
          <a:xfrm>
            <a:off x="2411760" y="28186"/>
            <a:ext cx="4320480" cy="125373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402588" y="6669360"/>
            <a:ext cx="17059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800" dirty="0" smtClean="0">
                <a:solidFill>
                  <a:prstClr val="white">
                    <a:lumMod val="75000"/>
                  </a:prstClr>
                </a:solidFill>
              </a:rPr>
              <a:t>Laurent SIMON, HEC Montréal, 2011</a:t>
            </a:r>
            <a:endParaRPr lang="fr-CA" sz="8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51520" y="4797152"/>
            <a:ext cx="8671925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CA" sz="3200" b="1" dirty="0" err="1" smtClean="0">
                <a:solidFill>
                  <a:prstClr val="white"/>
                </a:solidFill>
              </a:rPr>
              <a:t>Fifteen</a:t>
            </a:r>
            <a:r>
              <a:rPr lang="fr-CA" sz="3200" b="1" dirty="0" smtClean="0">
                <a:solidFill>
                  <a:prstClr val="white"/>
                </a:solidFill>
              </a:rPr>
              <a:t> </a:t>
            </a:r>
            <a:r>
              <a:rPr lang="fr-CA" sz="3200" b="1" dirty="0" err="1" smtClean="0">
                <a:solidFill>
                  <a:prstClr val="white"/>
                </a:solidFill>
              </a:rPr>
              <a:t>steps</a:t>
            </a:r>
            <a:r>
              <a:rPr lang="fr-CA" sz="3200" b="1" dirty="0" smtClean="0">
                <a:solidFill>
                  <a:prstClr val="white"/>
                </a:solidFill>
              </a:rPr>
              <a:t> to a</a:t>
            </a:r>
          </a:p>
          <a:p>
            <a:pPr algn="ctr"/>
            <a:endParaRPr lang="en-CA" b="1" dirty="0" smtClean="0">
              <a:solidFill>
                <a:prstClr val="white"/>
              </a:solidFill>
            </a:endParaRPr>
          </a:p>
          <a:p>
            <a:pPr algn="ctr"/>
            <a:r>
              <a:rPr lang="en-CA" sz="3200" b="1" dirty="0" smtClean="0">
                <a:solidFill>
                  <a:prstClr val="white"/>
                </a:solidFill>
              </a:rPr>
              <a:t>Technological-Managerial-Entrepreneurial Culture</a:t>
            </a:r>
            <a:endParaRPr lang="fr-CA" sz="3200" dirty="0">
              <a:solidFill>
                <a:prstClr val="white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988840"/>
            <a:ext cx="2592288" cy="258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mosaic_hrev.JPG"/>
          <p:cNvPicPr>
            <a:picLocks noChangeAspect="1"/>
          </p:cNvPicPr>
          <p:nvPr/>
        </p:nvPicPr>
        <p:blipFill>
          <a:blip r:embed="rId2" cstate="print"/>
          <a:srcRect b="24823"/>
          <a:stretch>
            <a:fillRect/>
          </a:stretch>
        </p:blipFill>
        <p:spPr>
          <a:xfrm>
            <a:off x="2411760" y="28186"/>
            <a:ext cx="4320480" cy="125373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402588" y="6669360"/>
            <a:ext cx="17059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800" dirty="0" smtClean="0">
                <a:solidFill>
                  <a:prstClr val="white">
                    <a:lumMod val="75000"/>
                  </a:prstClr>
                </a:solidFill>
              </a:rPr>
              <a:t>Laurent SIMON, HEC Montréal, 2011</a:t>
            </a:r>
            <a:endParaRPr lang="fr-CA" sz="8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483768" y="1844093"/>
            <a:ext cx="41127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sz="3200" b="1" dirty="0" smtClean="0">
                <a:solidFill>
                  <a:schemeClr val="bg1"/>
                </a:solidFill>
              </a:rPr>
              <a:t>FAITES VOUS DES AMIS</a:t>
            </a:r>
            <a:endParaRPr lang="fr-CA" sz="3200" dirty="0">
              <a:solidFill>
                <a:schemeClr val="bg1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630216" y="4844489"/>
            <a:ext cx="388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sz="3200" b="1" dirty="0" smtClean="0">
                <a:solidFill>
                  <a:schemeClr val="bg1"/>
                </a:solidFill>
              </a:rPr>
              <a:t>MAKE SOME FRIENDS</a:t>
            </a:r>
            <a:endParaRPr lang="fr-CA" sz="3200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007581" y="2928934"/>
            <a:ext cx="11480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8800" dirty="0" smtClean="0">
                <a:solidFill>
                  <a:srgbClr val="FF9900"/>
                </a:solidFill>
                <a:latin typeface="Gill Sans Ultra Bold" pitchFamily="34" charset="0"/>
              </a:rPr>
              <a:t>1</a:t>
            </a:r>
            <a:endParaRPr lang="fr-CA" sz="8800" dirty="0">
              <a:solidFill>
                <a:srgbClr val="FF9900"/>
              </a:solidFill>
              <a:latin typeface="Gill Sans Ul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mosaic_hrev.JPG"/>
          <p:cNvPicPr>
            <a:picLocks noChangeAspect="1"/>
          </p:cNvPicPr>
          <p:nvPr/>
        </p:nvPicPr>
        <p:blipFill>
          <a:blip r:embed="rId2" cstate="print"/>
          <a:srcRect b="24823"/>
          <a:stretch>
            <a:fillRect/>
          </a:stretch>
        </p:blipFill>
        <p:spPr>
          <a:xfrm>
            <a:off x="2411760" y="28186"/>
            <a:ext cx="4320480" cy="125373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402588" y="6669360"/>
            <a:ext cx="17059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800" dirty="0" smtClean="0">
                <a:solidFill>
                  <a:prstClr val="white">
                    <a:lumMod val="75000"/>
                  </a:prstClr>
                </a:solidFill>
              </a:rPr>
              <a:t>Laurent SIMON, HEC Montréal, 2011</a:t>
            </a:r>
            <a:endParaRPr lang="fr-CA" sz="8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771856" y="1844093"/>
            <a:ext cx="36723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sz="3200" b="1" dirty="0" smtClean="0">
                <a:solidFill>
                  <a:schemeClr val="bg1"/>
                </a:solidFill>
              </a:rPr>
              <a:t>POSEZ LA QUESTION</a:t>
            </a:r>
            <a:endParaRPr lang="fr-CA" sz="3200" dirty="0">
              <a:solidFill>
                <a:schemeClr val="bg1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802183" y="5058803"/>
            <a:ext cx="34980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sz="3200" b="1" dirty="0" smtClean="0">
                <a:solidFill>
                  <a:schemeClr val="bg1"/>
                </a:solidFill>
              </a:rPr>
              <a:t>ASK THE QUESTION</a:t>
            </a:r>
            <a:endParaRPr lang="fr-CA" sz="3200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51087" y="2928934"/>
            <a:ext cx="11480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8800" dirty="0" smtClean="0">
                <a:solidFill>
                  <a:srgbClr val="FF0000"/>
                </a:solidFill>
                <a:latin typeface="Gill Sans Ultra Bold" pitchFamily="34" charset="0"/>
              </a:rPr>
              <a:t>2</a:t>
            </a:r>
            <a:endParaRPr lang="fr-CA" sz="8800" dirty="0">
              <a:solidFill>
                <a:srgbClr val="FF0000"/>
              </a:solidFill>
              <a:latin typeface="Gill Sans Ul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mosaic_hrev.JPG"/>
          <p:cNvPicPr>
            <a:picLocks noChangeAspect="1"/>
          </p:cNvPicPr>
          <p:nvPr/>
        </p:nvPicPr>
        <p:blipFill>
          <a:blip r:embed="rId2" cstate="print"/>
          <a:srcRect b="24823"/>
          <a:stretch>
            <a:fillRect/>
          </a:stretch>
        </p:blipFill>
        <p:spPr>
          <a:xfrm>
            <a:off x="2411760" y="28186"/>
            <a:ext cx="4320480" cy="125373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402588" y="6669360"/>
            <a:ext cx="17059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800" dirty="0" smtClean="0">
                <a:solidFill>
                  <a:prstClr val="white">
                    <a:lumMod val="75000"/>
                  </a:prstClr>
                </a:solidFill>
              </a:rPr>
              <a:t>Laurent SIMON, HEC Montréal, 2011</a:t>
            </a:r>
            <a:endParaRPr lang="fr-CA" sz="8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628229" y="1857364"/>
            <a:ext cx="38879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sz="3200" b="1" dirty="0" smtClean="0">
                <a:solidFill>
                  <a:schemeClr val="bg1"/>
                </a:solidFill>
              </a:rPr>
              <a:t>ALLEZ JOUER DEHORS</a:t>
            </a:r>
            <a:endParaRPr lang="fr-CA" sz="3200" dirty="0">
              <a:solidFill>
                <a:schemeClr val="bg1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880601" y="5130241"/>
            <a:ext cx="33475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sz="3200" b="1" dirty="0" smtClean="0">
                <a:solidFill>
                  <a:schemeClr val="bg1"/>
                </a:solidFill>
              </a:rPr>
              <a:t>GO OUT AND PLAY</a:t>
            </a:r>
            <a:endParaRPr lang="fr-CA" sz="3200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74903" y="2928934"/>
            <a:ext cx="11480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8800" dirty="0" smtClean="0">
                <a:solidFill>
                  <a:srgbClr val="92D050"/>
                </a:solidFill>
                <a:latin typeface="Gill Sans Ultra Bold" pitchFamily="34" charset="0"/>
              </a:rPr>
              <a:t>3</a:t>
            </a:r>
            <a:endParaRPr lang="fr-CA" sz="8800" dirty="0">
              <a:solidFill>
                <a:srgbClr val="92D050"/>
              </a:solidFill>
              <a:latin typeface="Gill Sans Ul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mosaic_hrev.JPG"/>
          <p:cNvPicPr>
            <a:picLocks noChangeAspect="1"/>
          </p:cNvPicPr>
          <p:nvPr/>
        </p:nvPicPr>
        <p:blipFill>
          <a:blip r:embed="rId2" cstate="print"/>
          <a:srcRect b="24823"/>
          <a:stretch>
            <a:fillRect/>
          </a:stretch>
        </p:blipFill>
        <p:spPr>
          <a:xfrm>
            <a:off x="2411760" y="28186"/>
            <a:ext cx="4320480" cy="125373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402588" y="6669360"/>
            <a:ext cx="17059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800" dirty="0" smtClean="0">
                <a:solidFill>
                  <a:prstClr val="white">
                    <a:lumMod val="75000"/>
                  </a:prstClr>
                </a:solidFill>
              </a:rPr>
              <a:t>Laurent SIMON, HEC Montréal, 2011</a:t>
            </a:r>
            <a:endParaRPr lang="fr-CA" sz="8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85246" y="1857364"/>
            <a:ext cx="33149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sz="3200" b="1" dirty="0" smtClean="0">
                <a:solidFill>
                  <a:schemeClr val="bg1"/>
                </a:solidFill>
              </a:rPr>
              <a:t>INVITEZ VOS AMIS</a:t>
            </a:r>
            <a:endParaRPr lang="fr-CA" sz="3200" dirty="0">
              <a:solidFill>
                <a:schemeClr val="bg1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656763" y="5072074"/>
            <a:ext cx="39314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sz="3200" b="1" dirty="0" smtClean="0">
                <a:solidFill>
                  <a:schemeClr val="bg1"/>
                </a:solidFill>
              </a:rPr>
              <a:t>INVITE YOUR FRIENDS</a:t>
            </a:r>
            <a:endParaRPr lang="fr-CA" sz="3200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98176" y="2928934"/>
            <a:ext cx="11480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8800" dirty="0" smtClean="0">
                <a:solidFill>
                  <a:srgbClr val="00B0F0"/>
                </a:solidFill>
                <a:latin typeface="Gill Sans Ultra Bold" pitchFamily="34" charset="0"/>
              </a:rPr>
              <a:t>4</a:t>
            </a:r>
            <a:endParaRPr lang="fr-CA" sz="8800" dirty="0">
              <a:solidFill>
                <a:srgbClr val="00B0F0"/>
              </a:solidFill>
              <a:latin typeface="Gill Sans Ul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3504</TotalTime>
  <Words>799</Words>
  <Application>Microsoft Office PowerPoint</Application>
  <PresentationFormat>Affichage à l'écran (4:3)</PresentationFormat>
  <Paragraphs>140</Paragraphs>
  <Slides>27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1_Thème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</vt:vector>
  </TitlesOfParts>
  <Company>HEC Montréal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</dc:creator>
  <cp:lastModifiedBy>Utilisateur</cp:lastModifiedBy>
  <cp:revision>17</cp:revision>
  <dcterms:created xsi:type="dcterms:W3CDTF">2011-04-27T13:35:27Z</dcterms:created>
  <dcterms:modified xsi:type="dcterms:W3CDTF">2011-12-06T19:38:45Z</dcterms:modified>
</cp:coreProperties>
</file>