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6"/>
  </p:notesMasterIdLst>
  <p:sldIdLst>
    <p:sldId id="405" r:id="rId5"/>
    <p:sldId id="419" r:id="rId6"/>
    <p:sldId id="450" r:id="rId7"/>
    <p:sldId id="431" r:id="rId8"/>
    <p:sldId id="432" r:id="rId9"/>
    <p:sldId id="433" r:id="rId10"/>
    <p:sldId id="447" r:id="rId11"/>
    <p:sldId id="448" r:id="rId12"/>
    <p:sldId id="449" r:id="rId13"/>
    <p:sldId id="434" r:id="rId14"/>
    <p:sldId id="451" r:id="rId15"/>
    <p:sldId id="452" r:id="rId16"/>
    <p:sldId id="440" r:id="rId17"/>
    <p:sldId id="441" r:id="rId18"/>
    <p:sldId id="439" r:id="rId19"/>
    <p:sldId id="444" r:id="rId20"/>
    <p:sldId id="426" r:id="rId21"/>
    <p:sldId id="429" r:id="rId22"/>
    <p:sldId id="446" r:id="rId23"/>
    <p:sldId id="435" r:id="rId24"/>
    <p:sldId id="445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667" autoAdjust="0"/>
  </p:normalViewPr>
  <p:slideViewPr>
    <p:cSldViewPr>
      <p:cViewPr>
        <p:scale>
          <a:sx n="70" d="100"/>
          <a:sy n="70" d="100"/>
        </p:scale>
        <p:origin x="-147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dy\Documents\CHARTING\WebLiquid-social-monitoring-tools-usage-sept1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 DATA'!$B$3</c:f>
              <c:strCache>
                <c:ptCount val="1"/>
                <c:pt idx="0">
                  <c:v>K-12 shoppers</c:v>
                </c:pt>
              </c:strCache>
            </c:strRef>
          </c:tx>
          <c:spPr>
            <a:solidFill>
              <a:srgbClr val="27426F"/>
            </a:solidFill>
          </c:spPr>
          <c:dPt>
            <c:idx val="1"/>
            <c:spPr>
              <a:solidFill>
                <a:srgbClr val="B2DA70"/>
              </a:solidFill>
            </c:spPr>
          </c:dPt>
          <c:dPt>
            <c:idx val="3"/>
            <c:spPr>
              <a:solidFill>
                <a:srgbClr val="B2DA70"/>
              </a:solidFill>
            </c:spPr>
          </c:dPt>
          <c:dPt>
            <c:idx val="5"/>
            <c:spPr>
              <a:solidFill>
                <a:srgbClr val="B2DA70"/>
              </a:solidFill>
            </c:spPr>
          </c:dPt>
          <c:cat>
            <c:strRef>
              <c:f>' DATA'!$A$4:$A$12</c:f>
              <c:strCache>
                <c:ptCount val="9"/>
                <c:pt idx="0">
                  <c:v>Google Alerts</c:v>
                </c:pt>
                <c:pt idx="1">
                  <c:v>Don't monitor</c:v>
                </c:pt>
                <c:pt idx="2">
                  <c:v>Other</c:v>
                </c:pt>
                <c:pt idx="3">
                  <c:v>Radian6</c:v>
                </c:pt>
                <c:pt idx="4">
                  <c:v>Meltwater Buzz</c:v>
                </c:pt>
                <c:pt idx="5">
                  <c:v>Nielsen Buzzmetrics</c:v>
                </c:pt>
                <c:pt idx="6">
                  <c:v>Brandwatch</c:v>
                </c:pt>
                <c:pt idx="7">
                  <c:v>Sysomos</c:v>
                </c:pt>
                <c:pt idx="8">
                  <c:v>Synthesio</c:v>
                </c:pt>
              </c:strCache>
            </c:strRef>
          </c:cat>
          <c:val>
            <c:numRef>
              <c:f>' DATA'!$B$4:$B$12</c:f>
              <c:numCache>
                <c:formatCode>0.0%</c:formatCode>
                <c:ptCount val="9"/>
                <c:pt idx="0">
                  <c:v>0.45800000000000002</c:v>
                </c:pt>
                <c:pt idx="1">
                  <c:v>0.21400000000000041</c:v>
                </c:pt>
                <c:pt idx="2">
                  <c:v>0.14600000000000021</c:v>
                </c:pt>
                <c:pt idx="3">
                  <c:v>6.3000000000000014E-2</c:v>
                </c:pt>
                <c:pt idx="4">
                  <c:v>4.3000000000000003E-2</c:v>
                </c:pt>
                <c:pt idx="5">
                  <c:v>3.2000000000000049E-2</c:v>
                </c:pt>
                <c:pt idx="6">
                  <c:v>2.8000000000000004E-2</c:v>
                </c:pt>
                <c:pt idx="7">
                  <c:v>1.0000000000000007E-2</c:v>
                </c:pt>
                <c:pt idx="8">
                  <c:v>1.0000000000000041E-3</c:v>
                </c:pt>
              </c:numCache>
            </c:numRef>
          </c:val>
        </c:ser>
        <c:gapWidth val="60"/>
        <c:axId val="79259520"/>
        <c:axId val="79261056"/>
      </c:barChart>
      <c:catAx>
        <c:axId val="79259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79261056"/>
        <c:crosses val="autoZero"/>
        <c:auto val="1"/>
        <c:lblAlgn val="ctr"/>
        <c:lblOffset val="100"/>
      </c:catAx>
      <c:valAx>
        <c:axId val="79261056"/>
        <c:scaling>
          <c:orientation val="minMax"/>
        </c:scaling>
        <c:axPos val="l"/>
        <c:majorGridlines/>
        <c:numFmt formatCode="0.0%" sourceLinked="1"/>
        <c:majorTickMark val="none"/>
        <c:tickLblPos val="low"/>
        <c:txPr>
          <a:bodyPr/>
          <a:lstStyle/>
          <a:p>
            <a: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79259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C1738B1-2CC1-490D-8AAA-23A88B08214E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66A2076-93CF-4EF9-8E96-454955D5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Title Slide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8C7224-E108-499B-8B0A-2575E38BF42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Title Slide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8C7224-E108-499B-8B0A-2575E38BF429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860-722C-4012-A0B5-E2DE325C78A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C5DF1-DCF8-4081-A49A-F93240D9C42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46" y="4422769"/>
            <a:ext cx="5617208" cy="4187834"/>
          </a:xfrm>
        </p:spPr>
        <p:txBody>
          <a:bodyPr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What are people looking for in social media; how can you make sure you are relevant?</a:t>
            </a:r>
          </a:p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People want the ability to connect with others like them</a:t>
            </a:r>
          </a:p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They want to help others or be helped</a:t>
            </a:r>
          </a:p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They want to be engaged with hot topics</a:t>
            </a:r>
          </a:p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And they expect quality information in that community; corporate pablum and traditional marketing-ese is out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2076-93CF-4EF9-8E96-454955D5AB5C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rketingcharts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hyperlink" Target="http://www.hubspot.com/" TargetMode="Externa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rketingcharts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hyperlink" Target="http://www.hubspot.com/" TargetMode="Externa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rketingcharts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hyperlink" Target="http://www.hubspot.com/" TargetMode="Externa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rketingcharts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hyperlink" Target="http://www.hubspot.com/" TargetMode="Externa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rketingcharts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hyperlink" Target="http://www.hubspot.com/" TargetMode="Externa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rketingcharts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hyperlink" Target="http://www.hubspot.com/" TargetMode="Externa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hubspot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marketingcharts.com/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bspot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hyperlink" Target="http://www.marketingcharts.com/" TargetMode="Externa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marketingcharts.com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hubspot.com/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rketingcharts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hyperlink" Target="http://www.hubspot.com/" TargetMode="Externa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hubspot.com/" TargetMode="Externa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/>
              <a:t>11/18/2011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9959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6341-874C-A94E-A2C7-026FDC5574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/>
          <a:lstStyle>
            <a:lvl1pPr>
              <a:defRPr sz="5400" b="1" cap="none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D97DC-861A-4A8B-957E-F8404D091C42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C4E1E-D9B5-499C-A238-D74890AC6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3E642-49B3-4213-8427-D8E2204BA830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91B23-1688-4197-A616-109889BD4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06FB9-18E9-4947-BCE0-FAB4629BE66A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481D-2873-4D65-90FF-E328441F1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6F0EE-540A-4F37-A969-5CB0FAAD918F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43EA8-4F30-4815-8BF1-F728A526A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A58A0-7B74-4348-A850-E0A1B6EE0CAC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28D24-ED6B-4A21-9B46-DB5C85EEE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1E5C2-A0EB-4425-B8D9-1F2267226E5C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E2884-B744-4E3D-AA76-5C7361709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BE97F-5209-48BF-85F2-54A19FF4472E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EFC45-9810-42E1-BF5D-6C0EB79F8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3F274C-0205-432C-8B62-9C2784453FB7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E2AAF-4348-4F04-9125-D32C9282F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6E5E3-5C22-493A-8F5D-D2FC64467BDF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757AD-8B54-4982-AF7F-3FBA8CD1F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7CCD7-BB03-4DB0-9A7E-2B8842E28DFD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7443B-8903-4D1A-8AB9-4A6C18271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112CD-C97E-4C9C-AE36-311E6529621E}" type="datetime1">
              <a:rPr lang="en-US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F2C9-863C-4130-8B56-DC4F2ABDF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9425" y="936625"/>
            <a:ext cx="8216900" cy="5238750"/>
          </a:xfrm>
          <a:prstGeom prst="rect">
            <a:avLst/>
          </a:prstGeom>
        </p:spPr>
        <p:txBody>
          <a:bodyPr/>
          <a:lstStyle>
            <a:lvl1pPr marL="341313" indent="-341313">
              <a:buClr>
                <a:srgbClr val="CC3300"/>
              </a:buClr>
              <a:buSzPct val="100000"/>
              <a:buFontTx/>
              <a:buBlip>
                <a:blip r:embed="rId2"/>
              </a:buBlip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73088" indent="-219075">
              <a:buClr>
                <a:srgbClr val="FF9900"/>
              </a:buClr>
              <a:buSzPct val="75000"/>
              <a:buFont typeface="Wingdings" pitchFamily="2" charset="2"/>
              <a:buChar char="l"/>
              <a:defRPr sz="180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803275" indent="-230188">
              <a:buClr>
                <a:schemeClr val="bg1">
                  <a:lumMod val="50000"/>
                </a:schemeClr>
              </a:buClr>
              <a:defRPr sz="1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00100" indent="-228600"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l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800100" indent="-228600"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l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C_Words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629400"/>
            <a:ext cx="14287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6400800"/>
            <a:ext cx="2438400" cy="22860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The Social Media Data Stacks</a:t>
            </a:r>
          </a:p>
        </p:txBody>
      </p:sp>
      <p:pic>
        <p:nvPicPr>
          <p:cNvPr id="4" name="Picture 8" descr="MC_BlackBarsForQ3_2010.png">
            <a:hlinkClick r:id="rId2"/>
          </p:cNvPr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7950"/>
            <a:ext cx="247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85800"/>
            <a:ext cx="9144000" cy="5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6" name="Picture 7" descr="hubspot_logo_transparent.png">
            <a:hlinkClick r:id="rId5"/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6400800"/>
            <a:ext cx="1135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419600" y="6581775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9F3F2-D3C2-411B-B06D-4BB246B5A18B}" type="slidenum">
              <a:rPr lang="en-US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ckground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phone-tool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38608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2895600"/>
            <a:ext cx="9144000" cy="1219200"/>
          </a:xfrm>
          <a:prstGeom prst="rect">
            <a:avLst/>
          </a:prstGeom>
          <a:solidFill>
            <a:srgbClr val="FC0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4800C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371600" y="914400"/>
            <a:ext cx="40386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7" descr="phone-tool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38608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C_Words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629400"/>
            <a:ext cx="14287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6400800"/>
            <a:ext cx="2438400" cy="22860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The Social Media Data Stacks</a:t>
            </a:r>
          </a:p>
        </p:txBody>
      </p:sp>
      <p:pic>
        <p:nvPicPr>
          <p:cNvPr id="4" name="Picture 8" descr="MC_BlackBarsForQ3_2010.png">
            <a:hlinkClick r:id="rId2"/>
          </p:cNvPr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7950"/>
            <a:ext cx="247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85800"/>
            <a:ext cx="9144000" cy="533400"/>
          </a:xfrm>
          <a:prstGeom prst="rect">
            <a:avLst/>
          </a:prstGeom>
          <a:solidFill>
            <a:srgbClr val="FFE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6" name="Picture 7" descr="hubspot_logo_transparent.png">
            <a:hlinkClick r:id="rId5"/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6400800"/>
            <a:ext cx="1135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419600" y="6581775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1A845B-32D2-4B24-8EC0-BB54836CBB29}" type="slidenum">
              <a:rPr lang="en-US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C_Words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629400"/>
            <a:ext cx="14287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6400800"/>
            <a:ext cx="2438400" cy="22860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The Social Media Data Stacks</a:t>
            </a:r>
          </a:p>
        </p:txBody>
      </p:sp>
      <p:pic>
        <p:nvPicPr>
          <p:cNvPr id="4" name="Picture 8" descr="MC_BlackBarsForQ3_2010.png">
            <a:hlinkClick r:id="rId2"/>
          </p:cNvPr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7950"/>
            <a:ext cx="247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85800"/>
            <a:ext cx="9144000" cy="533400"/>
          </a:xfrm>
          <a:prstGeom prst="rect">
            <a:avLst/>
          </a:prstGeom>
          <a:solidFill>
            <a:srgbClr val="747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6" name="Picture 7" descr="hubspot_logo_transparent.png">
            <a:hlinkClick r:id="rId5"/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6400800"/>
            <a:ext cx="1135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419600" y="6581775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B8BF8-9FC5-4C4F-A1B3-31FA21EF0E9C}" type="slidenum">
              <a:rPr lang="en-US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C_Words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629400"/>
            <a:ext cx="14287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6400800"/>
            <a:ext cx="2438400" cy="22860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The Social Media Data Stacks</a:t>
            </a:r>
          </a:p>
        </p:txBody>
      </p:sp>
      <p:pic>
        <p:nvPicPr>
          <p:cNvPr id="4" name="Picture 8" descr="MC_BlackBarsForQ3_2010.png">
            <a:hlinkClick r:id="rId2"/>
          </p:cNvPr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7950"/>
            <a:ext cx="247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85800"/>
            <a:ext cx="9144000" cy="533400"/>
          </a:xfrm>
          <a:prstGeom prst="rect">
            <a:avLst/>
          </a:prstGeom>
          <a:solidFill>
            <a:srgbClr val="00D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6" name="Picture 7" descr="hubspot_logo_transparent.png">
            <a:hlinkClick r:id="rId5"/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6400800"/>
            <a:ext cx="1135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419600" y="6581775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73D33-941E-4BBA-82D1-D4ECFD62A399}" type="slidenum">
              <a:rPr lang="en-US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C_Words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629400"/>
            <a:ext cx="14287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6400800"/>
            <a:ext cx="2438400" cy="22860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The Social Media Data Stacks</a:t>
            </a:r>
          </a:p>
        </p:txBody>
      </p:sp>
      <p:pic>
        <p:nvPicPr>
          <p:cNvPr id="4" name="Picture 8" descr="MC_BlackBarsForQ3_2010.png">
            <a:hlinkClick r:id="rId2"/>
          </p:cNvPr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7950"/>
            <a:ext cx="247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85800"/>
            <a:ext cx="9144000" cy="533400"/>
          </a:xfrm>
          <a:prstGeom prst="rect">
            <a:avLst/>
          </a:prstGeom>
          <a:solidFill>
            <a:srgbClr val="FE4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6" name="Picture 7" descr="hubspot_logo_transparent.png">
            <a:hlinkClick r:id="rId5"/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6400800"/>
            <a:ext cx="1135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419600" y="6581775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B1AA9-9BEE-475C-89DD-066573787618}" type="slidenum">
              <a:rPr lang="en-US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C_Words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629400"/>
            <a:ext cx="14287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6400800"/>
            <a:ext cx="2438400" cy="22860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The Social Media Data Stacks</a:t>
            </a:r>
          </a:p>
        </p:txBody>
      </p:sp>
      <p:pic>
        <p:nvPicPr>
          <p:cNvPr id="4" name="Picture 8" descr="MC_BlackBarsForQ3_2010.png">
            <a:hlinkClick r:id="rId2"/>
          </p:cNvPr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7950"/>
            <a:ext cx="247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85800"/>
            <a:ext cx="9144000" cy="533400"/>
          </a:xfrm>
          <a:prstGeom prst="rect">
            <a:avLst/>
          </a:prstGeom>
          <a:solidFill>
            <a:srgbClr val="55B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6" name="Picture 7" descr="hubspot_logo_transparent.png">
            <a:hlinkClick r:id="rId5"/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6400800"/>
            <a:ext cx="1135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419600" y="6581775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B468D-5C61-427E-B6D4-64E48A718FC3}" type="slidenum">
              <a:rPr lang="en-US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85800"/>
            <a:ext cx="9144000" cy="533400"/>
          </a:xfrm>
          <a:prstGeom prst="rect">
            <a:avLst/>
          </a:prstGeom>
          <a:solidFill>
            <a:srgbClr val="BB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3" name="Picture 7" descr="hubspot_logo_transparent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400800"/>
            <a:ext cx="1135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MC_Words.png">
            <a:hlinkClick r:id="rId4"/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629400"/>
            <a:ext cx="14287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609600" y="6400800"/>
            <a:ext cx="2438400" cy="22860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The Social Media Data Stacks</a:t>
            </a:r>
          </a:p>
        </p:txBody>
      </p:sp>
      <p:pic>
        <p:nvPicPr>
          <p:cNvPr id="6" name="Picture 10" descr="MC_BlackBarsForQ3_2010.png">
            <a:hlinkClick r:id="rId4"/>
          </p:cNvPr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457950"/>
            <a:ext cx="247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419600" y="6581775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FF291-D0B1-446D-AF88-69B4C9F32FD5}" type="slidenum">
              <a:rPr lang="en-US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hone-tool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63" y="1447800"/>
            <a:ext cx="420687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 bwMode="auto">
          <a:xfrm>
            <a:off x="0" y="739775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19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3600" b="1" spc="190" dirty="0">
                <a:solidFill>
                  <a:srgbClr val="7473F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Social Media </a:t>
            </a:r>
            <a:r>
              <a:rPr lang="en-US" sz="3600" b="1" spc="19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Stacks</a:t>
            </a:r>
          </a:p>
        </p:txBody>
      </p:sp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6553200" y="5791200"/>
            <a:ext cx="2819400" cy="914400"/>
            <a:chOff x="6324600" y="5410200"/>
            <a:chExt cx="2895600" cy="950913"/>
          </a:xfrm>
        </p:grpSpPr>
        <p:pic>
          <p:nvPicPr>
            <p:cNvPr id="5" name="Picture 6" descr="hubspot_logo_print-smaller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5562600"/>
              <a:ext cx="2182813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 userDrawn="1"/>
          </p:nvSpPr>
          <p:spPr bwMode="auto">
            <a:xfrm>
              <a:off x="6324600" y="5410200"/>
              <a:ext cx="2895600" cy="22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spc="190" dirty="0">
                  <a:solidFill>
                    <a:srgbClr val="424240"/>
                  </a:solidFill>
                  <a:latin typeface="Trebuchet MS" pitchFamily="34" charset="0"/>
                  <a:cs typeface="Arial" charset="0"/>
                </a:rPr>
                <a:t>SPONSORED BY:</a:t>
              </a:r>
            </a:p>
          </p:txBody>
        </p:sp>
      </p:grp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457200" y="5181600"/>
            <a:ext cx="3205163" cy="1370013"/>
            <a:chOff x="1295400" y="4878360"/>
            <a:chExt cx="3205163" cy="1370040"/>
          </a:xfrm>
        </p:grpSpPr>
        <p:sp>
          <p:nvSpPr>
            <p:cNvPr id="8" name="TextBox 7"/>
            <p:cNvSpPr txBox="1"/>
            <p:nvPr userDrawn="1"/>
          </p:nvSpPr>
          <p:spPr bwMode="auto">
            <a:xfrm>
              <a:off x="1295400" y="5972170"/>
              <a:ext cx="3205163" cy="276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spc="190" dirty="0">
                  <a:solidFill>
                    <a:srgbClr val="424240"/>
                  </a:solidFill>
                  <a:latin typeface="Trebuchet MS" pitchFamily="34" charset="0"/>
                  <a:cs typeface="Arial" charset="0"/>
                </a:rPr>
                <a:t>DATA INSIGHTS</a:t>
              </a:r>
            </a:p>
          </p:txBody>
        </p:sp>
        <p:pic>
          <p:nvPicPr>
            <p:cNvPr id="9" name="Picture 14" descr="MC_BlackBarsForQ3_2010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71600" y="4878360"/>
              <a:ext cx="764169" cy="764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MC_Words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71600" y="5715000"/>
              <a:ext cx="2575116" cy="26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1981200" y="1371600"/>
            <a:ext cx="518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600" spc="40" dirty="0">
                <a:solidFill>
                  <a:srgbClr val="55B202"/>
                </a:solidFill>
                <a:cs typeface="Arial" charset="0"/>
              </a:rPr>
              <a:t>A Research Collection for Marketers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ckground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phone-tool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38608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6553200" y="5791200"/>
            <a:ext cx="2819400" cy="914400"/>
            <a:chOff x="6324600" y="5410200"/>
            <a:chExt cx="2895600" cy="950913"/>
          </a:xfrm>
        </p:grpSpPr>
        <p:pic>
          <p:nvPicPr>
            <p:cNvPr id="5" name="Picture 6" descr="hubspot_logo_print-smaller.png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0800" y="5562600"/>
              <a:ext cx="2182813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 userDrawn="1"/>
          </p:nvSpPr>
          <p:spPr bwMode="auto">
            <a:xfrm>
              <a:off x="6324600" y="5410200"/>
              <a:ext cx="2895600" cy="22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spc="190" dirty="0">
                  <a:solidFill>
                    <a:srgbClr val="424240"/>
                  </a:solidFill>
                  <a:latin typeface="Trebuchet MS" pitchFamily="34" charset="0"/>
                  <a:cs typeface="Arial" charset="0"/>
                </a:rPr>
                <a:t>SPONSORED BY:</a:t>
              </a:r>
            </a:p>
          </p:txBody>
        </p:sp>
      </p:grpSp>
      <p:sp>
        <p:nvSpPr>
          <p:cNvPr id="7" name="TextBox 6"/>
          <p:cNvSpPr txBox="1"/>
          <p:nvPr userDrawn="1"/>
        </p:nvSpPr>
        <p:spPr bwMode="auto">
          <a:xfrm>
            <a:off x="457200" y="6275388"/>
            <a:ext cx="32051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spc="190" dirty="0">
                <a:solidFill>
                  <a:srgbClr val="424240"/>
                </a:solidFill>
                <a:latin typeface="Trebuchet MS" pitchFamily="34" charset="0"/>
                <a:cs typeface="Arial" charset="0"/>
              </a:rPr>
              <a:t>DATA INSIGHTS</a:t>
            </a:r>
          </a:p>
        </p:txBody>
      </p:sp>
      <p:pic>
        <p:nvPicPr>
          <p:cNvPr id="8" name="Picture 14" descr="MC_BlackBarsForQ3_2010.pn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256213"/>
            <a:ext cx="7635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MC_Words.pn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6018213"/>
            <a:ext cx="2311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3962400" y="4419600"/>
            <a:ext cx="518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600" spc="40" dirty="0">
                <a:solidFill>
                  <a:srgbClr val="7473FB"/>
                </a:solidFill>
                <a:cs typeface="Arial" charset="0"/>
              </a:rPr>
              <a:t>A Research Collection for Marketers</a:t>
            </a:r>
          </a:p>
        </p:txBody>
      </p:sp>
      <p:sp>
        <p:nvSpPr>
          <p:cNvPr id="11" name="Rounded Rectangular Callout 10"/>
          <p:cNvSpPr/>
          <p:nvPr userDrawn="1"/>
        </p:nvSpPr>
        <p:spPr>
          <a:xfrm rot="5400000">
            <a:off x="5181600" y="1219200"/>
            <a:ext cx="2971800" cy="3429000"/>
          </a:xfrm>
          <a:prstGeom prst="wedgeRoundRectCallout">
            <a:avLst>
              <a:gd name="adj1" fmla="val -16844"/>
              <a:gd name="adj2" fmla="val 68889"/>
              <a:gd name="adj3" fmla="val 16667"/>
            </a:avLst>
          </a:prstGeom>
          <a:solidFill>
            <a:srgbClr val="00D4EC"/>
          </a:solidFill>
          <a:ln>
            <a:solidFill>
              <a:srgbClr val="00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029200" y="1752600"/>
            <a:ext cx="3429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19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4000" b="1" spc="19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Social </a:t>
            </a:r>
            <a:br>
              <a:rPr lang="en-US" sz="4000" b="1" spc="19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spc="19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Media</a:t>
            </a:r>
            <a:r>
              <a:rPr lang="en-US" sz="4000" b="1" spc="190" dirty="0">
                <a:solidFill>
                  <a:srgbClr val="7473F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spc="190" dirty="0">
                <a:solidFill>
                  <a:srgbClr val="7473F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spc="19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Stacks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C_Words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629400"/>
            <a:ext cx="14287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6400800"/>
            <a:ext cx="2835275" cy="22860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The Social Media Data Stacks</a:t>
            </a:r>
          </a:p>
        </p:txBody>
      </p:sp>
      <p:pic>
        <p:nvPicPr>
          <p:cNvPr id="4" name="Picture 8" descr="MC_BlackBarsForQ3_2010.png">
            <a:hlinkClick r:id="rId2"/>
          </p:cNvPr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7950"/>
            <a:ext cx="247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85800"/>
            <a:ext cx="9144000" cy="533400"/>
          </a:xfrm>
          <a:prstGeom prst="rect">
            <a:avLst/>
          </a:prstGeom>
          <a:solidFill>
            <a:srgbClr val="FEB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6" name="Picture 7" descr="hubspot_logo_transparent.png">
            <a:hlinkClick r:id="rId5"/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6400800"/>
            <a:ext cx="1135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419600" y="6581775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B8ABA-78F0-458E-9E3B-E8A94C84FA42}" type="slidenum">
              <a:rPr lang="en-US" sz="1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ubspot_logo_print-smaller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562600"/>
            <a:ext cx="21828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F3C0-8929-4E78-B843-EEF893DD112D}" type="datetimeFigureOut">
              <a:rPr lang="en-US" smtClean="0"/>
              <a:pPr/>
              <a:t>11/18/2011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3EAA-4E62-4048-B875-67441B99078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-180.tif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6197600"/>
            <a:ext cx="9144000" cy="660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25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068" y="6363444"/>
            <a:ext cx="8990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548062BD-F3F7-1D47-BA67-0A119ECEDDE9}" type="datetimeFigureOut">
              <a:rPr lang="en-US" smtClean="0">
                <a:solidFill>
                  <a:prstClr val="white"/>
                </a:solidFill>
              </a:rPr>
              <a:pPr defTabSz="457200"/>
              <a:t>11/18/2011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808" y="6363445"/>
            <a:ext cx="669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5DEE6341-874C-A94E-A2C7-026FDC557498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391"/>
            </a:avLst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6388" y="300038"/>
            <a:ext cx="8534400" cy="62579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2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Master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1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8863"/>
            <a:ext cx="2895600" cy="3286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C6ECE9-3BD8-47F1-8D56-823C98A68DEC}" type="datetime1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11/18/2011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138863"/>
            <a:ext cx="4114800" cy="3286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59595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34" charset="-128"/>
              </a:rPr>
              <a:t>Web 2.0 Expo NYC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138863"/>
            <a:ext cx="1066800" cy="3286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795295-D817-4327-B28B-A9E3A32D7055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b="0" kern="1200">
          <a:solidFill>
            <a:schemeClr val="bg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3D50F4-9BC1-4009-9C8A-F07544A6C7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hyperlink" Target="http://www.marketingcharts.com/direct/social-media-monitoring-most-used-for-communications-strategy-18931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://www.hubspot.com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marketingchart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sncr.org/" TargetMode="External"/><Relationship Id="rId5" Type="http://schemas.openxmlformats.org/officeDocument/2006/relationships/hyperlink" Target="http://www.deloitte.com/" TargetMode="External"/><Relationship Id="rId4" Type="http://schemas.openxmlformats.org/officeDocument/2006/relationships/hyperlink" Target="http://www.beelinelab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int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2"/>
          <p:cNvSpPr>
            <a:spLocks noGrp="1" noChangeArrowheads="1"/>
          </p:cNvSpPr>
          <p:nvPr/>
        </p:nvSpPr>
        <p:spPr bwMode="auto">
          <a:xfrm>
            <a:off x="593724" y="5445224"/>
            <a:ext cx="8550276" cy="115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Tony Niederer, 						tony@cdmn.ca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Director, Digital Media Marketing &amp; Communications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cs typeface="Arial" charset="0"/>
              </a:rPr>
              <a:t>Dec. 5, 2011</a:t>
            </a: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324544" y="4437112"/>
            <a:ext cx="784601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old"/>
                <a:ea typeface="+mn-ea"/>
                <a:cs typeface="Arial Bold"/>
              </a:rPr>
              <a:t>Managing Your Online Reputation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Arial Bold"/>
                <a:ea typeface="+mn-ea"/>
                <a:cs typeface="Arial Bold"/>
              </a:rPr>
              <a:t>Hunting Trolls and Hugging Angels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92138" y="2924944"/>
            <a:ext cx="80422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BFD73B"/>
              </a:buClr>
              <a:buFont typeface="Wingdings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342" name="Picture 11" descr="logo-larg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548680"/>
            <a:ext cx="73184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CE-FIP-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6309320"/>
            <a:ext cx="4141472" cy="50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104494"/>
            <a:ext cx="9144000" cy="634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dirty="0" smtClean="0"/>
              <a:t>Distant Early Warning Systems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2264"/>
            <a:ext cx="9515198" cy="76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3456384" cy="26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68960"/>
            <a:ext cx="35893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/>
          <a:lstStyle/>
          <a:p>
            <a:r>
              <a:rPr lang="en-US" dirty="0" smtClean="0"/>
              <a:t>Distant Early Warning Systems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8573" y="0"/>
            <a:ext cx="10515533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4234325" cy="34636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56792"/>
            <a:ext cx="3977242" cy="40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6400800" y="2057400"/>
            <a:ext cx="2590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smtClean="0">
                <a:solidFill>
                  <a:prstClr val="black"/>
                </a:solidFill>
                <a:cs typeface="Arial" charset="0"/>
              </a:rPr>
              <a:t>Senior marketing executives in the WebLiquid survey named Google Alerts as </a:t>
            </a:r>
            <a:r>
              <a:rPr lang="en-US" sz="1100" smtClean="0">
                <a:solidFill>
                  <a:prstClr val="black"/>
                </a:solidFill>
                <a:cs typeface="Arial" charset="0"/>
                <a:hlinkClick r:id="rId3"/>
              </a:rPr>
              <a:t>the most popular social media monitoring tool</a:t>
            </a:r>
            <a:r>
              <a:rPr lang="en-US" sz="1100" smtClean="0">
                <a:solidFill>
                  <a:prstClr val="black"/>
                </a:solidFill>
                <a:cs typeface="Arial" charset="0"/>
              </a:rPr>
              <a:t> among survey respondents, with slightly more than 45% reported usage.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smtClean="0">
                <a:solidFill>
                  <a:prstClr val="black"/>
                </a:solidFill>
                <a:cs typeface="Arial" charset="0"/>
              </a:rPr>
              <a:t>“Not monitoring social media” was the second most-popular response.</a:t>
            </a:r>
          </a:p>
        </p:txBody>
      </p:sp>
      <p:sp>
        <p:nvSpPr>
          <p:cNvPr id="50179" name="Title 1"/>
          <p:cNvSpPr txBox="1">
            <a:spLocks/>
          </p:cNvSpPr>
          <p:nvPr/>
        </p:nvSpPr>
        <p:spPr bwMode="auto">
          <a:xfrm>
            <a:off x="685800" y="685800"/>
            <a:ext cx="8458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Google Alerts is Tool of Choice</a:t>
            </a:r>
          </a:p>
        </p:txBody>
      </p:sp>
      <p:sp>
        <p:nvSpPr>
          <p:cNvPr id="50180" name="Title 1"/>
          <p:cNvSpPr txBox="1">
            <a:spLocks/>
          </p:cNvSpPr>
          <p:nvPr/>
        </p:nvSpPr>
        <p:spPr bwMode="auto">
          <a:xfrm>
            <a:off x="457200" y="1196752"/>
            <a:ext cx="411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Popular Social Media Monitoring Tools</a:t>
            </a:r>
            <a:endParaRPr lang="en-US" sz="1000" b="1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% of respondents, August 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Source: </a:t>
            </a:r>
            <a:r>
              <a:rPr lang="en-US" sz="1000" dirty="0" err="1" smtClean="0">
                <a:solidFill>
                  <a:prstClr val="black"/>
                </a:solidFill>
                <a:cs typeface="Arial" charset="0"/>
              </a:rPr>
              <a:t>WebLiquid</a:t>
            </a:r>
            <a:r>
              <a:rPr lang="en-US" sz="1000" dirty="0" smtClean="0">
                <a:solidFill>
                  <a:prstClr val="black"/>
                </a:solidFill>
                <a:cs typeface="Arial" charset="0"/>
              </a:rPr>
              <a:t> and RSW/US</a:t>
            </a:r>
            <a:endParaRPr lang="en-US" sz="1200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0181" name="Title 1"/>
          <p:cNvSpPr txBox="1">
            <a:spLocks/>
          </p:cNvSpPr>
          <p:nvPr/>
        </p:nvSpPr>
        <p:spPr bwMode="auto">
          <a:xfrm>
            <a:off x="5029200" y="0"/>
            <a:ext cx="411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0182" name="Picture 8" descr="MC_BlackBarsForQ3_2010.png">
            <a:hlinkClick r:id="rId4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457950"/>
            <a:ext cx="247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hubspot_logo_transparent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6400800"/>
            <a:ext cx="1135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395536" y="1844824"/>
          <a:ext cx="59766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478904" y="44624"/>
            <a:ext cx="5410944" cy="720080"/>
          </a:xfrm>
        </p:spPr>
        <p:txBody>
          <a:bodyPr/>
          <a:lstStyle/>
          <a:p>
            <a:r>
              <a:rPr lang="en-US" dirty="0" smtClean="0"/>
              <a:t>Troll Hunting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608512" cy="5400600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www.socialmention.com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www.tweetdeck.com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www.google.com/alerts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www.facebook.com/insights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www.linkedin.com/searchAnswers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www.google.com/reader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www.blogpulse.com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www.google.com/blogsearch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http://technorati.com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www.video-alerts.com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http://boardreader.com</a:t>
            </a:r>
          </a:p>
          <a:p>
            <a:pPr indent="0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/>
              <a:t> http://tumblring.net/track-tumblr-traffic-visitors/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64873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3614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43711"/>
            <a:ext cx="6929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1000" dirty="0" smtClean="0">
                <a:solidFill>
                  <a:prstClr val="white"/>
                </a:solidFill>
              </a:rPr>
              <a:t>NASA/Newsmakers</a:t>
            </a:r>
            <a:endParaRPr lang="en-CA" sz="10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Troll Hunting Tools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56992"/>
            <a:ext cx="4968552" cy="271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43744"/>
            <a:ext cx="4605720" cy="2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792" y="3861048"/>
            <a:ext cx="2265040" cy="158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908720"/>
            <a:ext cx="2121024" cy="21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3614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Reasonable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5589240"/>
            <a:ext cx="3168352" cy="536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800" dirty="0" smtClean="0"/>
              <a:t>http://www.flickr.com/photos/jeremiah_owyang/3154057414/sizes/o/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029" y="44624"/>
            <a:ext cx="5760491" cy="869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949" y="3762676"/>
            <a:ext cx="2093867" cy="139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1545976"/>
            <a:ext cx="2027040" cy="20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/>
          <a:lstStyle/>
          <a:p>
            <a:r>
              <a:rPr lang="en-US" dirty="0" smtClean="0"/>
              <a:t>Vanquishing Trolls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24744"/>
            <a:ext cx="2304256" cy="45365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 smtClean="0"/>
              <a:t>Always say thank you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 smtClean="0"/>
              <a:t>Address the issue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 smtClean="0"/>
              <a:t>Correct any misinformation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 smtClean="0"/>
              <a:t>Be transparent and honest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 smtClean="0"/>
              <a:t>Recognize the opportunity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Emily Harris, Ogilvy </a:t>
            </a:r>
          </a:p>
          <a:p>
            <a:endParaRPr lang="en-US" dirty="0"/>
          </a:p>
        </p:txBody>
      </p:sp>
      <p:pic>
        <p:nvPicPr>
          <p:cNvPr id="41988" name="Picture 4" descr="http://www.archives.gov.on.ca/english/on-line-exhibits/eatons-windows/pics/28413_milinery_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42072"/>
            <a:ext cx="6444208" cy="5266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3614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88640"/>
            <a:ext cx="28575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80528" y="116632"/>
            <a:ext cx="8229600" cy="922114"/>
          </a:xfrm>
        </p:spPr>
        <p:txBody>
          <a:bodyPr/>
          <a:lstStyle/>
          <a:p>
            <a:r>
              <a:rPr lang="en-US" dirty="0" smtClean="0"/>
              <a:t>Be Prepared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52736"/>
            <a:ext cx="6347048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http://websitegrader.com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http://jigsaw.w3.org/css-validator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www.google.com/analytics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www.hubspot.com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http://blog.ogilvypr.com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www.techvibes.com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www.emarketer.com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www.comscore.com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http://www.nce-rce.gc.ca/_rss/NewsReleasesXML_eng.asp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http://www.ic.gc.ca/eic/site/ic1.nsf/eng/02936.html</a:t>
            </a:r>
          </a:p>
          <a:p>
            <a:pPr>
              <a:lnSpc>
                <a:spcPct val="170000"/>
              </a:lnSpc>
            </a:pPr>
            <a:endParaRPr lang="en-US" sz="2800" dirty="0" smtClean="0"/>
          </a:p>
          <a:p>
            <a:pPr>
              <a:lnSpc>
                <a:spcPct val="170000"/>
              </a:lnSpc>
            </a:pPr>
            <a:endParaRPr lang="en-US" sz="2800" dirty="0" smtClean="0"/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3614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8" cy="572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27349"/>
            <a:ext cx="2267744" cy="249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700808"/>
            <a:ext cx="1593120" cy="282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2840" y="-13394"/>
            <a:ext cx="8229600" cy="994122"/>
          </a:xfrm>
        </p:spPr>
        <p:txBody>
          <a:bodyPr/>
          <a:lstStyle/>
          <a:p>
            <a:r>
              <a:rPr lang="en-US" dirty="0" err="1" smtClean="0"/>
              <a:t>Wassup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99992" y="980728"/>
            <a:ext cx="4186808" cy="51125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Top tactics for better tracking and analysis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Free tools; new tools and trends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Attracting an audience and building a community – beyond the basics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Ensure our releases and communications reach the right audience and are read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Responding to negative feedback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Shared stories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816424" cy="5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3614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6128"/>
            <a:ext cx="9144000" cy="64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3614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int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3425"/>
            <a:ext cx="9144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2"/>
          <p:cNvSpPr>
            <a:spLocks noGrp="1" noChangeArrowheads="1"/>
          </p:cNvSpPr>
          <p:nvPr/>
        </p:nvSpPr>
        <p:spPr bwMode="auto">
          <a:xfrm>
            <a:off x="593724" y="5445224"/>
            <a:ext cx="8550276" cy="115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Tony Niederer, 						tony@cdmn.ca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Director, Digital Media Marketing &amp; Communications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cs typeface="Arial" charset="0"/>
              </a:rPr>
              <a:t>Dec. 5, 2011</a:t>
            </a: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324544" y="4437112"/>
            <a:ext cx="784601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old"/>
                <a:ea typeface="+mn-ea"/>
                <a:cs typeface="Arial Bold"/>
              </a:rPr>
              <a:t>Managing Your Online Reputation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Arial Bold"/>
                <a:ea typeface="+mn-ea"/>
                <a:cs typeface="Arial Bold"/>
              </a:rPr>
              <a:t>Hunting Trolls and Hugging Angels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92138" y="2924944"/>
            <a:ext cx="80422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BFD73B"/>
              </a:buClr>
              <a:buFont typeface="Wingdings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342" name="Picture 11" descr="logo-larg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548680"/>
            <a:ext cx="73184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CE-FIP-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6309320"/>
            <a:ext cx="4141472" cy="50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1"/>
            <a:ext cx="9396536" cy="788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079277"/>
            <a:ext cx="2267744" cy="249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852936"/>
            <a:ext cx="1593120" cy="282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09600" y="1600200"/>
            <a:ext cx="7607300" cy="4451350"/>
          </a:xfrm>
          <a:prstGeom prst="roundRect">
            <a:avLst>
              <a:gd name="adj" fmla="val 4713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 Measurement Framework </a:t>
            </a:r>
          </a:p>
        </p:txBody>
      </p:sp>
      <p:pic>
        <p:nvPicPr>
          <p:cNvPr id="24580" name="Content Placeholder 3" descr="Figure 3_v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797" t="6277" r="1476" b="3561"/>
          <a:stretch>
            <a:fillRect/>
          </a:stretch>
        </p:blipFill>
        <p:spPr bwMode="auto">
          <a:xfrm>
            <a:off x="622300" y="1879600"/>
            <a:ext cx="7594600" cy="401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9B-8B11-4E4B-A208-238B10652508}" type="slidenum">
              <a:rPr lang="en-US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Inside, Outside, My Side</a:t>
            </a:r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365125" y="5849938"/>
            <a:ext cx="3355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prstClr val="black"/>
                </a:solidFill>
              </a:rPr>
              <a:t>Gartner Portals, Content and Collaboration Summit 2008</a:t>
            </a:r>
          </a:p>
        </p:txBody>
      </p:sp>
      <p:pic>
        <p:nvPicPr>
          <p:cNvPr id="4270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56" y="1000455"/>
            <a:ext cx="7727776" cy="473280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55097" cy="50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en-US" dirty="0"/>
              <a:t>Engagement by Demographic</a:t>
            </a:r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780" y="908720"/>
            <a:ext cx="6732588" cy="51546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914400" y="59436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chemeClr val="tx1"/>
                </a:solidFill>
              </a:rPr>
              <a:t>BusinessWeek  June 2007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95575"/>
            <a:ext cx="4581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846-0F95-4A8A-AB7F-91A4A8773A06}" type="slidenum">
              <a:rPr lang="en-US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575320"/>
            <a:ext cx="8229600" cy="515793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CA" b="1" dirty="0"/>
              <a:t>What contributes most to effectiveness</a:t>
            </a:r>
            <a:r>
              <a:rPr lang="en-CA" b="1" dirty="0" smtClean="0"/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CA" sz="2000" b="1" dirty="0"/>
          </a:p>
          <a:p>
            <a:pPr>
              <a:spcBef>
                <a:spcPts val="600"/>
              </a:spcBef>
              <a:buNone/>
            </a:pPr>
            <a:r>
              <a:rPr lang="en-CA" sz="2800" i="1" dirty="0" smtClean="0"/>
              <a:t>People giving and getting help</a:t>
            </a:r>
          </a:p>
          <a:p>
            <a:pPr>
              <a:spcBef>
                <a:spcPct val="45000"/>
              </a:spcBef>
            </a:pPr>
            <a:r>
              <a:rPr lang="en-CA" sz="2000" dirty="0" smtClean="0"/>
              <a:t>Ability for community members to connect </a:t>
            </a:r>
            <a:br>
              <a:rPr lang="en-CA" sz="2000" dirty="0" smtClean="0"/>
            </a:br>
            <a:r>
              <a:rPr lang="en-CA" sz="2000" dirty="0" smtClean="0"/>
              <a:t>with </a:t>
            </a:r>
            <a:r>
              <a:rPr lang="en-CA" sz="2400" b="1" dirty="0" smtClean="0"/>
              <a:t>other like-minded </a:t>
            </a:r>
            <a:r>
              <a:rPr lang="en-CA" sz="2000" dirty="0" smtClean="0"/>
              <a:t>people</a:t>
            </a:r>
            <a:r>
              <a:rPr lang="en-CA" sz="2400" dirty="0" smtClean="0"/>
              <a:t>: 54%</a:t>
            </a:r>
          </a:p>
          <a:p>
            <a:pPr>
              <a:spcBef>
                <a:spcPct val="45000"/>
              </a:spcBef>
            </a:pPr>
            <a:r>
              <a:rPr lang="en-CA" sz="2000" dirty="0" smtClean="0"/>
              <a:t>Ability for members to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b="1" dirty="0" smtClean="0"/>
              <a:t>help others</a:t>
            </a:r>
            <a:r>
              <a:rPr lang="en-CA" sz="2400" dirty="0" smtClean="0"/>
              <a:t>: 43%</a:t>
            </a:r>
          </a:p>
          <a:p>
            <a:pPr>
              <a:spcBef>
                <a:spcPct val="45000"/>
              </a:spcBef>
            </a:pPr>
            <a:r>
              <a:rPr lang="en-CA" sz="2000" dirty="0" smtClean="0"/>
              <a:t>Community focused on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b="1" dirty="0" smtClean="0"/>
              <a:t>hot topic</a:t>
            </a:r>
            <a:r>
              <a:rPr lang="en-CA" sz="2400" dirty="0" smtClean="0"/>
              <a:t> </a:t>
            </a:r>
            <a:r>
              <a:rPr lang="en-CA" sz="2000" dirty="0" smtClean="0"/>
              <a:t>or issue: 41%</a:t>
            </a:r>
          </a:p>
          <a:p>
            <a:pPr>
              <a:spcBef>
                <a:spcPct val="45000"/>
              </a:spcBef>
            </a:pPr>
            <a:r>
              <a:rPr lang="en-CA" sz="2400" b="1" dirty="0" smtClean="0"/>
              <a:t>Quality</a:t>
            </a:r>
            <a:r>
              <a:rPr lang="en-CA" sz="2400" dirty="0" smtClean="0"/>
              <a:t> </a:t>
            </a:r>
            <a:r>
              <a:rPr lang="en-CA" sz="2000" dirty="0" smtClean="0"/>
              <a:t>of the community </a:t>
            </a:r>
            <a:br>
              <a:rPr lang="en-CA" sz="2000" dirty="0" smtClean="0"/>
            </a:br>
            <a:r>
              <a:rPr lang="en-CA" sz="2000" dirty="0" smtClean="0"/>
              <a:t>management team: 33%</a:t>
            </a:r>
            <a:endParaRPr lang="en-CA" sz="2000" dirty="0"/>
          </a:p>
        </p:txBody>
      </p:sp>
      <p:sp>
        <p:nvSpPr>
          <p:cNvPr id="497668" name="Slide Number Placeholder 3"/>
          <p:cNvSpPr txBox="1">
            <a:spLocks noGrp="1"/>
          </p:cNvSpPr>
          <p:nvPr/>
        </p:nvSpPr>
        <p:spPr bwMode="auto">
          <a:xfrm>
            <a:off x="6934200" y="5924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61487B4-6D15-43F9-9661-A6E4B6BEFF80}" type="slidenum">
              <a:rPr lang="en-US" sz="1400">
                <a:solidFill>
                  <a:schemeClr val="tx1"/>
                </a:solidFill>
              </a:rPr>
              <a:pPr algn="r"/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97669" name="TextBox 4"/>
          <p:cNvSpPr txBox="1">
            <a:spLocks noChangeArrowheads="1"/>
          </p:cNvSpPr>
          <p:nvPr/>
        </p:nvSpPr>
        <p:spPr bwMode="auto">
          <a:xfrm>
            <a:off x="228600" y="5924550"/>
            <a:ext cx="804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000" dirty="0">
                <a:solidFill>
                  <a:schemeClr val="tx1"/>
                </a:solidFill>
              </a:rPr>
              <a:t>Survey of organizations using online communities conducted by </a:t>
            </a:r>
            <a:r>
              <a:rPr lang="en-CA" sz="1000" dirty="0">
                <a:solidFill>
                  <a:schemeClr val="tx1"/>
                </a:solidFill>
                <a:hlinkClick r:id="rId4"/>
              </a:rPr>
              <a:t>Beeline Labs</a:t>
            </a:r>
            <a:r>
              <a:rPr lang="en-CA" sz="1000" dirty="0">
                <a:solidFill>
                  <a:schemeClr val="tx1"/>
                </a:solidFill>
              </a:rPr>
              <a:t>, </a:t>
            </a:r>
            <a:r>
              <a:rPr lang="en-CA" sz="1000" dirty="0">
                <a:solidFill>
                  <a:schemeClr val="tx1"/>
                </a:solidFill>
                <a:hlinkClick r:id="rId5"/>
              </a:rPr>
              <a:t>Deloitte</a:t>
            </a:r>
            <a:r>
              <a:rPr lang="en-CA" sz="1000" dirty="0">
                <a:solidFill>
                  <a:schemeClr val="tx1"/>
                </a:solidFill>
              </a:rPr>
              <a:t>, and the </a:t>
            </a:r>
            <a:r>
              <a:rPr lang="en-CA" sz="1000" dirty="0">
                <a:solidFill>
                  <a:schemeClr val="tx1"/>
                </a:solidFill>
                <a:hlinkClick r:id="rId6"/>
              </a:rPr>
              <a:t>Society for New Communications Research</a:t>
            </a:r>
            <a:endParaRPr lang="en-CA" sz="1000" dirty="0">
              <a:solidFill>
                <a:schemeClr val="tx1"/>
              </a:solidFill>
            </a:endParaRPr>
          </a:p>
          <a:p>
            <a:endParaRPr lang="en-CA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US" dirty="0" err="1" smtClean="0"/>
              <a:t>FourSquare’s</a:t>
            </a:r>
            <a:r>
              <a:rPr lang="en-US" dirty="0" smtClean="0"/>
              <a:t> 5 Laws of Engagement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980728"/>
            <a:ext cx="5400600" cy="547260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Surround us with community-feeling of </a:t>
            </a:r>
            <a:r>
              <a:rPr lang="en-US" sz="4400" b="1" dirty="0" smtClean="0"/>
              <a:t>belongingness</a:t>
            </a:r>
            <a:r>
              <a:rPr lang="en-US" dirty="0" smtClean="0"/>
              <a:t>; post secrets, read other people’s secrets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Give us tools to express ourselves, </a:t>
            </a:r>
            <a:br>
              <a:rPr lang="en-US" dirty="0" smtClean="0"/>
            </a:br>
            <a:r>
              <a:rPr lang="en-US" dirty="0" smtClean="0"/>
              <a:t>be creative, </a:t>
            </a:r>
            <a:r>
              <a:rPr lang="en-US" sz="5100" b="1" dirty="0" smtClean="0"/>
              <a:t>be heard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Make us feel </a:t>
            </a:r>
            <a:r>
              <a:rPr lang="en-US" sz="5100" b="1" dirty="0" smtClean="0"/>
              <a:t>special</a:t>
            </a:r>
            <a:r>
              <a:rPr lang="en-US" dirty="0" smtClean="0"/>
              <a:t> through exclusivity </a:t>
            </a:r>
            <a:br>
              <a:rPr lang="en-US" dirty="0" smtClean="0"/>
            </a:br>
            <a:r>
              <a:rPr lang="en-US" dirty="0" smtClean="0"/>
              <a:t>and  competition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We are hypnotized by </a:t>
            </a:r>
            <a:r>
              <a:rPr lang="en-US" sz="5100" b="1" dirty="0" smtClean="0"/>
              <a:t>beauty</a:t>
            </a:r>
            <a:r>
              <a:rPr lang="en-US" dirty="0" smtClean="0"/>
              <a:t>; give us something pretty to look at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We are captivated by the unknown; target our </a:t>
            </a:r>
            <a:r>
              <a:rPr lang="en-US" sz="5100" b="1" dirty="0" smtClean="0"/>
              <a:t>curiosity with surprise</a:t>
            </a:r>
            <a:r>
              <a:rPr lang="en-US" dirty="0" smtClean="0"/>
              <a:t>, have us organize and make order from chaos with a tease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 smtClean="0"/>
              <a:t>But...don't use the 5 laws to exploit; use it </a:t>
            </a:r>
            <a:br>
              <a:rPr lang="en-US" dirty="0" smtClean="0"/>
            </a:br>
            <a:r>
              <a:rPr lang="en-US" dirty="0" smtClean="0"/>
              <a:t>to make us </a:t>
            </a:r>
            <a:r>
              <a:rPr lang="en-US" sz="5100" b="1" dirty="0" smtClean="0"/>
              <a:t>feel better about ourselves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1297" y="5589240"/>
            <a:ext cx="353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Siobhan</a:t>
            </a:r>
            <a:r>
              <a:rPr lang="fr-FR" dirty="0" smtClean="0"/>
              <a:t> Quinn, </a:t>
            </a:r>
            <a:r>
              <a:rPr lang="fr-FR" dirty="0" err="1" smtClean="0"/>
              <a:t>FourSquare</a:t>
            </a:r>
            <a:r>
              <a:rPr lang="fr-FR" dirty="0" smtClean="0"/>
              <a:t>, Google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50956"/>
            <a:ext cx="3096344" cy="43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3614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DMN-presentatio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arit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MC Chart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426F"/>
      </a:accent1>
      <a:accent2>
        <a:srgbClr val="D9CB8F"/>
      </a:accent2>
      <a:accent3>
        <a:srgbClr val="306B47"/>
      </a:accent3>
      <a:accent4>
        <a:srgbClr val="B2DA70"/>
      </a:accent4>
      <a:accent5>
        <a:srgbClr val="000000"/>
      </a:accent5>
      <a:accent6>
        <a:srgbClr val="B2DA70"/>
      </a:accent6>
      <a:hlink>
        <a:srgbClr val="0000FF"/>
      </a:hlink>
      <a:folHlink>
        <a:srgbClr val="800080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C Chart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7426F"/>
    </a:accent1>
    <a:accent2>
      <a:srgbClr val="CCA06F"/>
    </a:accent2>
    <a:accent3>
      <a:srgbClr val="385D62"/>
    </a:accent3>
    <a:accent4>
      <a:srgbClr val="D9CB8F"/>
    </a:accent4>
    <a:accent5>
      <a:srgbClr val="000000"/>
    </a:accent5>
    <a:accent6>
      <a:srgbClr val="FFFABA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409</Words>
  <Application>Microsoft Office PowerPoint</Application>
  <PresentationFormat>On-screen Show (4:3)</PresentationFormat>
  <Paragraphs>113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1_CDMN-presentation-template</vt:lpstr>
      <vt:lpstr>Clarity</vt:lpstr>
      <vt:lpstr>1_Office Theme</vt:lpstr>
      <vt:lpstr>Slide 1</vt:lpstr>
      <vt:lpstr>Wassup</vt:lpstr>
      <vt:lpstr>Slide 3</vt:lpstr>
      <vt:lpstr>A Measurement Framework </vt:lpstr>
      <vt:lpstr>Inside, Outside, My Side</vt:lpstr>
      <vt:lpstr>Slide 6</vt:lpstr>
      <vt:lpstr>Engagement by Demographic</vt:lpstr>
      <vt:lpstr>Slide 8</vt:lpstr>
      <vt:lpstr>FourSquare’s 5 Laws of Engagement</vt:lpstr>
      <vt:lpstr>Slide 10</vt:lpstr>
      <vt:lpstr>Distant Early Warning Systems</vt:lpstr>
      <vt:lpstr>Distant Early Warning Systems</vt:lpstr>
      <vt:lpstr>Slide 13</vt:lpstr>
      <vt:lpstr>Troll Hunting</vt:lpstr>
      <vt:lpstr>More Troll Hunting Tools</vt:lpstr>
      <vt:lpstr>Reasonable Force</vt:lpstr>
      <vt:lpstr>Vanquishing Trolls</vt:lpstr>
      <vt:lpstr>Be Prepared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currie</dc:creator>
  <cp:lastModifiedBy>tniederer</cp:lastModifiedBy>
  <cp:revision>557</cp:revision>
  <dcterms:created xsi:type="dcterms:W3CDTF">2010-01-12T02:39:04Z</dcterms:created>
  <dcterms:modified xsi:type="dcterms:W3CDTF">2011-11-18T21:41:31Z</dcterms:modified>
</cp:coreProperties>
</file>