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35" r:id="rId1"/>
  </p:sldMasterIdLst>
  <p:notesMasterIdLst>
    <p:notesMasterId r:id="rId37"/>
  </p:notesMasterIdLst>
  <p:handoutMasterIdLst>
    <p:handoutMasterId r:id="rId38"/>
  </p:handoutMasterIdLst>
  <p:sldIdLst>
    <p:sldId id="380" r:id="rId2"/>
    <p:sldId id="443" r:id="rId3"/>
    <p:sldId id="427" r:id="rId4"/>
    <p:sldId id="441" r:id="rId5"/>
    <p:sldId id="442" r:id="rId6"/>
    <p:sldId id="428" r:id="rId7"/>
    <p:sldId id="429" r:id="rId8"/>
    <p:sldId id="430" r:id="rId9"/>
    <p:sldId id="431" r:id="rId10"/>
    <p:sldId id="421" r:id="rId11"/>
    <p:sldId id="432" r:id="rId12"/>
    <p:sldId id="433" r:id="rId13"/>
    <p:sldId id="425" r:id="rId14"/>
    <p:sldId id="434" r:id="rId15"/>
    <p:sldId id="426" r:id="rId16"/>
    <p:sldId id="435" r:id="rId17"/>
    <p:sldId id="409" r:id="rId18"/>
    <p:sldId id="423" r:id="rId19"/>
    <p:sldId id="413" r:id="rId20"/>
    <p:sldId id="412" r:id="rId21"/>
    <p:sldId id="411" r:id="rId22"/>
    <p:sldId id="414" r:id="rId23"/>
    <p:sldId id="415" r:id="rId24"/>
    <p:sldId id="416" r:id="rId25"/>
    <p:sldId id="417" r:id="rId26"/>
    <p:sldId id="419" r:id="rId27"/>
    <p:sldId id="410" r:id="rId28"/>
    <p:sldId id="436" r:id="rId29"/>
    <p:sldId id="437" r:id="rId30"/>
    <p:sldId id="440" r:id="rId31"/>
    <p:sldId id="444" r:id="rId32"/>
    <p:sldId id="438" r:id="rId33"/>
    <p:sldId id="439" r:id="rId34"/>
    <p:sldId id="424" r:id="rId35"/>
    <p:sldId id="408" r:id="rId36"/>
  </p:sldIdLst>
  <p:sldSz cx="9144000" cy="6858000" type="screen4x3"/>
  <p:notesSz cx="7010400" cy="9372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52B"/>
    <a:srgbClr val="DB3603"/>
    <a:srgbClr val="000000"/>
    <a:srgbClr val="D28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2552" autoAdjust="0"/>
  </p:normalViewPr>
  <p:slideViewPr>
    <p:cSldViewPr>
      <p:cViewPr>
        <p:scale>
          <a:sx n="105" d="100"/>
          <a:sy n="105" d="100"/>
        </p:scale>
        <p:origin x="-324" y="72"/>
      </p:cViewPr>
      <p:guideLst>
        <p:guide orient="horz" pos="935"/>
        <p:guide pos="2889"/>
      </p:guideLst>
    </p:cSldViewPr>
  </p:slideViewPr>
  <p:outlineViewPr>
    <p:cViewPr>
      <p:scale>
        <a:sx n="33" d="100"/>
        <a:sy n="33" d="100"/>
      </p:scale>
      <p:origin x="0" y="36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4" d="100"/>
        <a:sy n="84" d="100"/>
      </p:scale>
      <p:origin x="0" y="0"/>
    </p:cViewPr>
  </p:sorterViewPr>
  <p:notesViewPr>
    <p:cSldViewPr>
      <p:cViewPr>
        <p:scale>
          <a:sx n="70" d="100"/>
          <a:sy n="70" d="100"/>
        </p:scale>
        <p:origin x="-2214" y="-342"/>
      </p:cViewPr>
      <p:guideLst>
        <p:guide orient="horz" pos="2952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0"/>
            <a:ext cx="3038475" cy="46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44" tIns="46822" rIns="93644" bIns="46822" numCol="1" anchor="t" anchorCtr="0" compatLnSpc="1">
            <a:prstTxWarp prst="textNoShape">
              <a:avLst/>
            </a:prstTxWarp>
          </a:bodyPr>
          <a:lstStyle>
            <a:lvl1pPr defTabSz="936904">
              <a:defRPr sz="1200"/>
            </a:lvl1pPr>
          </a:lstStyle>
          <a:p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42" y="0"/>
            <a:ext cx="3038475" cy="46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44" tIns="46822" rIns="93644" bIns="46822" numCol="1" anchor="t" anchorCtr="0" compatLnSpc="1">
            <a:prstTxWarp prst="textNoShape">
              <a:avLst/>
            </a:prstTxWarp>
          </a:bodyPr>
          <a:lstStyle>
            <a:lvl1pPr algn="r" defTabSz="936904">
              <a:defRPr sz="1200"/>
            </a:lvl1pPr>
          </a:lstStyle>
          <a:p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8902703"/>
            <a:ext cx="3038475" cy="46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44" tIns="46822" rIns="93644" bIns="46822" numCol="1" anchor="b" anchorCtr="0" compatLnSpc="1">
            <a:prstTxWarp prst="textNoShape">
              <a:avLst/>
            </a:prstTxWarp>
          </a:bodyPr>
          <a:lstStyle>
            <a:lvl1pPr defTabSz="936904">
              <a:defRPr sz="1200"/>
            </a:lvl1pPr>
          </a:lstStyle>
          <a:p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42" y="8902703"/>
            <a:ext cx="3038475" cy="46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44" tIns="46822" rIns="93644" bIns="46822" numCol="1" anchor="b" anchorCtr="0" compatLnSpc="1">
            <a:prstTxWarp prst="textNoShape">
              <a:avLst/>
            </a:prstTxWarp>
          </a:bodyPr>
          <a:lstStyle>
            <a:lvl1pPr algn="r" defTabSz="936904">
              <a:defRPr sz="1200"/>
            </a:lvl1pPr>
          </a:lstStyle>
          <a:p>
            <a:fld id="{7EEC7634-03E1-4A3E-9C64-3A99017EF7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8577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3638" y="704850"/>
            <a:ext cx="4683125" cy="35131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51350"/>
            <a:ext cx="5607050" cy="421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44" tIns="46822" rIns="93644" bIns="468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42" y="8902703"/>
            <a:ext cx="3038475" cy="46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44" tIns="46822" rIns="93644" bIns="46822" numCol="1" anchor="b" anchorCtr="0" compatLnSpc="1">
            <a:prstTxWarp prst="textNoShape">
              <a:avLst/>
            </a:prstTxWarp>
          </a:bodyPr>
          <a:lstStyle>
            <a:lvl1pPr algn="r" defTabSz="936904">
              <a:defRPr sz="1200"/>
            </a:lvl1pPr>
          </a:lstStyle>
          <a:p>
            <a:fld id="{0692BF33-017E-48C9-940A-A324FC0211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45760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icture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0380" y="-8221"/>
            <a:ext cx="915438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5867400"/>
            <a:ext cx="9144000" cy="990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92896"/>
            <a:ext cx="7772400" cy="1440160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077072"/>
            <a:ext cx="6400800" cy="156172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04248" y="6525344"/>
            <a:ext cx="2133600" cy="196131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363C01E9-F724-400E-9ED9-2785B10298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3C01E9-F724-400E-9ED9-2785B10298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63C01E9-F724-400E-9ED9-2785B10298C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Picture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0380" y="-8221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6629400" y="1757248"/>
            <a:ext cx="1828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0" dirty="0" smtClean="0">
                <a:solidFill>
                  <a:schemeClr val="bg1"/>
                </a:solidFill>
                <a:latin typeface="Arial"/>
                <a:cs typeface="Arial"/>
              </a:rPr>
              <a:t>Centre for Commercialization of Research </a:t>
            </a:r>
            <a:endParaRPr lang="en-US" sz="1400" b="1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867400"/>
            <a:ext cx="9144000" cy="990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6" cstate="print"/>
          <a:srcRect b="36202"/>
          <a:stretch>
            <a:fillRect/>
          </a:stretch>
        </p:blipFill>
        <p:spPr bwMode="auto">
          <a:xfrm>
            <a:off x="0" y="0"/>
            <a:ext cx="9100661" cy="1214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0977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6719888" y="990600"/>
            <a:ext cx="242411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b="1" i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Centre for Commercialization of Research (CCR)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41" r:id="rId3"/>
    <p:sldLayoutId id="2147483742" r:id="rId4"/>
  </p:sldLayoutIdLst>
  <p:transition spd="slow">
    <p:fade thruBlk="1"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89136" y="3838983"/>
            <a:ext cx="81369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0452" y="2629655"/>
            <a:ext cx="7772400" cy="14401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Networks of Centres of Excellence </a:t>
            </a:r>
            <a:br>
              <a:rPr lang="en-US" dirty="0" smtClean="0"/>
            </a:br>
            <a:r>
              <a:rPr lang="en-US" dirty="0" smtClean="0"/>
              <a:t>Annual Meeting 2011</a:t>
            </a:r>
            <a:br>
              <a:rPr lang="en-US" dirty="0" smtClean="0"/>
            </a:br>
            <a:r>
              <a:rPr lang="en-US" dirty="0" smtClean="0"/>
              <a:t>Communications Workshop </a:t>
            </a:r>
            <a:br>
              <a:rPr lang="en-US" dirty="0" smtClean="0"/>
            </a:br>
            <a:r>
              <a:rPr lang="en-US" dirty="0" smtClean="0"/>
              <a:t>Government Relations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4309953"/>
            <a:ext cx="6400800" cy="1561728"/>
          </a:xfrm>
        </p:spPr>
        <p:txBody>
          <a:bodyPr/>
          <a:lstStyle/>
          <a:p>
            <a:r>
              <a:rPr lang="en-US" dirty="0" smtClean="0"/>
              <a:t>December 5, 2011</a:t>
            </a:r>
          </a:p>
          <a:p>
            <a:r>
              <a:rPr lang="en-US" dirty="0" smtClean="0"/>
              <a:t>Fairmont Chateau Laurier, Ottawa, Ontario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629400" y="1757248"/>
            <a:ext cx="1828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0" dirty="0" smtClean="0">
                <a:solidFill>
                  <a:schemeClr val="bg1"/>
                </a:solidFill>
                <a:latin typeface="Arial"/>
                <a:cs typeface="Arial"/>
              </a:rPr>
              <a:t>Centre for Commercialization of Research (CCR)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24400" y="6435591"/>
            <a:ext cx="164027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OCE’s Centre of Commercialization of Research </a:t>
            </a:r>
            <a:br>
              <a:rPr lang="en-US" sz="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 supported by the federal government through </a:t>
            </a:r>
            <a:br>
              <a:rPr lang="en-US" sz="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Networks of Centres of Excellence Program</a:t>
            </a:r>
            <a:endParaRPr lang="en-US" sz="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2" descr="wordmar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6019800"/>
            <a:ext cx="1557854" cy="3766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25" y="5961614"/>
            <a:ext cx="1410812" cy="4673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174104" y="6468101"/>
            <a:ext cx="18174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Ontario Centres of Excellence (OCE) is funded by the Government of Ontario. OCE is a member of the Ontario Network of Excellence (ONE).</a:t>
            </a:r>
            <a:endParaRPr lang="en-US" sz="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62484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lang="en-US" sz="1400" b="1" i="0" dirty="0" err="1" smtClean="0">
                <a:solidFill>
                  <a:schemeClr val="bg1"/>
                </a:solidFill>
                <a:latin typeface="Arial"/>
                <a:cs typeface="Arial"/>
              </a:rPr>
              <a:t>ce-ontario.org</a:t>
            </a:r>
            <a:endParaRPr lang="en-US" sz="1400" b="1" i="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Lobbyist Registration Act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247" y="1600200"/>
            <a:ext cx="4197682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363C01E9-F724-400E-9ED9-2785B10298C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140636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a working </a:t>
            </a:r>
            <a:br>
              <a:rPr lang="en-US" dirty="0" smtClean="0"/>
            </a:br>
            <a:r>
              <a:rPr lang="en-US" dirty="0" smtClean="0"/>
              <a:t>relationship with Government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Environmental Scan</a:t>
            </a:r>
            <a:endParaRPr lang="en-US" dirty="0"/>
          </a:p>
          <a:p>
            <a:r>
              <a:rPr lang="en-US" dirty="0"/>
              <a:t>Federally/Provincially</a:t>
            </a:r>
          </a:p>
          <a:p>
            <a:pPr lvl="1"/>
            <a:r>
              <a:rPr lang="en-US" dirty="0" smtClean="0"/>
              <a:t>Governments </a:t>
            </a:r>
            <a:r>
              <a:rPr lang="en-US" dirty="0"/>
              <a:t>speaking about the economy, jobs, innovation, </a:t>
            </a:r>
            <a:r>
              <a:rPr lang="en-US" dirty="0" smtClean="0"/>
              <a:t>impact</a:t>
            </a:r>
          </a:p>
          <a:p>
            <a:pPr lvl="1"/>
            <a:r>
              <a:rPr lang="en-US" dirty="0" smtClean="0"/>
              <a:t>Federal election spring 2011 resulted in new landscape</a:t>
            </a:r>
            <a:endParaRPr lang="en-US" dirty="0"/>
          </a:p>
          <a:p>
            <a:pPr lvl="1"/>
            <a:r>
              <a:rPr lang="en-US" dirty="0" smtClean="0"/>
              <a:t>Elections held recently in a number of provinces – NFLD, PEI, Ontario, Manitoba, Sask. New leaders in BC and Alberta</a:t>
            </a:r>
          </a:p>
          <a:p>
            <a:r>
              <a:rPr lang="en-US" dirty="0" smtClean="0"/>
              <a:t>Internationally</a:t>
            </a:r>
          </a:p>
          <a:p>
            <a:pPr lvl="1"/>
            <a:r>
              <a:rPr lang="en-US" dirty="0" smtClean="0"/>
              <a:t>Economic instability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363C01E9-F724-400E-9ED9-2785B10298C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729179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Scan - Federal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Federally </a:t>
            </a:r>
          </a:p>
          <a:p>
            <a:pPr lvl="0"/>
            <a:r>
              <a:rPr lang="en-US" dirty="0"/>
              <a:t>Last Budget focused on a low tax plan for jobs and growth</a:t>
            </a:r>
          </a:p>
          <a:p>
            <a:pPr lvl="0"/>
            <a:r>
              <a:rPr lang="en-US" dirty="0"/>
              <a:t>Government will invest in the key drivers of economic growth—innovation, investment, education and training	</a:t>
            </a:r>
          </a:p>
          <a:p>
            <a:pPr lvl="0"/>
            <a:r>
              <a:rPr lang="en-US" dirty="0"/>
              <a:t>Impact of Jenkins Report</a:t>
            </a:r>
          </a:p>
          <a:p>
            <a:pPr lvl="0"/>
            <a:r>
              <a:rPr lang="en-US" dirty="0"/>
              <a:t>Treasury Board </a:t>
            </a:r>
            <a:r>
              <a:rPr lang="en-US" dirty="0" smtClean="0"/>
              <a:t>Review</a:t>
            </a:r>
          </a:p>
          <a:p>
            <a:pPr lvl="0"/>
            <a:r>
              <a:rPr lang="en-US" dirty="0" smtClean="0"/>
              <a:t>Impact of recent international events (Europe) on government’s course of action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363C01E9-F724-400E-9ED9-2785B10298C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713123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Jenkins Panel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499" y="1600200"/>
            <a:ext cx="4199178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363C01E9-F724-400E-9ED9-2785B10298C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981229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Scan Provincial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Provincially</a:t>
            </a:r>
          </a:p>
          <a:p>
            <a:pPr lvl="0"/>
            <a:r>
              <a:rPr lang="en-US" dirty="0"/>
              <a:t>Ontario </a:t>
            </a:r>
          </a:p>
          <a:p>
            <a:pPr lvl="1"/>
            <a:r>
              <a:rPr lang="en-US" dirty="0" smtClean="0"/>
              <a:t>Focus </a:t>
            </a:r>
            <a:r>
              <a:rPr lang="en-US" dirty="0"/>
              <a:t>for next four years is strengthening Ontario’s economy and creating jobs by seizing opportunities</a:t>
            </a:r>
          </a:p>
          <a:p>
            <a:pPr lvl="1"/>
            <a:r>
              <a:rPr lang="en-US" dirty="0"/>
              <a:t>Innovation referenced as an opportunity</a:t>
            </a:r>
          </a:p>
          <a:p>
            <a:pPr lvl="1"/>
            <a:r>
              <a:rPr lang="en-US" dirty="0"/>
              <a:t>Drummond Report</a:t>
            </a:r>
          </a:p>
          <a:p>
            <a:pPr lvl="0"/>
            <a:r>
              <a:rPr lang="en-US" dirty="0"/>
              <a:t>Other provinces</a:t>
            </a:r>
          </a:p>
          <a:p>
            <a:pPr lvl="1"/>
            <a:r>
              <a:rPr lang="en-US" dirty="0"/>
              <a:t>New Premiers – new directions</a:t>
            </a:r>
          </a:p>
          <a:p>
            <a:pPr lvl="1"/>
            <a:r>
              <a:rPr lang="en-US" dirty="0"/>
              <a:t>New </a:t>
            </a:r>
            <a:r>
              <a:rPr lang="en-US" dirty="0" smtClean="0"/>
              <a:t>MLAs/MPPs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363C01E9-F724-400E-9ED9-2785B10298C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46051"/>
      </p:ext>
    </p:extLst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Manitoba Speech from the Throne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594" y="1600200"/>
            <a:ext cx="5086988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363C01E9-F724-400E-9ED9-2785B10298C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103856"/>
      </p:ext>
    </p:extLst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 Priorities of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Assess vision </a:t>
            </a:r>
            <a:r>
              <a:rPr lang="en-US" dirty="0"/>
              <a:t>and priorities of Government </a:t>
            </a:r>
          </a:p>
          <a:p>
            <a:pPr lvl="0"/>
            <a:r>
              <a:rPr lang="en-US" dirty="0"/>
              <a:t>Be a student of </a:t>
            </a:r>
            <a:r>
              <a:rPr lang="en-US" dirty="0" smtClean="0"/>
              <a:t>government</a:t>
            </a:r>
          </a:p>
          <a:p>
            <a:pPr lvl="0"/>
            <a:r>
              <a:rPr lang="en-US" dirty="0" smtClean="0"/>
              <a:t>Where does your organization fit</a:t>
            </a:r>
            <a:endParaRPr lang="en-US" dirty="0"/>
          </a:p>
          <a:p>
            <a:pPr lvl="0"/>
            <a:r>
              <a:rPr lang="en-US" dirty="0"/>
              <a:t>Clearly message the value of your institution as it relates to those priorities</a:t>
            </a:r>
          </a:p>
          <a:p>
            <a:pPr lvl="0"/>
            <a:r>
              <a:rPr lang="en-US" dirty="0" smtClean="0"/>
              <a:t>Assess what might be </a:t>
            </a:r>
            <a:r>
              <a:rPr lang="en-US" dirty="0"/>
              <a:t>helpful to government</a:t>
            </a:r>
          </a:p>
          <a:p>
            <a:pPr lvl="0"/>
            <a:r>
              <a:rPr lang="en-US" dirty="0" smtClean="0"/>
              <a:t>Try to show </a:t>
            </a:r>
            <a:r>
              <a:rPr lang="en-US" dirty="0"/>
              <a:t>alignment with government</a:t>
            </a:r>
          </a:p>
          <a:p>
            <a:pPr lvl="0"/>
            <a:r>
              <a:rPr lang="en-US" dirty="0"/>
              <a:t>Know the key government players</a:t>
            </a:r>
          </a:p>
          <a:p>
            <a:pPr lvl="0"/>
            <a:r>
              <a:rPr lang="en-US" dirty="0"/>
              <a:t>Know the key </a:t>
            </a:r>
            <a:r>
              <a:rPr lang="en-US" dirty="0" smtClean="0"/>
              <a:t>stakeholders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363C01E9-F724-400E-9ED9-2785B10298C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336991"/>
      </p:ext>
    </p:extLst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Searches available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628800"/>
            <a:ext cx="4300489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363C01E9-F724-400E-9ED9-2785B10298C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820448"/>
      </p:ext>
    </p:extLst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320" y="1600200"/>
            <a:ext cx="5213535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363C01E9-F724-400E-9ED9-2785B10298C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050473"/>
      </p:ext>
    </p:extLst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739" y="1600200"/>
            <a:ext cx="4192697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363C01E9-F724-400E-9ED9-2785B10298C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798949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Government Relations Definition</a:t>
            </a:r>
          </a:p>
          <a:p>
            <a:r>
              <a:rPr lang="en-US" dirty="0" smtClean="0"/>
              <a:t>Meaningful Influence</a:t>
            </a:r>
          </a:p>
          <a:p>
            <a:r>
              <a:rPr lang="en-US" dirty="0" smtClean="0"/>
              <a:t>Developing a Good Working Relationship</a:t>
            </a:r>
          </a:p>
          <a:p>
            <a:pPr lvl="1"/>
            <a:r>
              <a:rPr lang="en-US" dirty="0" smtClean="0"/>
              <a:t>Environmental Scan</a:t>
            </a:r>
          </a:p>
          <a:p>
            <a:pPr lvl="1"/>
            <a:r>
              <a:rPr lang="en-US" dirty="0" smtClean="0"/>
              <a:t>Vision and Priorities of the Government</a:t>
            </a:r>
          </a:p>
          <a:p>
            <a:pPr lvl="1"/>
            <a:r>
              <a:rPr lang="en-US" dirty="0" smtClean="0"/>
              <a:t>Developing a Rapport</a:t>
            </a:r>
          </a:p>
          <a:p>
            <a:r>
              <a:rPr lang="en-US" dirty="0" smtClean="0"/>
              <a:t>Engagement Planning</a:t>
            </a:r>
          </a:p>
          <a:p>
            <a:pPr lvl="1"/>
            <a:r>
              <a:rPr lang="en-US" dirty="0" smtClean="0"/>
              <a:t>Tools of Engagement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363C01E9-F724-400E-9ED9-2785B10298C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052960"/>
      </p:ext>
    </p:extLst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614" y="1600200"/>
            <a:ext cx="4224948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363C01E9-F724-400E-9ED9-2785B10298C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537391"/>
      </p:ext>
    </p:extLst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479" y="1600200"/>
            <a:ext cx="5697218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363C01E9-F724-400E-9ED9-2785B10298C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720705"/>
      </p:ext>
    </p:extLst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952" y="1600200"/>
            <a:ext cx="5584272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363C01E9-F724-400E-9ED9-2785B10298C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250966"/>
      </p:ext>
    </p:extLst>
  </p:cSld>
  <p:clrMapOvr>
    <a:masterClrMapping/>
  </p:clrMapOvr>
  <p:transition spd="slow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360" y="1600200"/>
            <a:ext cx="5697455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363C01E9-F724-400E-9ED9-2785B10298C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366176"/>
      </p:ext>
    </p:extLst>
  </p:cSld>
  <p:clrMapOvr>
    <a:masterClrMapping/>
  </p:clrMapOvr>
  <p:transition spd="slow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739" y="1600200"/>
            <a:ext cx="5330698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363C01E9-F724-400E-9ED9-2785B10298C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86158"/>
      </p:ext>
    </p:extLst>
  </p:cSld>
  <p:clrMapOvr>
    <a:masterClrMapping/>
  </p:clrMapOvr>
  <p:transition spd="slow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777" y="1600200"/>
            <a:ext cx="5352622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363C01E9-F724-400E-9ED9-2785B10298C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128051"/>
      </p:ext>
    </p:extLst>
  </p:cSld>
  <p:clrMapOvr>
    <a:masterClrMapping/>
  </p:clrMapOvr>
  <p:transition spd="slow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093" y="1600200"/>
            <a:ext cx="4933990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363C01E9-F724-400E-9ED9-2785B10298C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126486"/>
      </p:ext>
    </p:extLst>
  </p:cSld>
  <p:clrMapOvr>
    <a:masterClrMapping/>
  </p:clrMapOvr>
  <p:transition spd="slow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648" y="1600200"/>
            <a:ext cx="5412879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363C01E9-F724-400E-9ED9-2785B10298C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585697"/>
      </p:ext>
    </p:extLst>
  </p:cSld>
  <p:clrMapOvr>
    <a:masterClrMapping/>
  </p:clrMapOvr>
  <p:transition spd="slow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</a:t>
            </a:r>
            <a:r>
              <a:rPr lang="en-US" dirty="0" smtClean="0"/>
              <a:t>a Rapport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Good </a:t>
            </a:r>
            <a:r>
              <a:rPr lang="en-US" dirty="0"/>
              <a:t>Government Relations is simply good communications</a:t>
            </a:r>
          </a:p>
          <a:p>
            <a:pPr lvl="0"/>
            <a:r>
              <a:rPr lang="en-US" dirty="0"/>
              <a:t>Proactive approach </a:t>
            </a:r>
          </a:p>
          <a:p>
            <a:pPr lvl="1"/>
            <a:r>
              <a:rPr lang="en-US" dirty="0"/>
              <a:t>Don’t wait for a crisis </a:t>
            </a:r>
          </a:p>
          <a:p>
            <a:pPr lvl="1"/>
            <a:r>
              <a:rPr lang="en-US" dirty="0"/>
              <a:t>Anticipate</a:t>
            </a:r>
          </a:p>
          <a:p>
            <a:pPr lvl="0"/>
            <a:r>
              <a:rPr lang="en-US" dirty="0"/>
              <a:t>Does government know your </a:t>
            </a:r>
            <a:r>
              <a:rPr lang="en-US" dirty="0" smtClean="0"/>
              <a:t>organization/field</a:t>
            </a:r>
            <a:endParaRPr lang="en-US" dirty="0"/>
          </a:p>
          <a:p>
            <a:pPr lvl="0"/>
            <a:r>
              <a:rPr lang="en-US" dirty="0"/>
              <a:t>Never assume people in government understand a problem the same way you do</a:t>
            </a:r>
          </a:p>
          <a:p>
            <a:pPr lvl="0"/>
            <a:r>
              <a:rPr lang="en-US" dirty="0"/>
              <a:t>Be part of government’s vision</a:t>
            </a:r>
          </a:p>
          <a:p>
            <a:pPr lvl="1"/>
            <a:r>
              <a:rPr lang="en-US" dirty="0"/>
              <a:t>How can you help them reach their goals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363C01E9-F724-400E-9ED9-2785B10298C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455110"/>
      </p:ext>
    </p:extLst>
  </p:cSld>
  <p:clrMapOvr>
    <a:masterClrMapping/>
  </p:clrMapOvr>
  <p:transition spd="slow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</a:t>
            </a:r>
            <a:r>
              <a:rPr lang="en-US" dirty="0" smtClean="0"/>
              <a:t>a Rapport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Ensure </a:t>
            </a:r>
            <a:r>
              <a:rPr lang="en-US" dirty="0"/>
              <a:t>what you’re asking government to do is in the public interest</a:t>
            </a:r>
          </a:p>
          <a:p>
            <a:pPr lvl="1"/>
            <a:r>
              <a:rPr lang="en-US" dirty="0"/>
              <a:t>It’s good for me, but is it good for the community?</a:t>
            </a:r>
          </a:p>
          <a:p>
            <a:pPr lvl="0"/>
            <a:r>
              <a:rPr lang="en-US" dirty="0" smtClean="0"/>
              <a:t>Focus </a:t>
            </a:r>
            <a:r>
              <a:rPr lang="en-US" dirty="0"/>
              <a:t>on the benefit to </a:t>
            </a:r>
            <a:r>
              <a:rPr lang="en-US" dirty="0" smtClean="0"/>
              <a:t>government/public </a:t>
            </a:r>
            <a:r>
              <a:rPr lang="en-US" dirty="0"/>
              <a:t>– specific things the government values that will result from the way you operate your program or service</a:t>
            </a:r>
          </a:p>
          <a:p>
            <a:pPr lvl="0"/>
            <a:r>
              <a:rPr lang="en-US" dirty="0"/>
              <a:t>Trusted </a:t>
            </a:r>
            <a:r>
              <a:rPr lang="en-US" dirty="0" smtClean="0"/>
              <a:t>relationships/ two-way relationships</a:t>
            </a:r>
            <a:endParaRPr lang="en-US" dirty="0"/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363C01E9-F724-400E-9ED9-2785B10298C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549939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Government Relations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Working Definition of Government Relations:</a:t>
            </a:r>
          </a:p>
          <a:p>
            <a:r>
              <a:rPr lang="en-US" dirty="0" smtClean="0"/>
              <a:t>Government Relations - systematic effort to influence the actions and policies of government to help achieve particular objectives or protect particular interests….in public and in a way that reflects well on you and the decision-makers involved.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363C01E9-F724-400E-9ED9-2785B10298C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333209"/>
      </p:ext>
    </p:extLst>
  </p:cSld>
  <p:clrMapOvr>
    <a:masterClrMapping/>
  </p:clrMapOvr>
  <p:transition spd="slow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</a:t>
            </a:r>
            <a:r>
              <a:rPr lang="en-US" dirty="0" smtClean="0"/>
              <a:t>a Rapport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Recognize </a:t>
            </a:r>
            <a:r>
              <a:rPr lang="en-US" dirty="0"/>
              <a:t>details that cannot be shared</a:t>
            </a:r>
          </a:p>
          <a:p>
            <a:pPr lvl="1"/>
            <a:r>
              <a:rPr lang="en-US" dirty="0"/>
              <a:t>Government officials may say things informally that they would not ordinarily put in writing, but can help manage and strengthen your relationship</a:t>
            </a:r>
          </a:p>
          <a:p>
            <a:pPr lvl="0"/>
            <a:r>
              <a:rPr lang="en-US" dirty="0"/>
              <a:t>Anticipate what may be expected/required</a:t>
            </a:r>
          </a:p>
          <a:p>
            <a:pPr lvl="0"/>
            <a:r>
              <a:rPr lang="en-US" dirty="0"/>
              <a:t>Provide feedback from intelligence gained from field</a:t>
            </a:r>
          </a:p>
          <a:p>
            <a:pPr lvl="0"/>
            <a:r>
              <a:rPr lang="en-US" dirty="0"/>
              <a:t>Provide a platform </a:t>
            </a:r>
            <a:r>
              <a:rPr lang="en-US" dirty="0" smtClean="0"/>
              <a:t>to assist the government in telling their story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363C01E9-F724-400E-9ED9-2785B10298C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851588"/>
      </p:ext>
    </p:extLst>
  </p:cSld>
  <p:clrMapOvr>
    <a:masterClrMapping/>
  </p:clrMapOvr>
  <p:transition spd="slow"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Engagement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 your engagement plan</a:t>
            </a:r>
          </a:p>
          <a:p>
            <a:pPr lvl="1"/>
            <a:r>
              <a:rPr lang="en-US" dirty="0" smtClean="0"/>
              <a:t>Objectives</a:t>
            </a:r>
          </a:p>
          <a:p>
            <a:pPr lvl="1"/>
            <a:r>
              <a:rPr lang="en-US" dirty="0" smtClean="0"/>
              <a:t>Target Audience</a:t>
            </a:r>
          </a:p>
          <a:p>
            <a:pPr lvl="1"/>
            <a:r>
              <a:rPr lang="en-US" dirty="0" smtClean="0"/>
              <a:t>Tactics and Tools</a:t>
            </a:r>
          </a:p>
          <a:p>
            <a:pPr lvl="1"/>
            <a:r>
              <a:rPr lang="en-US" dirty="0" smtClean="0"/>
              <a:t>Measurement</a:t>
            </a:r>
          </a:p>
          <a:p>
            <a:pPr lvl="1"/>
            <a:r>
              <a:rPr lang="en-US" dirty="0" smtClean="0"/>
              <a:t>Training your colleagues to be GR Ready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363C01E9-F724-400E-9ED9-2785B10298C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285134"/>
      </p:ext>
    </p:extLst>
  </p:cSld>
  <p:clrMapOvr>
    <a:masterClrMapping/>
  </p:clrMapOvr>
  <p:transition spd="slow"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Engagement Planning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Tools and Tactics include</a:t>
            </a:r>
          </a:p>
          <a:p>
            <a:r>
              <a:rPr lang="en-US" dirty="0" smtClean="0"/>
              <a:t>Briefings</a:t>
            </a:r>
            <a:endParaRPr lang="en-US" dirty="0"/>
          </a:p>
          <a:p>
            <a:pPr lvl="1"/>
            <a:r>
              <a:rPr lang="en-US" dirty="0"/>
              <a:t>Value of Face to Face relationship building</a:t>
            </a:r>
          </a:p>
          <a:p>
            <a:pPr lvl="1"/>
            <a:r>
              <a:rPr lang="en-US" dirty="0"/>
              <a:t>Who are the Players?</a:t>
            </a:r>
          </a:p>
          <a:p>
            <a:pPr lvl="1"/>
            <a:r>
              <a:rPr lang="en-US" dirty="0"/>
              <a:t>Government</a:t>
            </a:r>
          </a:p>
          <a:p>
            <a:pPr lvl="2"/>
            <a:r>
              <a:rPr lang="en-US" dirty="0"/>
              <a:t>Ministers, DM, ADM, Committee Members</a:t>
            </a:r>
          </a:p>
          <a:p>
            <a:pPr lvl="1"/>
            <a:r>
              <a:rPr lang="en-US" dirty="0"/>
              <a:t>Academic community</a:t>
            </a:r>
          </a:p>
          <a:p>
            <a:pPr lvl="1"/>
            <a:r>
              <a:rPr lang="en-US" dirty="0"/>
              <a:t>Individual local MPs or </a:t>
            </a:r>
            <a:r>
              <a:rPr lang="en-US" dirty="0" smtClean="0"/>
              <a:t>MLAs/MPPs </a:t>
            </a:r>
            <a:r>
              <a:rPr lang="en-US" dirty="0"/>
              <a:t>–</a:t>
            </a:r>
          </a:p>
          <a:p>
            <a:pPr lvl="2"/>
            <a:r>
              <a:rPr lang="en-US" dirty="0"/>
              <a:t>know </a:t>
            </a:r>
            <a:r>
              <a:rPr lang="en-US" dirty="0" smtClean="0"/>
              <a:t>affiliation/riding/issues/interests/geography/</a:t>
            </a:r>
            <a:br>
              <a:rPr lang="en-US" dirty="0" smtClean="0"/>
            </a:br>
            <a:r>
              <a:rPr lang="en-US" dirty="0" smtClean="0"/>
              <a:t>membership </a:t>
            </a:r>
            <a:r>
              <a:rPr lang="en-US" dirty="0"/>
              <a:t>on committees</a:t>
            </a:r>
          </a:p>
          <a:p>
            <a:pPr lvl="1"/>
            <a:r>
              <a:rPr lang="en-US" dirty="0"/>
              <a:t>Provide timely, fact-based </a:t>
            </a:r>
            <a:r>
              <a:rPr lang="en-US" dirty="0" smtClean="0"/>
              <a:t>briefings</a:t>
            </a:r>
          </a:p>
          <a:p>
            <a:pPr lvl="1"/>
            <a:r>
              <a:rPr lang="en-US" dirty="0" smtClean="0"/>
              <a:t>Consider tours of your organization or companies you support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363C01E9-F724-400E-9ED9-2785B10298C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247620"/>
      </p:ext>
    </p:extLst>
  </p:cSld>
  <p:clrMapOvr>
    <a:masterClrMapping/>
  </p:clrMapOvr>
  <p:transition spd="slow"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Events</a:t>
            </a:r>
            <a:r>
              <a:rPr lang="en-US" dirty="0" smtClean="0"/>
              <a:t>, tours, </a:t>
            </a:r>
            <a:r>
              <a:rPr lang="en-US" dirty="0"/>
              <a:t>workshops</a:t>
            </a:r>
          </a:p>
          <a:p>
            <a:pPr lvl="0"/>
            <a:r>
              <a:rPr lang="en-US" dirty="0" err="1"/>
              <a:t>Announcables</a:t>
            </a:r>
            <a:endParaRPr lang="en-US" dirty="0"/>
          </a:p>
          <a:p>
            <a:pPr lvl="1"/>
            <a:r>
              <a:rPr lang="en-US" dirty="0"/>
              <a:t>Golden GR opportunities</a:t>
            </a:r>
          </a:p>
          <a:p>
            <a:pPr lvl="1"/>
            <a:r>
              <a:rPr lang="en-US" dirty="0"/>
              <a:t>Opportunity for </a:t>
            </a:r>
            <a:r>
              <a:rPr lang="en-US" dirty="0" smtClean="0"/>
              <a:t>government and your organization to </a:t>
            </a:r>
            <a:r>
              <a:rPr lang="en-US" dirty="0"/>
              <a:t>be seen in positive light</a:t>
            </a:r>
          </a:p>
          <a:p>
            <a:pPr lvl="1"/>
            <a:r>
              <a:rPr lang="en-US" dirty="0"/>
              <a:t>Engage full range of stakeholders</a:t>
            </a:r>
          </a:p>
          <a:p>
            <a:pPr lvl="2"/>
            <a:r>
              <a:rPr lang="en-US" dirty="0"/>
              <a:t>Protocol for contacting other ministers</a:t>
            </a:r>
          </a:p>
          <a:p>
            <a:pPr lvl="1"/>
            <a:r>
              <a:rPr lang="en-US" dirty="0"/>
              <a:t>Photos </a:t>
            </a:r>
          </a:p>
          <a:p>
            <a:pPr lvl="1"/>
            <a:r>
              <a:rPr lang="en-US" dirty="0"/>
              <a:t>Video footage</a:t>
            </a:r>
          </a:p>
          <a:p>
            <a:pPr lvl="0"/>
            <a:r>
              <a:rPr lang="en-US" dirty="0"/>
              <a:t>Householder content</a:t>
            </a:r>
          </a:p>
          <a:p>
            <a:pPr lvl="0"/>
            <a:r>
              <a:rPr lang="en-US" dirty="0"/>
              <a:t>Web posts, blogs</a:t>
            </a:r>
          </a:p>
          <a:p>
            <a:pPr lvl="0"/>
            <a:r>
              <a:rPr lang="en-US" dirty="0"/>
              <a:t>Stakeholders as Advocates</a:t>
            </a:r>
          </a:p>
          <a:p>
            <a:pPr lvl="1"/>
            <a:r>
              <a:rPr lang="en-US" dirty="0"/>
              <a:t>Third party </a:t>
            </a:r>
            <a:r>
              <a:rPr lang="en-US" dirty="0" smtClean="0"/>
              <a:t>endorsements</a:t>
            </a:r>
          </a:p>
          <a:p>
            <a:pPr lvl="1"/>
            <a:r>
              <a:rPr lang="en-US" dirty="0" smtClean="0"/>
              <a:t>Other levels of government </a:t>
            </a:r>
          </a:p>
          <a:p>
            <a:r>
              <a:rPr lang="en-US" dirty="0"/>
              <a:t> </a:t>
            </a:r>
            <a:r>
              <a:rPr lang="en-US" dirty="0" smtClean="0"/>
              <a:t>Educate your team on good government relations practices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363C01E9-F724-400E-9ED9-2785B10298C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57839"/>
      </p:ext>
    </p:extLst>
  </p:cSld>
  <p:clrMapOvr>
    <a:masterClrMapping/>
  </p:clrMapOvr>
  <p:transition spd="slow"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Innovation for a Greater </a:t>
            </a:r>
            <a:br>
              <a:rPr lang="en-US" smtClean="0"/>
            </a:br>
            <a:r>
              <a:rPr lang="en-US" smtClean="0"/>
              <a:t>Central Ontario event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760" y="1602119"/>
            <a:ext cx="5652655" cy="452212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363C01E9-F724-400E-9ED9-2785B10298C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215727"/>
      </p:ext>
    </p:extLst>
  </p:cSld>
  <p:clrMapOvr>
    <a:masterClrMapping/>
  </p:clrMapOvr>
  <p:transition spd="slow"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629400" y="1757248"/>
            <a:ext cx="1828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0" dirty="0" smtClean="0">
                <a:solidFill>
                  <a:schemeClr val="bg1"/>
                </a:solidFill>
                <a:latin typeface="Arial"/>
                <a:cs typeface="Arial"/>
              </a:rPr>
              <a:t>Centre for Commercialization of Research (CCR)</a:t>
            </a:r>
          </a:p>
        </p:txBody>
      </p:sp>
      <p:sp>
        <p:nvSpPr>
          <p:cNvPr id="17" name="Title 1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Subtitle 1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724400" y="6435591"/>
            <a:ext cx="164027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OCE’s Centre of Commercialization of Research </a:t>
            </a:r>
            <a:br>
              <a:rPr lang="en-US" sz="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 supported by the federal government through </a:t>
            </a:r>
            <a:br>
              <a:rPr lang="en-US" sz="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Networks of Centres of Excellence Program</a:t>
            </a:r>
            <a:endParaRPr lang="en-US" sz="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0" descr="wordmar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6019800"/>
            <a:ext cx="1557854" cy="37666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25" y="5961614"/>
            <a:ext cx="1410812" cy="46735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174104" y="6468101"/>
            <a:ext cx="18174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Ontario Centres of Excellence (OCE) is funded by the Government of Ontario. OCE is a member of the Ontario Network of Excellence (ONE).</a:t>
            </a:r>
            <a:endParaRPr lang="en-US" sz="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" y="62484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lang="en-US" sz="1400" b="1" i="0" dirty="0" err="1" smtClean="0">
                <a:solidFill>
                  <a:schemeClr val="bg1"/>
                </a:solidFill>
                <a:latin typeface="Arial"/>
                <a:cs typeface="Arial"/>
              </a:rPr>
              <a:t>ce-ontario.org</a:t>
            </a:r>
            <a:endParaRPr lang="en-US" sz="1400" b="1" i="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489210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Service (Non-Elected)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Values to Guide our Actions </a:t>
            </a:r>
            <a:r>
              <a:rPr lang="en-US" sz="1800" dirty="0" smtClean="0"/>
              <a:t>(Public Service Commission)</a:t>
            </a:r>
            <a:endParaRPr lang="en-US" sz="1800" dirty="0"/>
          </a:p>
          <a:p>
            <a:r>
              <a:rPr lang="en-US" dirty="0" smtClean="0"/>
              <a:t>In serving Parliament and Canadians, we are guided by and proudly adhere to the following values:</a:t>
            </a:r>
          </a:p>
          <a:p>
            <a:pPr lvl="1"/>
            <a:r>
              <a:rPr lang="en-US" dirty="0" smtClean="0"/>
              <a:t>Integrity in our actions</a:t>
            </a:r>
          </a:p>
          <a:p>
            <a:pPr lvl="1"/>
            <a:r>
              <a:rPr lang="en-US" dirty="0" smtClean="0"/>
              <a:t>Fairness in our decisions</a:t>
            </a:r>
          </a:p>
          <a:p>
            <a:pPr lvl="1"/>
            <a:r>
              <a:rPr lang="en-US" dirty="0" smtClean="0"/>
              <a:t>Respect in our relationships; and </a:t>
            </a:r>
          </a:p>
          <a:p>
            <a:pPr lvl="1"/>
            <a:r>
              <a:rPr lang="en-US" dirty="0" smtClean="0"/>
              <a:t>Transparency in our communications</a:t>
            </a:r>
          </a:p>
          <a:p>
            <a:r>
              <a:rPr lang="en-US" dirty="0" smtClean="0"/>
              <a:t>Political impartiality of public servants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363C01E9-F724-400E-9ED9-2785B10298C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242161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Parliamentarians (Elected)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 functions of an MP</a:t>
            </a:r>
          </a:p>
          <a:p>
            <a:pPr lvl="1"/>
            <a:r>
              <a:rPr lang="en-US" dirty="0" smtClean="0"/>
              <a:t>Constituency Work – “ombudsman” role</a:t>
            </a:r>
          </a:p>
          <a:p>
            <a:pPr lvl="1"/>
            <a:r>
              <a:rPr lang="en-US" dirty="0" smtClean="0"/>
              <a:t>Represent </a:t>
            </a:r>
            <a:r>
              <a:rPr lang="en-US" dirty="0"/>
              <a:t>their </a:t>
            </a:r>
            <a:r>
              <a:rPr lang="en-US" dirty="0" smtClean="0"/>
              <a:t>constituents’ views through debates, policy initiatives, short statements, raise issues during question period and appeal to ministers on policy</a:t>
            </a:r>
          </a:p>
          <a:p>
            <a:pPr lvl="1"/>
            <a:r>
              <a:rPr lang="en-US" dirty="0" smtClean="0"/>
              <a:t>Private members business</a:t>
            </a:r>
          </a:p>
          <a:p>
            <a:pPr lvl="1"/>
            <a:r>
              <a:rPr lang="en-US" dirty="0" smtClean="0"/>
              <a:t>Parliamentary Committees</a:t>
            </a:r>
          </a:p>
          <a:p>
            <a:pPr lvl="1"/>
            <a:r>
              <a:rPr lang="en-US" dirty="0" smtClean="0"/>
              <a:t>Caucus</a:t>
            </a:r>
          </a:p>
          <a:p>
            <a:pPr lvl="1"/>
            <a:r>
              <a:rPr lang="en-US" dirty="0" smtClean="0"/>
              <a:t>Partisan considerations</a:t>
            </a:r>
          </a:p>
          <a:p>
            <a:pPr lvl="1"/>
            <a:r>
              <a:rPr lang="en-US" dirty="0" smtClean="0"/>
              <a:t>Oversight role –  i.e</a:t>
            </a:r>
            <a:r>
              <a:rPr lang="en-US" dirty="0"/>
              <a:t>.</a:t>
            </a:r>
            <a:r>
              <a:rPr lang="en-US" dirty="0" smtClean="0"/>
              <a:t>  Review of auditor’s report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363C01E9-F724-400E-9ED9-2785B10298C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294441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Meaningful Influence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Meaningful Influence:</a:t>
            </a:r>
          </a:p>
          <a:p>
            <a:r>
              <a:rPr lang="en-US" dirty="0" smtClean="0"/>
              <a:t>Definition of influence – “Producing an effect without the direct exercise of command”</a:t>
            </a:r>
          </a:p>
          <a:p>
            <a:r>
              <a:rPr lang="en-US" dirty="0" smtClean="0"/>
              <a:t>In government relations, meaningful influence depends on trust and it has to be earned.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363C01E9-F724-400E-9ED9-2785B10298C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772144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Meaningful Influence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How?</a:t>
            </a:r>
          </a:p>
          <a:p>
            <a:pPr lvl="0"/>
            <a:r>
              <a:rPr lang="en-US" dirty="0"/>
              <a:t>Building relationships – political and </a:t>
            </a:r>
            <a:r>
              <a:rPr lang="en-US" dirty="0" smtClean="0"/>
              <a:t>non-elected</a:t>
            </a:r>
          </a:p>
          <a:p>
            <a:pPr lvl="0"/>
            <a:r>
              <a:rPr lang="en-US" dirty="0" smtClean="0"/>
              <a:t>Showing </a:t>
            </a:r>
            <a:r>
              <a:rPr lang="en-US" dirty="0"/>
              <a:t>respect – listening and respecting confidences</a:t>
            </a:r>
          </a:p>
          <a:p>
            <a:pPr lvl="0"/>
            <a:r>
              <a:rPr lang="en-US" dirty="0"/>
              <a:t>Reaching your goal and the government’s as well – serving the public interests as well as your own</a:t>
            </a:r>
          </a:p>
          <a:p>
            <a:pPr lvl="0"/>
            <a:r>
              <a:rPr lang="en-US" dirty="0"/>
              <a:t>Helping government achieve political gains based on good public policy</a:t>
            </a:r>
          </a:p>
          <a:p>
            <a:pPr lvl="0"/>
            <a:r>
              <a:rPr lang="en-US" dirty="0"/>
              <a:t>Tell the truth</a:t>
            </a:r>
          </a:p>
          <a:p>
            <a:pPr lvl="0"/>
            <a:r>
              <a:rPr lang="en-US" dirty="0"/>
              <a:t>Engaging </a:t>
            </a:r>
            <a:r>
              <a:rPr lang="en-US" dirty="0" smtClean="0"/>
              <a:t>and communicating with the </a:t>
            </a:r>
            <a:r>
              <a:rPr lang="en-US" dirty="0"/>
              <a:t>broadest possible group – build relationships </a:t>
            </a:r>
            <a:r>
              <a:rPr lang="en-US" dirty="0" smtClean="0"/>
              <a:t>widely</a:t>
            </a:r>
            <a:endParaRPr lang="en-US" dirty="0"/>
          </a:p>
          <a:p>
            <a:pPr lvl="0"/>
            <a:r>
              <a:rPr lang="en-US" dirty="0"/>
              <a:t>Keep opposition parties informed</a:t>
            </a:r>
          </a:p>
          <a:p>
            <a:r>
              <a:rPr lang="en-US" dirty="0" smtClean="0"/>
              <a:t>Simple, time consuming and effective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363C01E9-F724-400E-9ED9-2785B10298C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215895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Meaningful Influence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Avoid these traps </a:t>
            </a:r>
            <a:endParaRPr lang="en-US" dirty="0"/>
          </a:p>
          <a:p>
            <a:pPr lvl="0"/>
            <a:r>
              <a:rPr lang="en-US" dirty="0"/>
              <a:t>There are no </a:t>
            </a:r>
            <a:r>
              <a:rPr lang="en-US" dirty="0" smtClean="0"/>
              <a:t>secrets</a:t>
            </a:r>
          </a:p>
          <a:p>
            <a:pPr lvl="0"/>
            <a:r>
              <a:rPr lang="en-US" dirty="0" smtClean="0"/>
              <a:t>Every email, document sent to government is “public record”</a:t>
            </a:r>
            <a:endParaRPr lang="en-US" dirty="0"/>
          </a:p>
          <a:p>
            <a:pPr lvl="0"/>
            <a:r>
              <a:rPr lang="en-US" dirty="0"/>
              <a:t>Everything you say and do in dealings with government must stand the light of public scrutiny</a:t>
            </a:r>
          </a:p>
          <a:p>
            <a:pPr lvl="0"/>
            <a:r>
              <a:rPr lang="en-US" dirty="0"/>
              <a:t>Can you can live with your comments on the front page of the Globe &amp; </a:t>
            </a:r>
            <a:r>
              <a:rPr lang="en-US" dirty="0" smtClean="0"/>
              <a:t>Mail, Vancouver Sun or Calgary Herald?</a:t>
            </a:r>
            <a:endParaRPr lang="en-US" dirty="0"/>
          </a:p>
          <a:p>
            <a:pPr lvl="0"/>
            <a:r>
              <a:rPr lang="en-US" dirty="0"/>
              <a:t>Never assume you’ll be given the benefit of the doubt</a:t>
            </a:r>
          </a:p>
          <a:p>
            <a:pPr lvl="0"/>
            <a:r>
              <a:rPr lang="en-US" dirty="0"/>
              <a:t>Media is all too willing to put the worst interpretation on events – constantly watching for “scandal</a:t>
            </a:r>
            <a:r>
              <a:rPr lang="en-US" dirty="0" smtClean="0"/>
              <a:t>”</a:t>
            </a: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363C01E9-F724-400E-9ED9-2785B10298C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408205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Meaningful Influence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Influence &amp; Ethics</a:t>
            </a:r>
          </a:p>
          <a:p>
            <a:pPr lvl="0"/>
            <a:r>
              <a:rPr lang="en-US" dirty="0"/>
              <a:t>Legal reforms like the Lobbyist </a:t>
            </a:r>
            <a:r>
              <a:rPr lang="en-US" dirty="0" smtClean="0"/>
              <a:t>Registry (most provinces also have a registry) </a:t>
            </a:r>
            <a:r>
              <a:rPr lang="en-US" dirty="0"/>
              <a:t>and clearer conflict of interest laws and guidelines bring hidden relationships into the light of day</a:t>
            </a:r>
          </a:p>
          <a:p>
            <a:pPr lvl="0"/>
            <a:r>
              <a:rPr lang="en-US" dirty="0" smtClean="0"/>
              <a:t>Public </a:t>
            </a:r>
            <a:r>
              <a:rPr lang="en-US" dirty="0"/>
              <a:t>servants and elected officials are </a:t>
            </a:r>
            <a:r>
              <a:rPr lang="en-US" dirty="0" smtClean="0"/>
              <a:t>likely not to work with you if </a:t>
            </a:r>
            <a:r>
              <a:rPr lang="en-US" b="1" dirty="0" smtClean="0"/>
              <a:t>things </a:t>
            </a:r>
            <a:r>
              <a:rPr lang="en-US" b="1" dirty="0"/>
              <a:t>just don’t look right</a:t>
            </a:r>
            <a:endParaRPr lang="en-US" dirty="0"/>
          </a:p>
          <a:p>
            <a:r>
              <a:rPr lang="en-US" dirty="0" smtClean="0"/>
              <a:t>Important to maintain high level of ethics and integrity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363C01E9-F724-400E-9ED9-2785B10298C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09954"/>
      </p:ext>
    </p:extLst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8893</TotalTime>
  <Words>1083</Words>
  <Application>Microsoft Office PowerPoint</Application>
  <PresentationFormat>On-screen Show (4:3)</PresentationFormat>
  <Paragraphs>193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Custom Design</vt:lpstr>
      <vt:lpstr>     Networks of Centres of Excellence  Annual Meeting 2011 Communications Workshop  Government Relations</vt:lpstr>
      <vt:lpstr>Overview</vt:lpstr>
      <vt:lpstr>Government Relations</vt:lpstr>
      <vt:lpstr>Public Service (Non-Elected)</vt:lpstr>
      <vt:lpstr>Parliamentarians (Elected)</vt:lpstr>
      <vt:lpstr>Meaningful Influence</vt:lpstr>
      <vt:lpstr>Meaningful Influence</vt:lpstr>
      <vt:lpstr>Meaningful Influence</vt:lpstr>
      <vt:lpstr>Meaningful Influence</vt:lpstr>
      <vt:lpstr>Federal Lobbyist Registration Act</vt:lpstr>
      <vt:lpstr>Developing a working  relationship with Government</vt:lpstr>
      <vt:lpstr>Environmental Scan - Federal</vt:lpstr>
      <vt:lpstr>Jenkins Panel</vt:lpstr>
      <vt:lpstr>Environmental Scan Provincial</vt:lpstr>
      <vt:lpstr>Manitoba Speech from the Throne</vt:lpstr>
      <vt:lpstr>Assess Priorities of Government</vt:lpstr>
      <vt:lpstr>Searches available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Developing a Rapport</vt:lpstr>
      <vt:lpstr>Developing a Rapport</vt:lpstr>
      <vt:lpstr>Developing a Rapport</vt:lpstr>
      <vt:lpstr>Engagement Planning</vt:lpstr>
      <vt:lpstr>Engagement Planning</vt:lpstr>
      <vt:lpstr>Engagement</vt:lpstr>
      <vt:lpstr>Innovation for a Greater  Central Ontario event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Tosto, Deanna</dc:creator>
  <cp:lastModifiedBy>Wettlaufer,Anne</cp:lastModifiedBy>
  <cp:revision>498</cp:revision>
  <cp:lastPrinted>2011-12-05T11:33:22Z</cp:lastPrinted>
  <dcterms:created xsi:type="dcterms:W3CDTF">2011-12-04T22:27:33Z</dcterms:created>
  <dcterms:modified xsi:type="dcterms:W3CDTF">2011-12-05T16:57:44Z</dcterms:modified>
</cp:coreProperties>
</file>