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73"/>
  </p:notesMasterIdLst>
  <p:sldIdLst>
    <p:sldId id="313" r:id="rId3"/>
    <p:sldId id="343" r:id="rId4"/>
    <p:sldId id="346" r:id="rId5"/>
    <p:sldId id="315" r:id="rId6"/>
    <p:sldId id="316" r:id="rId7"/>
    <p:sldId id="317" r:id="rId8"/>
    <p:sldId id="318" r:id="rId9"/>
    <p:sldId id="347" r:id="rId10"/>
    <p:sldId id="323" r:id="rId11"/>
    <p:sldId id="355" r:id="rId12"/>
    <p:sldId id="320" r:id="rId13"/>
    <p:sldId id="324" r:id="rId14"/>
    <p:sldId id="321"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56" r:id="rId28"/>
    <p:sldId id="357" r:id="rId29"/>
    <p:sldId id="358" r:id="rId30"/>
    <p:sldId id="359" r:id="rId31"/>
    <p:sldId id="360" r:id="rId32"/>
    <p:sldId id="348" r:id="rId33"/>
    <p:sldId id="339" r:id="rId34"/>
    <p:sldId id="341" r:id="rId35"/>
    <p:sldId id="340" r:id="rId36"/>
    <p:sldId id="342" r:id="rId37"/>
    <p:sldId id="344" r:id="rId38"/>
    <p:sldId id="267" r:id="rId39"/>
    <p:sldId id="269" r:id="rId40"/>
    <p:sldId id="280" r:id="rId41"/>
    <p:sldId id="268" r:id="rId42"/>
    <p:sldId id="273" r:id="rId43"/>
    <p:sldId id="294" r:id="rId44"/>
    <p:sldId id="295" r:id="rId45"/>
    <p:sldId id="296" r:id="rId46"/>
    <p:sldId id="298" r:id="rId47"/>
    <p:sldId id="299" r:id="rId48"/>
    <p:sldId id="361" r:id="rId49"/>
    <p:sldId id="345" r:id="rId50"/>
    <p:sldId id="301" r:id="rId51"/>
    <p:sldId id="302" r:id="rId52"/>
    <p:sldId id="303" r:id="rId53"/>
    <p:sldId id="304" r:id="rId54"/>
    <p:sldId id="305" r:id="rId55"/>
    <p:sldId id="306" r:id="rId56"/>
    <p:sldId id="308" r:id="rId57"/>
    <p:sldId id="373" r:id="rId58"/>
    <p:sldId id="370" r:id="rId59"/>
    <p:sldId id="376" r:id="rId60"/>
    <p:sldId id="377" r:id="rId61"/>
    <p:sldId id="367" r:id="rId62"/>
    <p:sldId id="311" r:id="rId63"/>
    <p:sldId id="372" r:id="rId64"/>
    <p:sldId id="363" r:id="rId65"/>
    <p:sldId id="365" r:id="rId66"/>
    <p:sldId id="369" r:id="rId67"/>
    <p:sldId id="300" r:id="rId68"/>
    <p:sldId id="309" r:id="rId69"/>
    <p:sldId id="310" r:id="rId70"/>
    <p:sldId id="368" r:id="rId71"/>
    <p:sldId id="312"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5F5F5F"/>
    <a:srgbClr val="4D4D4D"/>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42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0" d="100"/>
          <a:sy n="60" d="100"/>
        </p:scale>
        <p:origin x="-249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E40C945-1CF1-4981-B17E-3B219BB6F2B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latin typeface="Arial" charset="0"/>
              <a:ea typeface="ＭＳ Ｐゴシック"/>
              <a:cs typeface="ＭＳ Ｐゴシック"/>
            </a:endParaRPr>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r>
              <a:rPr lang="en-US" dirty="0" smtClean="0">
                <a:solidFill>
                  <a:srgbClr val="000000"/>
                </a:solidFill>
                <a:ea typeface="ＭＳ Ｐゴシック"/>
                <a:cs typeface="ＭＳ Ｐゴシック"/>
              </a:rPr>
              <a:t>Page </a:t>
            </a:r>
            <a:fld id="{D5D3C309-5D40-485C-AA13-E0F4FD6E5E19}" type="slidenum">
              <a:rPr lang="en-US" smtClean="0">
                <a:solidFill>
                  <a:srgbClr val="000000"/>
                </a:solidFill>
                <a:ea typeface="ＭＳ Ｐゴシック"/>
                <a:cs typeface="ＭＳ Ｐゴシック"/>
              </a:rPr>
              <a:pPr/>
              <a:t>6</a:t>
            </a:fld>
            <a:endParaRPr lang="en-US" dirty="0" smtClean="0">
              <a:solidFill>
                <a:srgbClr val="000000"/>
              </a:solidFill>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pPr eaLnBrk="1" hangingPunct="1"/>
            <a:endParaRPr lang="en-CA" dirty="0" smtClean="0"/>
          </a:p>
        </p:txBody>
      </p:sp>
      <p:sp>
        <p:nvSpPr>
          <p:cNvPr id="28676" name="Slide Number Placeholder 3"/>
          <p:cNvSpPr>
            <a:spLocks noGrp="1"/>
          </p:cNvSpPr>
          <p:nvPr>
            <p:ph type="sldNum" sz="quarter" idx="5"/>
          </p:nvPr>
        </p:nvSpPr>
        <p:spPr>
          <a:noFill/>
          <a:ln>
            <a:miter lim="800000"/>
            <a:headEnd/>
            <a:tailEnd/>
          </a:ln>
        </p:spPr>
        <p:txBody>
          <a:bodyPr/>
          <a:lstStyle/>
          <a:p>
            <a:fld id="{093B10E9-8D48-4847-9E37-D1D0221A4437}" type="slidenum">
              <a:rPr lang="en-US"/>
              <a:pPr/>
              <a:t>27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pPr eaLnBrk="1" hangingPunct="1"/>
            <a:endParaRPr lang="en-CA" dirty="0" smtClean="0"/>
          </a:p>
        </p:txBody>
      </p:sp>
      <p:sp>
        <p:nvSpPr>
          <p:cNvPr id="29700" name="Slide Number Placeholder 3"/>
          <p:cNvSpPr>
            <a:spLocks noGrp="1"/>
          </p:cNvSpPr>
          <p:nvPr>
            <p:ph type="sldNum" sz="quarter" idx="5"/>
          </p:nvPr>
        </p:nvSpPr>
        <p:spPr>
          <a:noFill/>
          <a:ln>
            <a:miter lim="800000"/>
            <a:headEnd/>
            <a:tailEnd/>
          </a:ln>
        </p:spPr>
        <p:txBody>
          <a:bodyPr/>
          <a:lstStyle/>
          <a:p>
            <a:fld id="{9B369732-28CB-46F9-82FE-4034A3E6EA04}" type="slidenum">
              <a:rPr lang="en-US"/>
              <a:pPr/>
              <a:t>28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eaLnBrk="1" hangingPunct="1"/>
            <a:endParaRPr lang="en-CA" dirty="0" smtClean="0"/>
          </a:p>
        </p:txBody>
      </p:sp>
      <p:sp>
        <p:nvSpPr>
          <p:cNvPr id="30724" name="Slide Number Placeholder 3"/>
          <p:cNvSpPr>
            <a:spLocks noGrp="1"/>
          </p:cNvSpPr>
          <p:nvPr>
            <p:ph type="sldNum" sz="quarter" idx="5"/>
          </p:nvPr>
        </p:nvSpPr>
        <p:spPr>
          <a:noFill/>
          <a:ln>
            <a:miter lim="800000"/>
            <a:headEnd/>
            <a:tailEnd/>
          </a:ln>
        </p:spPr>
        <p:txBody>
          <a:bodyPr/>
          <a:lstStyle/>
          <a:p>
            <a:fld id="{3C5EC20D-6985-4F7C-A3F9-B10F1E55572E}" type="slidenum">
              <a:rPr lang="en-US"/>
              <a:pPr/>
              <a:t>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eaLnBrk="1" hangingPunct="1"/>
            <a:endParaRPr lang="en-CA" dirty="0" smtClean="0"/>
          </a:p>
        </p:txBody>
      </p:sp>
      <p:sp>
        <p:nvSpPr>
          <p:cNvPr id="32772" name="Slide Number Placeholder 3"/>
          <p:cNvSpPr>
            <a:spLocks noGrp="1"/>
          </p:cNvSpPr>
          <p:nvPr>
            <p:ph type="sldNum" sz="quarter" idx="5"/>
          </p:nvPr>
        </p:nvSpPr>
        <p:spPr>
          <a:noFill/>
          <a:ln>
            <a:miter lim="800000"/>
            <a:headEnd/>
            <a:tailEnd/>
          </a:ln>
        </p:spPr>
        <p:txBody>
          <a:bodyPr/>
          <a:lstStyle/>
          <a:p>
            <a:fld id="{0308DBE7-E846-46BE-B05B-75864AFF055D}" type="slidenum">
              <a:rPr lang="en-US"/>
              <a:pPr/>
              <a:t>30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7DB089-C941-4B9E-A35D-8EC9662A8A07}" type="slidenum">
              <a:rPr lang="en-CA" smtClean="0">
                <a:ea typeface="ＭＳ Ｐゴシック"/>
                <a:cs typeface="ＭＳ Ｐゴシック"/>
              </a:rPr>
              <a:pPr/>
              <a:t>32</a:t>
            </a:fld>
            <a:endParaRPr lang="en-CA" dirty="0" smtClean="0">
              <a:ea typeface="ＭＳ Ｐゴシック"/>
              <a:cs typeface="ＭＳ Ｐゴシック"/>
            </a:endParaRPr>
          </a:p>
        </p:txBody>
      </p:sp>
      <p:sp>
        <p:nvSpPr>
          <p:cNvPr id="37891" name="Rectangle 2"/>
          <p:cNvSpPr>
            <a:spLocks noGrp="1" noRot="1" noChangeAspect="1" noChangeArrowheads="1" noTextEdit="1"/>
          </p:cNvSpPr>
          <p:nvPr>
            <p:ph type="sldImg"/>
          </p:nvPr>
        </p:nvSpPr>
        <p:spPr bwMode="auto">
          <a:xfrm>
            <a:off x="890588" y="971550"/>
            <a:ext cx="5081587" cy="3810000"/>
          </a:xfrm>
          <a:noFill/>
          <a:ln>
            <a:solidFill>
              <a:srgbClr val="000000"/>
            </a:solidFill>
            <a:miter lim="800000"/>
            <a:headEnd/>
            <a:tailEnd/>
          </a:ln>
        </p:spPr>
      </p:sp>
      <p:sp>
        <p:nvSpPr>
          <p:cNvPr id="37892" name="Rectangle 3"/>
          <p:cNvSpPr>
            <a:spLocks noGrp="1" noChangeArrowheads="1"/>
          </p:cNvSpPr>
          <p:nvPr>
            <p:ph type="body" idx="1"/>
          </p:nvPr>
        </p:nvSpPr>
        <p:spPr bwMode="auto">
          <a:xfrm>
            <a:off x="914400" y="4848225"/>
            <a:ext cx="5029200" cy="3810000"/>
          </a:xfrm>
          <a:noFill/>
        </p:spPr>
        <p:txBody>
          <a:bodyPr wrap="square" numCol="1" anchor="t" anchorCtr="0" compatLnSpc="1">
            <a:prstTxWarp prst="textNoShape">
              <a:avLst/>
            </a:prstTxWarp>
          </a:bodyPr>
          <a:lstStyle/>
          <a:p>
            <a:r>
              <a:rPr lang="en-US" dirty="0" smtClean="0">
                <a:ea typeface="ＭＳ Ｐゴシック"/>
                <a:cs typeface="ＭＳ Ｐゴシック"/>
              </a:rPr>
              <a:t>Read the slide…..as with all things in life, it is important to focus and to not try to keep every body happy.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AC4337-FF5E-4A50-B111-2DB368268C5E}" type="slidenum">
              <a:rPr lang="en-CA" smtClean="0">
                <a:ea typeface="ＭＳ Ｐゴシック"/>
                <a:cs typeface="ＭＳ Ｐゴシック"/>
              </a:rPr>
              <a:pPr/>
              <a:t>34</a:t>
            </a:fld>
            <a:endParaRPr lang="en-CA" dirty="0" smtClean="0">
              <a:ea typeface="ＭＳ Ｐゴシック"/>
              <a:cs typeface="ＭＳ Ｐゴシック"/>
            </a:endParaRPr>
          </a:p>
        </p:txBody>
      </p:sp>
      <p:sp>
        <p:nvSpPr>
          <p:cNvPr id="39939" name="Rectangle 2"/>
          <p:cNvSpPr>
            <a:spLocks noGrp="1" noRot="1" noChangeAspect="1" noChangeArrowheads="1" noTextEdit="1"/>
          </p:cNvSpPr>
          <p:nvPr>
            <p:ph type="sldImg"/>
          </p:nvPr>
        </p:nvSpPr>
        <p:spPr bwMode="auto">
          <a:xfrm>
            <a:off x="1090613" y="717550"/>
            <a:ext cx="4573587" cy="3429000"/>
          </a:xfrm>
          <a:noFill/>
          <a:ln>
            <a:solidFill>
              <a:srgbClr val="000000"/>
            </a:solidFill>
            <a:miter lim="800000"/>
            <a:headEnd/>
            <a:tailEnd/>
          </a:ln>
        </p:spPr>
      </p:sp>
      <p:sp>
        <p:nvSpPr>
          <p:cNvPr id="39940" name="Rectangle 3"/>
          <p:cNvSpPr>
            <a:spLocks noGrp="1" noChangeArrowheads="1"/>
          </p:cNvSpPr>
          <p:nvPr>
            <p:ph type="body" idx="1"/>
          </p:nvPr>
        </p:nvSpPr>
        <p:spPr bwMode="auto">
          <a:xfrm>
            <a:off x="188913" y="4146550"/>
            <a:ext cx="6669087" cy="4997450"/>
          </a:xfrm>
          <a:noFill/>
        </p:spPr>
        <p:txBody>
          <a:bodyPr wrap="square" numCol="1" anchor="t" anchorCtr="0" compatLnSpc="1">
            <a:prstTxWarp prst="textNoShape">
              <a:avLst/>
            </a:prstTxWarp>
          </a:bodyPr>
          <a:lstStyle/>
          <a:p>
            <a:pPr>
              <a:lnSpc>
                <a:spcPct val="90000"/>
              </a:lnSpc>
              <a:spcBef>
                <a:spcPct val="65000"/>
              </a:spcBef>
            </a:pPr>
            <a:endParaRPr lang="en-CA" sz="1100" dirty="0" smtClean="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D9F50C-B08C-4E1A-B649-EC7CEE3B1636}" type="slidenum">
              <a:rPr lang="en-CA" smtClean="0">
                <a:ea typeface="ＭＳ Ｐゴシック"/>
                <a:cs typeface="ＭＳ Ｐゴシック"/>
              </a:rPr>
              <a:pPr/>
              <a:t>35</a:t>
            </a:fld>
            <a:endParaRPr lang="en-CA" dirty="0" smtClean="0">
              <a:ea typeface="ＭＳ Ｐゴシック"/>
              <a:cs typeface="ＭＳ Ｐゴシック"/>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3012" name="Rectangle 3"/>
          <p:cNvSpPr>
            <a:spLocks noGrp="1" noChangeArrowheads="1"/>
          </p:cNvSpPr>
          <p:nvPr>
            <p:ph type="body" idx="1"/>
          </p:nvPr>
        </p:nvSpPr>
        <p:spPr bwMode="auto">
          <a:xfrm>
            <a:off x="404813" y="4343400"/>
            <a:ext cx="6048375" cy="4406900"/>
          </a:xfrm>
          <a:noFill/>
        </p:spPr>
        <p:txBody>
          <a:bodyPr wrap="square" numCol="1" anchor="t" anchorCtr="0" compatLnSpc="1">
            <a:prstTxWarp prst="textNoShape">
              <a:avLst/>
            </a:prstTxWarp>
          </a:bodyPr>
          <a:lstStyle/>
          <a:p>
            <a:endParaRPr lang="en-CA" dirty="0" smtClean="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smtClean="0">
              <a:latin typeface="Times New Roman" pitchFamily="18" charset="0"/>
              <a:ea typeface="ＭＳ Ｐゴシック"/>
              <a:cs typeface="Times New Roman" pitchFamily="18" charset="0"/>
            </a:endParaRP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B9A886-4A24-4B32-92FF-7A10F2769A2F}" type="slidenum">
              <a:rPr lang="en-CA" smtClean="0">
                <a:latin typeface="Arial" pitchFamily="34" charset="0"/>
                <a:ea typeface="ＭＳ Ｐゴシック"/>
                <a:cs typeface="Arial" pitchFamily="34" charset="0"/>
              </a:rPr>
              <a:pPr/>
              <a:t>49</a:t>
            </a:fld>
            <a:endParaRPr lang="en-CA" dirty="0" smtClean="0">
              <a:latin typeface="Arial" pitchFamily="34" charset="0"/>
              <a:ea typeface="ＭＳ Ｐゴシック"/>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BB2677-8DB8-44A0-8A1F-93C1AFE62CF9}" type="slidenum">
              <a:rPr lang="en-US" smtClean="0">
                <a:latin typeface="Arial" pitchFamily="34" charset="0"/>
                <a:ea typeface="ＭＳ Ｐゴシック"/>
                <a:cs typeface="ＭＳ Ｐゴシック"/>
              </a:rPr>
              <a:pPr/>
              <a:t>54</a:t>
            </a:fld>
            <a:endParaRPr lang="en-US" dirty="0" smtClean="0">
              <a:latin typeface="Arial" pitchFamily="34" charset="0"/>
              <a:ea typeface="ＭＳ Ｐゴシック"/>
              <a:cs typeface="ＭＳ Ｐゴシック"/>
            </a:endParaRPr>
          </a:p>
        </p:txBody>
      </p:sp>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de-DE" smtClean="0">
                <a:latin typeface="Arial" pitchFamily="34" charset="0"/>
                <a:ea typeface="ＭＳ Ｐゴシック"/>
                <a:cs typeface="ＭＳ Ｐゴシック"/>
              </a:rPr>
              <a:t>This can be found at www.canada30.ca</a:t>
            </a:r>
          </a:p>
          <a:p>
            <a:pPr eaLnBrk="1" hangingPunct="1"/>
            <a:endParaRPr lang="de-DE" smtClean="0">
              <a:latin typeface="Arial" pitchFamily="34" charset="0"/>
              <a:ea typeface="ＭＳ Ｐゴシック"/>
              <a:cs typeface="ＭＳ Ｐゴシック"/>
            </a:endParaRPr>
          </a:p>
        </p:txBody>
      </p:sp>
      <p:sp>
        <p:nvSpPr>
          <p:cNvPr id="901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r>
              <a:rPr lang="en-US" sz="1200" dirty="0">
                <a:solidFill>
                  <a:srgbClr val="000000"/>
                </a:solidFill>
              </a:rPr>
              <a:t>Page </a:t>
            </a:r>
            <a:fld id="{96E7DB4C-0C27-4C46-92DD-EFC60648FED1}" type="slidenum">
              <a:rPr lang="en-US" sz="1200">
                <a:solidFill>
                  <a:srgbClr val="000000"/>
                </a:solidFill>
              </a:rPr>
              <a:pPr algn="r"/>
              <a:t>54</a:t>
            </a:fld>
            <a:endParaRPr lang="en-US" sz="1200" dirty="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a:cs typeface="ＭＳ Ｐゴシック"/>
            </a:endParaRPr>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0ED6A3-B577-4F41-A89A-A9393D0F21C4}" type="slidenum">
              <a:rPr lang="en-US" smtClean="0">
                <a:latin typeface="Arial" pitchFamily="34" charset="0"/>
                <a:ea typeface="ＭＳ Ｐゴシック"/>
                <a:cs typeface="ＭＳ Ｐゴシック"/>
              </a:rPr>
              <a:pPr/>
              <a:t>55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28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ECA2DB4-5FB2-426A-A89A-2A7E8AE5CE37}" type="slidenum">
              <a:rPr lang="en-CA" smtClean="0">
                <a:ea typeface="ＭＳ Ｐゴシック"/>
                <a:cs typeface="ＭＳ Ｐゴシック"/>
              </a:rPr>
              <a:pPr/>
              <a:t>14</a:t>
            </a:fld>
            <a:endParaRPr lang="en-CA" dirty="0" smtClean="0">
              <a:ea typeface="ＭＳ Ｐゴシック"/>
              <a:cs typeface="ＭＳ Ｐゴシック"/>
            </a:endParaRPr>
          </a:p>
        </p:txBody>
      </p:sp>
      <p:sp>
        <p:nvSpPr>
          <p:cNvPr id="2867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8676" name="Rectangle 3"/>
          <p:cNvSpPr>
            <a:spLocks noGrp="1" noChangeArrowheads="1"/>
          </p:cNvSpPr>
          <p:nvPr>
            <p:ph type="body" idx="1"/>
          </p:nvPr>
        </p:nvSpPr>
        <p:spPr bwMode="auto">
          <a:xfrm>
            <a:off x="685800" y="4343400"/>
            <a:ext cx="5486400" cy="4619625"/>
          </a:xfrm>
          <a:noFill/>
        </p:spPr>
        <p:txBody>
          <a:bodyPr wrap="square" numCol="1" anchor="t" anchorCtr="0" compatLnSpc="1">
            <a:prstTxWarp prst="textNoShape">
              <a:avLst/>
            </a:prstTxWarp>
          </a:bodyPr>
          <a:lstStyle/>
          <a:p>
            <a:r>
              <a:rPr lang="en-US" dirty="0" smtClean="0">
                <a:ea typeface="ＭＳ Ｐゴシック"/>
                <a:cs typeface="ＭＳ Ｐゴシック"/>
              </a:rPr>
              <a:t>A global value chain is the process whereby the production of increasingly complex goods and services is organized across inter</a:t>
            </a:r>
            <a:r>
              <a:rPr lang="en-US" baseline="0" dirty="0" smtClean="0">
                <a:ea typeface="ＭＳ Ｐゴシック"/>
                <a:cs typeface="ＭＳ Ｐゴシック"/>
              </a:rPr>
              <a:t>national</a:t>
            </a:r>
            <a:r>
              <a:rPr lang="en-US" dirty="0" smtClean="0">
                <a:ea typeface="ＭＳ Ｐゴシック"/>
                <a:cs typeface="ＭＳ Ｐゴシック"/>
              </a:rPr>
              <a:t> borders.</a:t>
            </a:r>
            <a:r>
              <a:rPr lang="en-CA" dirty="0" smtClean="0">
                <a:ea typeface="ＭＳ Ｐゴシック"/>
                <a:cs typeface="ＭＳ Ｐゴシック"/>
              </a:rPr>
              <a:t> The term “value chain” captures the linkages in activity required to bring a product from conception through final production to market. This can include design, production, marketing, distribution and support activities. Whether a complex product like an aircraft or Blackberry, or something as “simple” as a fashionable article of clothing, firms are competing for participation in successive stages of production. </a:t>
            </a:r>
          </a:p>
          <a:p>
            <a:r>
              <a:rPr lang="en-CA" dirty="0" smtClean="0">
                <a:ea typeface="ＭＳ Ｐゴシック"/>
                <a:cs typeface="ＭＳ Ｐゴシック"/>
              </a:rPr>
              <a:t>Many of the same phenomena described above that have contributed to globalization (e.g., declining trade barriers, growth in the importance of technology, burgeoning investment flows, decreasing transportation costs) have also contributed to the growth in </a:t>
            </a:r>
            <a:r>
              <a:rPr lang="en-US" dirty="0" smtClean="0">
                <a:ea typeface="ＭＳ Ｐゴシック"/>
                <a:cs typeface="ＭＳ Ｐゴシック"/>
              </a:rPr>
              <a:t>global value chains.</a:t>
            </a:r>
            <a:endParaRPr lang="en-CA" baseline="30000" dirty="0" smtClean="0">
              <a:ea typeface="ＭＳ Ｐゴシック"/>
              <a:cs typeface="ＭＳ Ｐゴシック"/>
            </a:endParaRPr>
          </a:p>
          <a:p>
            <a:r>
              <a:rPr lang="en-US" dirty="0" smtClean="0">
                <a:ea typeface="ＭＳ Ｐゴシック"/>
                <a:cs typeface="ＭＳ Ｐゴシック"/>
              </a:rPr>
              <a:t>Firms have become more flexible, horizontally organized enterprises, converting from geographically concentrated production networks to geographically dispersed networks. </a:t>
            </a:r>
            <a:r>
              <a:rPr lang="en-CA" dirty="0" smtClean="0">
                <a:ea typeface="ＭＳ Ｐゴシック"/>
                <a:cs typeface="ＭＳ Ｐゴシック"/>
              </a:rPr>
              <a:t/>
            </a:r>
            <a:br>
              <a:rPr lang="en-CA" dirty="0" smtClean="0">
                <a:ea typeface="ＭＳ Ｐゴシック"/>
                <a:cs typeface="ＭＳ Ｐゴシック"/>
              </a:rPr>
            </a:br>
            <a:endParaRPr lang="en-CA" dirty="0" smtClean="0">
              <a:ea typeface="ＭＳ Ｐゴシック"/>
              <a:cs typeface="ＭＳ Ｐゴシック"/>
            </a:endParaRPr>
          </a:p>
          <a:p>
            <a:r>
              <a:rPr lang="en-CA" sz="900" dirty="0" smtClean="0">
                <a:ea typeface="ＭＳ Ｐゴシック"/>
                <a:cs typeface="ＭＳ Ｐゴシック"/>
              </a:rPr>
              <a:t/>
            </a:r>
            <a:br>
              <a:rPr lang="en-CA" sz="900" dirty="0" smtClean="0">
                <a:ea typeface="ＭＳ Ｐゴシック"/>
                <a:cs typeface="ＭＳ Ｐゴシック"/>
              </a:rPr>
            </a:br>
            <a:endParaRPr lang="en-CA" sz="900" dirty="0" smtClean="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58D27F-9D82-D443-B060-373D8E3963C7}" type="slidenum">
              <a:rPr lang="en-US" smtClean="0"/>
              <a:pPr/>
              <a:t>56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58D27F-9D82-D443-B060-373D8E3963C7}" type="slidenum">
              <a:rPr lang="en-US" smtClean="0"/>
              <a:pPr/>
              <a:t>58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58D27F-9D82-D443-B060-373D8E3963C7}" type="slidenum">
              <a:rPr lang="en-US" smtClean="0"/>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3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2F6447E-E298-432A-856D-6FADD792A978}" type="slidenum">
              <a:rPr lang="en-CA" smtClean="0">
                <a:ea typeface="ＭＳ Ｐゴシック"/>
                <a:cs typeface="ＭＳ Ｐゴシック"/>
              </a:rPr>
              <a:pPr/>
              <a:t>15</a:t>
            </a:fld>
            <a:endParaRPr lang="en-CA" dirty="0" smtClean="0">
              <a:ea typeface="ＭＳ Ｐゴシック"/>
              <a:cs typeface="ＭＳ Ｐゴシック"/>
            </a:endParaRPr>
          </a:p>
        </p:txBody>
      </p:sp>
      <p:sp>
        <p:nvSpPr>
          <p:cNvPr id="3072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30724" name="Rectangle 3"/>
          <p:cNvSpPr>
            <a:spLocks noGrp="1" noChangeArrowheads="1"/>
          </p:cNvSpPr>
          <p:nvPr>
            <p:ph type="body" idx="1"/>
          </p:nvPr>
        </p:nvSpPr>
        <p:spPr bwMode="auto">
          <a:xfrm>
            <a:off x="685800" y="4343400"/>
            <a:ext cx="5486400" cy="4800600"/>
          </a:xfrm>
          <a:noFill/>
        </p:spPr>
        <p:txBody>
          <a:bodyPr wrap="square" numCol="1" anchor="t" anchorCtr="0" compatLnSpc="1">
            <a:prstTxWarp prst="textNoShape">
              <a:avLst/>
            </a:prstTxWarp>
          </a:bodyPr>
          <a:lstStyle/>
          <a:p>
            <a:r>
              <a:rPr lang="en-CA" dirty="0" smtClean="0">
                <a:ea typeface="ＭＳ Ｐゴシック"/>
                <a:cs typeface="ＭＳ Ｐゴシック"/>
              </a:rPr>
              <a:t>In the past, developed countries maintained their advantage by using their advanced technology and skilled labour to export manufactured goods to developing countries. Then, companies reoriented their operations, designing products in developed countries but assembling products in lower-cost developing countries. Now, competition can come from anywhere, and high-tech products can be designed and engineered in what was formerly referred to as the developing world and disseminated via global distribution networks.</a:t>
            </a:r>
            <a:endParaRPr lang="en-CA" baseline="30000" dirty="0" smtClean="0">
              <a:ea typeface="ＭＳ Ｐゴシック"/>
              <a:cs typeface="ＭＳ Ｐゴシック"/>
            </a:endParaRPr>
          </a:p>
          <a:p>
            <a:r>
              <a:rPr lang="en-US" dirty="0" smtClean="0">
                <a:ea typeface="ＭＳ Ｐゴシック"/>
                <a:cs typeface="ＭＳ Ｐゴシック"/>
              </a:rPr>
              <a:t>In 2007, emerging economies produced just over half of world output and accounted for more than half of the increase in global gross domestic product.</a:t>
            </a:r>
            <a:r>
              <a:rPr lang="en-US" baseline="30000" dirty="0" smtClean="0">
                <a:ea typeface="ＭＳ Ｐゴシック"/>
                <a:cs typeface="ＭＳ Ｐゴシック"/>
              </a:rPr>
              <a:t> </a:t>
            </a:r>
            <a:r>
              <a:rPr lang="en-US" dirty="0" smtClean="0">
                <a:ea typeface="ＭＳ Ｐゴシック"/>
                <a:cs typeface="ＭＳ Ｐゴシック"/>
              </a:rPr>
              <a:t>These economies are rapidly becoming a major force in the world economy. As their prosperity increases, so will their demand for resources. Since the early 1990s, for example, China’s shares in world consumption of oil, aluminum and steel have doubled.</a:t>
            </a:r>
            <a:endParaRPr lang="en-CA" sz="1000" dirty="0" smtClean="0">
              <a:ea typeface="ＭＳ Ｐゴシック"/>
              <a:cs typeface="ＭＳ Ｐゴシック"/>
            </a:endParaRPr>
          </a:p>
          <a:p>
            <a:endParaRPr lang="en-CA" sz="1000" dirty="0" smtClean="0">
              <a:ea typeface="ＭＳ Ｐゴシック"/>
              <a:cs typeface="ＭＳ Ｐゴシック"/>
            </a:endParaRPr>
          </a:p>
          <a:p>
            <a:endParaRPr lang="en-CA" sz="1000" dirty="0" smtClean="0">
              <a:ea typeface="ＭＳ Ｐゴシック"/>
              <a:cs typeface="ＭＳ Ｐゴシック"/>
            </a:endParaRPr>
          </a:p>
          <a:p>
            <a:endParaRPr lang="en-CA" sz="1000" dirty="0" smtClean="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AC4337-FF5E-4A50-B111-2DB368268C5E}" type="slidenum">
              <a:rPr lang="en-CA" smtClean="0">
                <a:ea typeface="ＭＳ Ｐゴシック"/>
                <a:cs typeface="ＭＳ Ｐゴシック"/>
              </a:rPr>
              <a:pPr/>
              <a:t>18</a:t>
            </a:fld>
            <a:endParaRPr lang="en-CA" dirty="0" smtClean="0">
              <a:ea typeface="ＭＳ Ｐゴシック"/>
              <a:cs typeface="ＭＳ Ｐゴシック"/>
            </a:endParaRPr>
          </a:p>
        </p:txBody>
      </p:sp>
      <p:sp>
        <p:nvSpPr>
          <p:cNvPr id="39939" name="Rectangle 2"/>
          <p:cNvSpPr>
            <a:spLocks noGrp="1" noRot="1" noChangeAspect="1" noChangeArrowheads="1" noTextEdit="1"/>
          </p:cNvSpPr>
          <p:nvPr>
            <p:ph type="sldImg"/>
          </p:nvPr>
        </p:nvSpPr>
        <p:spPr bwMode="auto">
          <a:xfrm>
            <a:off x="1090613" y="717550"/>
            <a:ext cx="4573587" cy="3429000"/>
          </a:xfrm>
          <a:noFill/>
          <a:ln>
            <a:solidFill>
              <a:srgbClr val="000000"/>
            </a:solidFill>
            <a:miter lim="800000"/>
            <a:headEnd/>
            <a:tailEnd/>
          </a:ln>
        </p:spPr>
      </p:sp>
      <p:sp>
        <p:nvSpPr>
          <p:cNvPr id="39940" name="Rectangle 3"/>
          <p:cNvSpPr>
            <a:spLocks noGrp="1" noChangeArrowheads="1"/>
          </p:cNvSpPr>
          <p:nvPr>
            <p:ph type="body" idx="1"/>
          </p:nvPr>
        </p:nvSpPr>
        <p:spPr bwMode="auto">
          <a:xfrm>
            <a:off x="188913" y="4146550"/>
            <a:ext cx="6669087" cy="4997450"/>
          </a:xfrm>
          <a:noFill/>
        </p:spPr>
        <p:txBody>
          <a:bodyPr wrap="square" numCol="1" anchor="t" anchorCtr="0" compatLnSpc="1">
            <a:prstTxWarp prst="textNoShape">
              <a:avLst/>
            </a:prstTxWarp>
          </a:bodyPr>
          <a:lstStyle/>
          <a:p>
            <a:pPr>
              <a:lnSpc>
                <a:spcPct val="90000"/>
              </a:lnSpc>
              <a:spcBef>
                <a:spcPct val="65000"/>
              </a:spcBef>
            </a:pPr>
            <a:endParaRPr lang="en-CA" sz="1100" dirty="0" smtClean="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AC4337-FF5E-4A50-B111-2DB368268C5E}" type="slidenum">
              <a:rPr lang="en-CA" smtClean="0">
                <a:ea typeface="ＭＳ Ｐゴシック"/>
                <a:cs typeface="ＭＳ Ｐゴシック"/>
              </a:rPr>
              <a:pPr/>
              <a:t>19</a:t>
            </a:fld>
            <a:endParaRPr lang="en-CA" dirty="0" smtClean="0">
              <a:ea typeface="ＭＳ Ｐゴシック"/>
              <a:cs typeface="ＭＳ Ｐゴシック"/>
            </a:endParaRPr>
          </a:p>
        </p:txBody>
      </p:sp>
      <p:sp>
        <p:nvSpPr>
          <p:cNvPr id="39939" name="Rectangle 2"/>
          <p:cNvSpPr>
            <a:spLocks noGrp="1" noRot="1" noChangeAspect="1" noChangeArrowheads="1" noTextEdit="1"/>
          </p:cNvSpPr>
          <p:nvPr>
            <p:ph type="sldImg"/>
          </p:nvPr>
        </p:nvSpPr>
        <p:spPr bwMode="auto">
          <a:xfrm>
            <a:off x="1090613" y="717550"/>
            <a:ext cx="4573587" cy="3429000"/>
          </a:xfrm>
          <a:noFill/>
          <a:ln>
            <a:solidFill>
              <a:srgbClr val="000000"/>
            </a:solidFill>
            <a:miter lim="800000"/>
            <a:headEnd/>
            <a:tailEnd/>
          </a:ln>
        </p:spPr>
      </p:sp>
      <p:sp>
        <p:nvSpPr>
          <p:cNvPr id="39940" name="Rectangle 3"/>
          <p:cNvSpPr>
            <a:spLocks noGrp="1" noChangeArrowheads="1"/>
          </p:cNvSpPr>
          <p:nvPr>
            <p:ph type="body" idx="1"/>
          </p:nvPr>
        </p:nvSpPr>
        <p:spPr bwMode="auto">
          <a:xfrm>
            <a:off x="188913" y="4146550"/>
            <a:ext cx="6669087" cy="4997450"/>
          </a:xfrm>
          <a:noFill/>
        </p:spPr>
        <p:txBody>
          <a:bodyPr wrap="square" numCol="1" anchor="t" anchorCtr="0" compatLnSpc="1">
            <a:prstTxWarp prst="textNoShape">
              <a:avLst/>
            </a:prstTxWarp>
          </a:bodyPr>
          <a:lstStyle/>
          <a:p>
            <a:pPr>
              <a:lnSpc>
                <a:spcPct val="90000"/>
              </a:lnSpc>
              <a:spcBef>
                <a:spcPct val="65000"/>
              </a:spcBef>
            </a:pPr>
            <a:endParaRPr lang="en-CA" sz="1100" dirty="0" smtClean="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056517A-3DE7-410D-9238-EDF8AE3B26C3}" type="slidenum">
              <a:rPr lang="en-US" smtClean="0">
                <a:latin typeface="Arial" pitchFamily="34" charset="0"/>
                <a:ea typeface="ＭＳ Ｐゴシック"/>
                <a:cs typeface="ＭＳ Ｐゴシック"/>
              </a:rPr>
              <a:pPr/>
              <a:t>20</a:t>
            </a:fld>
            <a:endParaRPr lang="en-US" dirty="0" smtClean="0">
              <a:latin typeface="Arial" pitchFamily="34" charset="0"/>
              <a:ea typeface="ＭＳ Ｐゴシック"/>
              <a:cs typeface="ＭＳ Ｐゴシック"/>
            </a:endParaRPr>
          </a:p>
        </p:txBody>
      </p:sp>
      <p:sp>
        <p:nvSpPr>
          <p:cNvPr id="24578" name="Rectangle 2"/>
          <p:cNvSpPr>
            <a:spLocks noGrp="1" noRot="1" noChangeAspect="1" noChangeArrowheads="1" noTextEdit="1"/>
          </p:cNvSpPr>
          <p:nvPr>
            <p:ph type="sldImg"/>
          </p:nvPr>
        </p:nvSpPr>
        <p:spPr bwMode="auto">
          <a:xfrm>
            <a:off x="890588" y="685800"/>
            <a:ext cx="5076825" cy="3808413"/>
          </a:xfrm>
          <a:noFill/>
          <a:ln>
            <a:solidFill>
              <a:srgbClr val="000000"/>
            </a:solidFill>
            <a:miter lim="800000"/>
            <a:headEnd/>
            <a:tailEnd/>
          </a:ln>
        </p:spPr>
      </p:sp>
      <p:sp>
        <p:nvSpPr>
          <p:cNvPr id="24579" name="Rectangle 3"/>
          <p:cNvSpPr>
            <a:spLocks noGrp="1" noChangeArrowheads="1"/>
          </p:cNvSpPr>
          <p:nvPr>
            <p:ph type="body" idx="1"/>
          </p:nvPr>
        </p:nvSpPr>
        <p:spPr bwMode="auto">
          <a:xfrm>
            <a:off x="912813" y="4649788"/>
            <a:ext cx="5032375" cy="3808412"/>
          </a:xfrm>
          <a:noFill/>
        </p:spPr>
        <p:txBody>
          <a:bodyPr wrap="square" numCol="1" anchor="t" anchorCtr="0" compatLnSpc="1">
            <a:prstTxWarp prst="textNoShape">
              <a:avLst/>
            </a:prstTxWarp>
          </a:bodyPr>
          <a:lstStyle/>
          <a:p>
            <a:endParaRPr lang="en-US" dirty="0" smtClean="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CA" dirty="0"/>
              <a:t>Confidential Draft</a:t>
            </a:r>
          </a:p>
        </p:txBody>
      </p:sp>
      <p:sp>
        <p:nvSpPr>
          <p:cNvPr id="7" name="Rectangle 7"/>
          <p:cNvSpPr>
            <a:spLocks noGrp="1" noChangeArrowheads="1"/>
          </p:cNvSpPr>
          <p:nvPr>
            <p:ph type="sldNum" sz="quarter" idx="5"/>
          </p:nvPr>
        </p:nvSpPr>
        <p:spPr>
          <a:ln/>
        </p:spPr>
        <p:txBody>
          <a:bodyPr/>
          <a:lstStyle/>
          <a:p>
            <a:fld id="{5D145FAD-E7D9-4867-9E51-A9E36CE836EC}" type="slidenum">
              <a:rPr lang="en-CA"/>
              <a:pPr/>
              <a:t>21</a:t>
            </a:fld>
            <a:endParaRPr lang="en-CA" dirty="0"/>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p:txBody>
          <a:bodyPr/>
          <a:lstStyle/>
          <a:p>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CA" dirty="0" smtClean="0">
                <a:ea typeface="ＭＳ Ｐゴシック"/>
                <a:cs typeface="ＭＳ Ｐゴシック"/>
              </a:rPr>
              <a:t>Confidential Draft</a:t>
            </a:r>
          </a:p>
        </p:txBody>
      </p:sp>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AC4337-FF5E-4A50-B111-2DB368268C5E}" type="slidenum">
              <a:rPr lang="en-CA" smtClean="0">
                <a:ea typeface="ＭＳ Ｐゴシック"/>
                <a:cs typeface="ＭＳ Ｐゴシック"/>
              </a:rPr>
              <a:pPr/>
              <a:t>22</a:t>
            </a:fld>
            <a:endParaRPr lang="en-CA" dirty="0" smtClean="0">
              <a:ea typeface="ＭＳ Ｐゴシック"/>
              <a:cs typeface="ＭＳ Ｐゴシック"/>
            </a:endParaRPr>
          </a:p>
        </p:txBody>
      </p:sp>
      <p:sp>
        <p:nvSpPr>
          <p:cNvPr id="39939" name="Rectangle 2"/>
          <p:cNvSpPr>
            <a:spLocks noGrp="1" noRot="1" noChangeAspect="1" noChangeArrowheads="1" noTextEdit="1"/>
          </p:cNvSpPr>
          <p:nvPr>
            <p:ph type="sldImg"/>
          </p:nvPr>
        </p:nvSpPr>
        <p:spPr bwMode="auto">
          <a:xfrm>
            <a:off x="1090613" y="717550"/>
            <a:ext cx="4573587" cy="3429000"/>
          </a:xfrm>
          <a:noFill/>
          <a:ln>
            <a:solidFill>
              <a:srgbClr val="000000"/>
            </a:solidFill>
            <a:miter lim="800000"/>
            <a:headEnd/>
            <a:tailEnd/>
          </a:ln>
        </p:spPr>
      </p:sp>
      <p:sp>
        <p:nvSpPr>
          <p:cNvPr id="39940" name="Rectangle 3"/>
          <p:cNvSpPr>
            <a:spLocks noGrp="1" noChangeArrowheads="1"/>
          </p:cNvSpPr>
          <p:nvPr>
            <p:ph type="body" idx="1"/>
          </p:nvPr>
        </p:nvSpPr>
        <p:spPr bwMode="auto">
          <a:xfrm>
            <a:off x="188913" y="4146550"/>
            <a:ext cx="6669087" cy="4997450"/>
          </a:xfrm>
          <a:noFill/>
        </p:spPr>
        <p:txBody>
          <a:bodyPr wrap="square" numCol="1" anchor="t" anchorCtr="0" compatLnSpc="1">
            <a:prstTxWarp prst="textNoShape">
              <a:avLst/>
            </a:prstTxWarp>
          </a:bodyPr>
          <a:lstStyle/>
          <a:p>
            <a:pPr>
              <a:lnSpc>
                <a:spcPct val="90000"/>
              </a:lnSpc>
              <a:spcBef>
                <a:spcPct val="65000"/>
              </a:spcBef>
            </a:pPr>
            <a:endParaRPr lang="en-CA" sz="1100" dirty="0" smtClean="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pPr eaLnBrk="1" hangingPunct="1"/>
            <a:endParaRPr lang="en-CA" dirty="0" smtClean="0"/>
          </a:p>
        </p:txBody>
      </p:sp>
      <p:sp>
        <p:nvSpPr>
          <p:cNvPr id="26628" name="Slide Number Placeholder 3"/>
          <p:cNvSpPr>
            <a:spLocks noGrp="1"/>
          </p:cNvSpPr>
          <p:nvPr>
            <p:ph type="sldNum" sz="quarter" idx="5"/>
          </p:nvPr>
        </p:nvSpPr>
        <p:spPr>
          <a:noFill/>
          <a:ln>
            <a:miter lim="800000"/>
            <a:headEnd/>
            <a:tailEnd/>
          </a:ln>
        </p:spPr>
        <p:txBody>
          <a:bodyPr/>
          <a:lstStyle/>
          <a:p>
            <a:fld id="{7B4805AB-3843-4C94-81B9-8AC8D849EA67}" type="slidenum">
              <a:rPr lang="en-US"/>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1720389C-3FC3-425D-8141-BBFD0135B45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CF9CD432-EAE4-4BDD-9BA9-B5F928526F3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828800"/>
            <a:ext cx="2057400" cy="42973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828800"/>
            <a:ext cx="6019800" cy="4297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DB4B1299-3D65-4C0B-8917-71F19A88178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1720389C-3FC3-425D-8141-BBFD0135B45B}"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AEAD353E-7CB0-41DC-AA6B-CDC3032B57C6}"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AEC0965-7CF3-4327-AAAB-AF35A7345E39}" type="slidenum">
              <a:rPr lang="en-US" smtClean="0"/>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BE435CA-2734-4C48-B79B-961448995AB3}"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B662EDC2-4CDE-47EA-8DD1-065ABEC0E11A}" type="slidenum">
              <a:rPr lang="en-US" smtClean="0"/>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2F6F7B7E-A0E0-4675-9121-CF6C9995BF03}" type="slidenum">
              <a:rPr lang="en-US" smtClean="0"/>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5D68E5B-BDED-4D9E-968B-746B8E91CBE2}" type="slidenum">
              <a:rPr lang="en-US" smtClean="0"/>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225325A-6FFB-4AA0-965F-DD3E4F7F1AD2}"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6"/>
          <p:cNvSpPr>
            <a:spLocks noGrp="1" noChangeArrowheads="1"/>
          </p:cNvSpPr>
          <p:nvPr>
            <p:ph type="sldNum" sz="quarter" idx="10"/>
          </p:nvPr>
        </p:nvSpPr>
        <p:spPr>
          <a:ln/>
        </p:spPr>
        <p:txBody>
          <a:bodyPr/>
          <a:lstStyle>
            <a:lvl1pPr>
              <a:defRPr/>
            </a:lvl1pPr>
          </a:lstStyle>
          <a:p>
            <a:pPr>
              <a:defRPr/>
            </a:pPr>
            <a:fld id="{AEAD353E-7CB0-41DC-AA6B-CDC3032B57C6}"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83FF2464-E804-4F52-9EE5-714E12D2E4B9}" type="slidenum">
              <a:rPr lang="en-US" smtClean="0"/>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F9CD432-EAE4-4BDD-9BA9-B5F928526F3F}" type="slidenum">
              <a:rPr lang="en-US" smtClean="0"/>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6AABAD-FAB9-4266-A6F0-BCAA1286ED5B}" type="datetimeFigureOut">
              <a:rPr lang="en-US" smtClean="0"/>
              <a:pPr/>
              <a:t>12/5/2011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DB4B1299-3D65-4C0B-8917-71F19A88178E}"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AEC0965-7CF3-4327-AAAB-AF35A7345E3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2743200"/>
            <a:ext cx="4038600" cy="3382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2743200"/>
            <a:ext cx="4038600" cy="3382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6"/>
          <p:cNvSpPr>
            <a:spLocks noGrp="1" noChangeArrowheads="1"/>
          </p:cNvSpPr>
          <p:nvPr>
            <p:ph type="sldNum" sz="quarter" idx="10"/>
          </p:nvPr>
        </p:nvSpPr>
        <p:spPr>
          <a:ln/>
        </p:spPr>
        <p:txBody>
          <a:bodyPr/>
          <a:lstStyle>
            <a:lvl1pPr>
              <a:defRPr/>
            </a:lvl1pPr>
          </a:lstStyle>
          <a:p>
            <a:pPr>
              <a:defRPr/>
            </a:pPr>
            <a:fld id="{6BE435CA-2734-4C48-B79B-961448995AB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200"/>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6"/>
          <p:cNvSpPr>
            <a:spLocks noGrp="1" noChangeArrowheads="1"/>
          </p:cNvSpPr>
          <p:nvPr>
            <p:ph type="sldNum" sz="quarter" idx="10"/>
          </p:nvPr>
        </p:nvSpPr>
        <p:spPr>
          <a:ln/>
        </p:spPr>
        <p:txBody>
          <a:bodyPr/>
          <a:lstStyle>
            <a:lvl1pPr>
              <a:defRPr/>
            </a:lvl1pPr>
          </a:lstStyle>
          <a:p>
            <a:pPr>
              <a:defRPr/>
            </a:pPr>
            <a:fld id="{B662EDC2-4CDE-47EA-8DD1-065ABEC0E11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6"/>
          <p:cNvSpPr>
            <a:spLocks noGrp="1" noChangeArrowheads="1"/>
          </p:cNvSpPr>
          <p:nvPr>
            <p:ph type="sldNum" sz="quarter" idx="10"/>
          </p:nvPr>
        </p:nvSpPr>
        <p:spPr>
          <a:ln/>
        </p:spPr>
        <p:txBody>
          <a:bodyPr/>
          <a:lstStyle>
            <a:lvl1pPr>
              <a:defRPr/>
            </a:lvl1pPr>
          </a:lstStyle>
          <a:p>
            <a:pPr>
              <a:defRPr/>
            </a:pPr>
            <a:fld id="{2F6F7B7E-A0E0-4675-9121-CF6C9995BF0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5D68E5B-BDED-4D9E-968B-746B8E91CBE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225325A-6FFB-4AA0-965F-DD3E4F7F1AD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FF2464-E804-4F52-9EE5-714E12D2E4B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828800"/>
            <a:ext cx="8229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2743200"/>
            <a:ext cx="8229600" cy="3382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5E315CE-F019-4FFB-B956-14379F9D4BD0}" type="slidenum">
              <a:rPr lang="en-US"/>
              <a:pPr>
                <a:defRPr/>
              </a:pPr>
              <a:t>‹#›</a:t>
            </a:fld>
            <a:endParaRPr lang="en-US" dirty="0"/>
          </a:p>
        </p:txBody>
      </p:sp>
      <p:pic>
        <p:nvPicPr>
          <p:cNvPr id="1029" name="Picture 7"/>
          <p:cNvPicPr>
            <a:picLocks noChangeAspect="1" noChangeArrowheads="1"/>
          </p:cNvPicPr>
          <p:nvPr userDrawn="1"/>
        </p:nvPicPr>
        <p:blipFill>
          <a:blip r:embed="rId13" cstate="print"/>
          <a:srcRect/>
          <a:stretch>
            <a:fillRect/>
          </a:stretch>
        </p:blipFill>
        <p:spPr bwMode="auto">
          <a:xfrm>
            <a:off x="0" y="0"/>
            <a:ext cx="9144000" cy="1771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AABAD-FAB9-4266-A6F0-BCAA1286ED5B}" type="datetimeFigureOut">
              <a:rPr lang="en-US" smtClean="0"/>
              <a:pPr/>
              <a:t>12/5/2011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5E315CE-F019-4FFB-B956-14379F9D4BD0}" type="slidenum">
              <a:rPr lang="en-US" smtClean="0"/>
              <a:pPr>
                <a:defRPr/>
              </a:pPr>
              <a:t>‹#›</a:t>
            </a:fld>
            <a:endParaRPr lang="en-US" dirty="0"/>
          </a:p>
        </p:txBody>
      </p:sp>
      <p:pic>
        <p:nvPicPr>
          <p:cNvPr id="7" name="Picture 7"/>
          <p:cNvPicPr>
            <a:picLocks noChangeAspect="1" noChangeArrowheads="1"/>
          </p:cNvPicPr>
          <p:nvPr userDrawn="1"/>
        </p:nvPicPr>
        <p:blipFill>
          <a:blip r:embed="rId13" cstate="print"/>
          <a:srcRect/>
          <a:stretch>
            <a:fillRect/>
          </a:stretch>
        </p:blipFill>
        <p:spPr bwMode="auto">
          <a:xfrm>
            <a:off x="0" y="0"/>
            <a:ext cx="9144000" cy="1771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6.tiff"/></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jpeg"/><Relationship Id="rId3" Type="http://schemas.openxmlformats.org/officeDocument/2006/relationships/image" Target="../media/image42.png"/><Relationship Id="rId21" Type="http://schemas.openxmlformats.org/officeDocument/2006/relationships/image" Target="../media/image60.png"/><Relationship Id="rId34" Type="http://schemas.openxmlformats.org/officeDocument/2006/relationships/image" Target="../media/image73.jpeg"/><Relationship Id="rId42" Type="http://schemas.openxmlformats.org/officeDocument/2006/relationships/image" Target="../media/image81.jpeg"/><Relationship Id="rId47" Type="http://schemas.openxmlformats.org/officeDocument/2006/relationships/image" Target="../media/image86.jpeg"/><Relationship Id="rId50" Type="http://schemas.openxmlformats.org/officeDocument/2006/relationships/image" Target="../media/image89.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jpeg"/><Relationship Id="rId38" Type="http://schemas.openxmlformats.org/officeDocument/2006/relationships/image" Target="../media/image77.jpeg"/><Relationship Id="rId46" Type="http://schemas.openxmlformats.org/officeDocument/2006/relationships/image" Target="../media/image85.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41" Type="http://schemas.openxmlformats.org/officeDocument/2006/relationships/image" Target="../media/image80.jpeg"/><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jpeg"/><Relationship Id="rId37" Type="http://schemas.openxmlformats.org/officeDocument/2006/relationships/image" Target="../media/image76.jpeg"/><Relationship Id="rId40" Type="http://schemas.openxmlformats.org/officeDocument/2006/relationships/image" Target="../media/image79.jpeg"/><Relationship Id="rId45" Type="http://schemas.openxmlformats.org/officeDocument/2006/relationships/image" Target="../media/image84.jpe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jpeg"/><Relationship Id="rId49" Type="http://schemas.openxmlformats.org/officeDocument/2006/relationships/image" Target="../media/image88.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jpeg"/><Relationship Id="rId44" Type="http://schemas.openxmlformats.org/officeDocument/2006/relationships/image" Target="../media/image83.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jpeg"/><Relationship Id="rId35" Type="http://schemas.openxmlformats.org/officeDocument/2006/relationships/image" Target="../media/image74.jpeg"/><Relationship Id="rId43" Type="http://schemas.openxmlformats.org/officeDocument/2006/relationships/image" Target="../media/image82.jpeg"/><Relationship Id="rId48" Type="http://schemas.openxmlformats.org/officeDocument/2006/relationships/image" Target="../media/image87.png"/><Relationship Id="rId8"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0.png"/><Relationship Id="rId26" Type="http://schemas.openxmlformats.org/officeDocument/2006/relationships/image" Target="../media/image101.png"/><Relationship Id="rId39" Type="http://schemas.openxmlformats.org/officeDocument/2006/relationships/image" Target="../media/image66.png"/><Relationship Id="rId21" Type="http://schemas.openxmlformats.org/officeDocument/2006/relationships/image" Target="../media/image99.png"/><Relationship Id="rId34" Type="http://schemas.openxmlformats.org/officeDocument/2006/relationships/image" Target="../media/image61.png"/><Relationship Id="rId42" Type="http://schemas.openxmlformats.org/officeDocument/2006/relationships/image" Target="../media/image68.png"/><Relationship Id="rId47" Type="http://schemas.openxmlformats.org/officeDocument/2006/relationships/image" Target="../media/image108.jpeg"/><Relationship Id="rId50" Type="http://schemas.openxmlformats.org/officeDocument/2006/relationships/image" Target="../media/image111.jpeg"/><Relationship Id="rId55" Type="http://schemas.openxmlformats.org/officeDocument/2006/relationships/image" Target="../media/image74.jpeg"/><Relationship Id="rId63" Type="http://schemas.openxmlformats.org/officeDocument/2006/relationships/image" Target="../media/image118.jpeg"/><Relationship Id="rId68" Type="http://schemas.openxmlformats.org/officeDocument/2006/relationships/image" Target="../media/image121.jpeg"/><Relationship Id="rId76" Type="http://schemas.openxmlformats.org/officeDocument/2006/relationships/image" Target="../media/image127.jpeg"/><Relationship Id="rId84" Type="http://schemas.openxmlformats.org/officeDocument/2006/relationships/image" Target="../media/image83.jpeg"/><Relationship Id="rId89" Type="http://schemas.openxmlformats.org/officeDocument/2006/relationships/image" Target="../media/image133.jpeg"/><Relationship Id="rId7" Type="http://schemas.openxmlformats.org/officeDocument/2006/relationships/image" Target="../media/image43.png"/><Relationship Id="rId71" Type="http://schemas.openxmlformats.org/officeDocument/2006/relationships/image" Target="../media/image79.jpeg"/><Relationship Id="rId92" Type="http://schemas.openxmlformats.org/officeDocument/2006/relationships/image" Target="../media/image136.png"/><Relationship Id="rId2" Type="http://schemas.openxmlformats.org/officeDocument/2006/relationships/notesSlide" Target="../notesSlides/notesSlide19.xml"/><Relationship Id="rId16" Type="http://schemas.openxmlformats.org/officeDocument/2006/relationships/image" Target="../media/image48.png"/><Relationship Id="rId29" Type="http://schemas.openxmlformats.org/officeDocument/2006/relationships/image" Target="../media/image57.png"/><Relationship Id="rId11" Type="http://schemas.openxmlformats.org/officeDocument/2006/relationships/image" Target="../media/image44.png"/><Relationship Id="rId24" Type="http://schemas.openxmlformats.org/officeDocument/2006/relationships/image" Target="../media/image54.png"/><Relationship Id="rId32" Type="http://schemas.openxmlformats.org/officeDocument/2006/relationships/image" Target="../media/image103.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69.jpeg"/><Relationship Id="rId53" Type="http://schemas.openxmlformats.org/officeDocument/2006/relationships/image" Target="../media/image72.jpeg"/><Relationship Id="rId58" Type="http://schemas.openxmlformats.org/officeDocument/2006/relationships/image" Target="../media/image114.jpeg"/><Relationship Id="rId66" Type="http://schemas.openxmlformats.org/officeDocument/2006/relationships/image" Target="../media/image77.jpeg"/><Relationship Id="rId74" Type="http://schemas.openxmlformats.org/officeDocument/2006/relationships/image" Target="../media/image125.jpeg"/><Relationship Id="rId79" Type="http://schemas.openxmlformats.org/officeDocument/2006/relationships/image" Target="../media/image129.jpeg"/><Relationship Id="rId87" Type="http://schemas.openxmlformats.org/officeDocument/2006/relationships/image" Target="../media/image86.jpeg"/><Relationship Id="rId5" Type="http://schemas.openxmlformats.org/officeDocument/2006/relationships/image" Target="../media/image94.png"/><Relationship Id="rId61" Type="http://schemas.openxmlformats.org/officeDocument/2006/relationships/image" Target="../media/image117.jpeg"/><Relationship Id="rId82" Type="http://schemas.openxmlformats.org/officeDocument/2006/relationships/image" Target="../media/image131.jpeg"/><Relationship Id="rId90" Type="http://schemas.openxmlformats.org/officeDocument/2006/relationships/image" Target="../media/image134.jpeg"/><Relationship Id="rId19" Type="http://schemas.openxmlformats.org/officeDocument/2006/relationships/image" Target="../media/image51.png"/><Relationship Id="rId14" Type="http://schemas.openxmlformats.org/officeDocument/2006/relationships/image" Target="../media/image98.png"/><Relationship Id="rId22" Type="http://schemas.openxmlformats.org/officeDocument/2006/relationships/image" Target="../media/image100.png"/><Relationship Id="rId27" Type="http://schemas.openxmlformats.org/officeDocument/2006/relationships/image" Target="../media/image56.png"/><Relationship Id="rId30" Type="http://schemas.openxmlformats.org/officeDocument/2006/relationships/image" Target="../media/image58.png"/><Relationship Id="rId35" Type="http://schemas.openxmlformats.org/officeDocument/2006/relationships/image" Target="../media/image62.png"/><Relationship Id="rId43" Type="http://schemas.openxmlformats.org/officeDocument/2006/relationships/image" Target="../media/image105.jpeg"/><Relationship Id="rId48" Type="http://schemas.openxmlformats.org/officeDocument/2006/relationships/image" Target="../media/image109.jpeg"/><Relationship Id="rId56" Type="http://schemas.openxmlformats.org/officeDocument/2006/relationships/image" Target="../media/image112.jpeg"/><Relationship Id="rId64" Type="http://schemas.openxmlformats.org/officeDocument/2006/relationships/image" Target="../media/image76.jpeg"/><Relationship Id="rId69" Type="http://schemas.openxmlformats.org/officeDocument/2006/relationships/image" Target="../media/image78.jpeg"/><Relationship Id="rId77" Type="http://schemas.openxmlformats.org/officeDocument/2006/relationships/image" Target="../media/image128.jpeg"/><Relationship Id="rId8" Type="http://schemas.openxmlformats.org/officeDocument/2006/relationships/image" Target="../media/image95.png"/><Relationship Id="rId51" Type="http://schemas.openxmlformats.org/officeDocument/2006/relationships/image" Target="../media/image70.jpeg"/><Relationship Id="rId72" Type="http://schemas.openxmlformats.org/officeDocument/2006/relationships/image" Target="../media/image123.jpeg"/><Relationship Id="rId80" Type="http://schemas.openxmlformats.org/officeDocument/2006/relationships/image" Target="../media/image130.jpeg"/><Relationship Id="rId85" Type="http://schemas.openxmlformats.org/officeDocument/2006/relationships/image" Target="../media/image84.jpeg"/><Relationship Id="rId93" Type="http://schemas.openxmlformats.org/officeDocument/2006/relationships/image" Target="../media/image137.gif"/><Relationship Id="rId3"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55.png"/><Relationship Id="rId33" Type="http://schemas.openxmlformats.org/officeDocument/2006/relationships/image" Target="../media/image60.png"/><Relationship Id="rId38" Type="http://schemas.openxmlformats.org/officeDocument/2006/relationships/image" Target="../media/image65.png"/><Relationship Id="rId46" Type="http://schemas.openxmlformats.org/officeDocument/2006/relationships/image" Target="../media/image107.jpeg"/><Relationship Id="rId59" Type="http://schemas.openxmlformats.org/officeDocument/2006/relationships/image" Target="../media/image115.jpeg"/><Relationship Id="rId67" Type="http://schemas.openxmlformats.org/officeDocument/2006/relationships/image" Target="../media/image120.jpeg"/><Relationship Id="rId20" Type="http://schemas.openxmlformats.org/officeDocument/2006/relationships/image" Target="../media/image52.png"/><Relationship Id="rId41" Type="http://schemas.openxmlformats.org/officeDocument/2006/relationships/image" Target="../media/image104.png"/><Relationship Id="rId54" Type="http://schemas.openxmlformats.org/officeDocument/2006/relationships/image" Target="../media/image73.jpeg"/><Relationship Id="rId62" Type="http://schemas.openxmlformats.org/officeDocument/2006/relationships/image" Target="../media/image75.jpeg"/><Relationship Id="rId70" Type="http://schemas.openxmlformats.org/officeDocument/2006/relationships/image" Target="../media/image122.jpeg"/><Relationship Id="rId75" Type="http://schemas.openxmlformats.org/officeDocument/2006/relationships/image" Target="../media/image126.jpeg"/><Relationship Id="rId83" Type="http://schemas.openxmlformats.org/officeDocument/2006/relationships/image" Target="../media/image82.jpeg"/><Relationship Id="rId88" Type="http://schemas.openxmlformats.org/officeDocument/2006/relationships/image" Target="../media/image132.jpeg"/><Relationship Id="rId91" Type="http://schemas.openxmlformats.org/officeDocument/2006/relationships/image" Target="../media/image135.jpeg"/><Relationship Id="rId1" Type="http://schemas.openxmlformats.org/officeDocument/2006/relationships/slideLayout" Target="../slideLayouts/slideLayout17.xml"/><Relationship Id="rId6" Type="http://schemas.openxmlformats.org/officeDocument/2006/relationships/image" Target="../media/image42.png"/><Relationship Id="rId15" Type="http://schemas.openxmlformats.org/officeDocument/2006/relationships/image" Target="../media/image47.png"/><Relationship Id="rId23" Type="http://schemas.openxmlformats.org/officeDocument/2006/relationships/image" Target="../media/image53.png"/><Relationship Id="rId28" Type="http://schemas.openxmlformats.org/officeDocument/2006/relationships/image" Target="../media/image102.png"/><Relationship Id="rId36" Type="http://schemas.openxmlformats.org/officeDocument/2006/relationships/image" Target="../media/image63.png"/><Relationship Id="rId49" Type="http://schemas.openxmlformats.org/officeDocument/2006/relationships/image" Target="../media/image110.jpeg"/><Relationship Id="rId57" Type="http://schemas.openxmlformats.org/officeDocument/2006/relationships/image" Target="../media/image113.jpeg"/><Relationship Id="rId10" Type="http://schemas.openxmlformats.org/officeDocument/2006/relationships/image" Target="../media/image97.png"/><Relationship Id="rId31" Type="http://schemas.openxmlformats.org/officeDocument/2006/relationships/image" Target="../media/image59.png"/><Relationship Id="rId44" Type="http://schemas.openxmlformats.org/officeDocument/2006/relationships/image" Target="../media/image106.jpeg"/><Relationship Id="rId52" Type="http://schemas.openxmlformats.org/officeDocument/2006/relationships/image" Target="../media/image71.jpeg"/><Relationship Id="rId60" Type="http://schemas.openxmlformats.org/officeDocument/2006/relationships/image" Target="../media/image116.jpeg"/><Relationship Id="rId65" Type="http://schemas.openxmlformats.org/officeDocument/2006/relationships/image" Target="../media/image119.jpeg"/><Relationship Id="rId73" Type="http://schemas.openxmlformats.org/officeDocument/2006/relationships/image" Target="../media/image124.jpeg"/><Relationship Id="rId78" Type="http://schemas.openxmlformats.org/officeDocument/2006/relationships/image" Target="../media/image80.jpeg"/><Relationship Id="rId81" Type="http://schemas.openxmlformats.org/officeDocument/2006/relationships/image" Target="../media/image81.jpeg"/><Relationship Id="rId86" Type="http://schemas.openxmlformats.org/officeDocument/2006/relationships/image" Target="../media/image85.jpeg"/><Relationship Id="rId4" Type="http://schemas.openxmlformats.org/officeDocument/2006/relationships/image" Target="../media/image93.png"/><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43.jpe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54.jpeg"/><Relationship Id="rId4" Type="http://schemas.openxmlformats.org/officeDocument/2006/relationships/image" Target="../media/image15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37.gif"/><Relationship Id="rId3" Type="http://schemas.openxmlformats.org/officeDocument/2006/relationships/image" Target="../media/image156.jpeg"/><Relationship Id="rId7" Type="http://schemas.openxmlformats.org/officeDocument/2006/relationships/image" Target="../media/image32.png"/><Relationship Id="rId2" Type="http://schemas.openxmlformats.org/officeDocument/2006/relationships/image" Target="../media/image155.png"/><Relationship Id="rId1" Type="http://schemas.openxmlformats.org/officeDocument/2006/relationships/slideLayout" Target="../slideLayouts/slideLayout17.xml"/><Relationship Id="rId6" Type="http://schemas.openxmlformats.org/officeDocument/2006/relationships/image" Target="../media/image36.tiff"/><Relationship Id="rId5" Type="http://schemas.openxmlformats.org/officeDocument/2006/relationships/image" Target="../media/image158.jpeg"/><Relationship Id="rId4" Type="http://schemas.openxmlformats.org/officeDocument/2006/relationships/image" Target="../media/image157.jpeg"/></Relationships>
</file>

<file path=ppt/slides/_rels/slide6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8.xml"/><Relationship Id="rId5" Type="http://schemas.openxmlformats.org/officeDocument/2006/relationships/image" Target="../media/image137.gif"/><Relationship Id="rId4" Type="http://schemas.openxmlformats.org/officeDocument/2006/relationships/image" Target="../media/image33.jpeg"/></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1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9.png"/></Relationships>
</file>

<file path=ppt/slides/_rels/slide6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13.xml"/><Relationship Id="rId4" Type="http://schemas.openxmlformats.org/officeDocument/2006/relationships/image" Target="../media/image158.jpeg"/></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36.tiff"/><Relationship Id="rId1" Type="http://schemas.openxmlformats.org/officeDocument/2006/relationships/slideLayout" Target="../slideLayouts/slideLayout12.xml"/><Relationship Id="rId5" Type="http://schemas.openxmlformats.org/officeDocument/2006/relationships/image" Target="../media/image137.gif"/><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18.xml"/><Relationship Id="rId4" Type="http://schemas.openxmlformats.org/officeDocument/2006/relationships/image" Target="../media/image176.png"/></Relationships>
</file>

<file path=ppt/slides/_rels/slide6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533400"/>
            <a:ext cx="7772400" cy="1470025"/>
          </a:xfrm>
        </p:spPr>
        <p:txBody>
          <a:bodyPr/>
          <a:lstStyle/>
          <a:p>
            <a:r>
              <a:rPr lang="en-US" dirty="0" smtClean="0"/>
              <a:t>Innovation Policy in Canada</a:t>
            </a:r>
            <a:endParaRPr lang="en-US" dirty="0"/>
          </a:p>
        </p:txBody>
      </p:sp>
      <p:sp>
        <p:nvSpPr>
          <p:cNvPr id="5" name="Subtitle 4"/>
          <p:cNvSpPr>
            <a:spLocks noGrp="1"/>
          </p:cNvSpPr>
          <p:nvPr>
            <p:ph type="subTitle" idx="1"/>
          </p:nvPr>
        </p:nvSpPr>
        <p:spPr>
          <a:xfrm>
            <a:off x="990600" y="4495800"/>
            <a:ext cx="6781800" cy="1981200"/>
          </a:xfrm>
        </p:spPr>
        <p:txBody>
          <a:bodyPr>
            <a:normAutofit/>
          </a:bodyPr>
          <a:lstStyle/>
          <a:p>
            <a:r>
              <a:rPr lang="en-US" sz="2800" dirty="0" smtClean="0">
                <a:solidFill>
                  <a:schemeClr val="tx1"/>
                </a:solidFill>
              </a:rPr>
              <a:t>Tom Jenkins</a:t>
            </a:r>
          </a:p>
          <a:p>
            <a:r>
              <a:rPr lang="en-US" sz="2800" dirty="0" smtClean="0">
                <a:solidFill>
                  <a:schemeClr val="tx1"/>
                </a:solidFill>
              </a:rPr>
              <a:t>December 5, 2011</a:t>
            </a:r>
          </a:p>
          <a:p>
            <a:r>
              <a:rPr lang="en-US" sz="2800" dirty="0" smtClean="0">
                <a:solidFill>
                  <a:schemeClr val="tx1"/>
                </a:solidFill>
              </a:rPr>
              <a:t>Ottawa</a:t>
            </a:r>
          </a:p>
        </p:txBody>
      </p:sp>
      <p:pic>
        <p:nvPicPr>
          <p:cNvPr id="99330" name="Picture 2" descr="https://goldenplanners.gobigevent.com/prothos/onware.x/$Reposit/47479/NCE2011Banner.JPG?!=public=13230616961075=2=16122622"/>
          <p:cNvPicPr>
            <a:picLocks noChangeAspect="1" noChangeArrowheads="1"/>
          </p:cNvPicPr>
          <p:nvPr/>
        </p:nvPicPr>
        <p:blipFill>
          <a:blip r:embed="rId2" cstate="print"/>
          <a:srcRect/>
          <a:stretch>
            <a:fillRect/>
          </a:stretch>
        </p:blipFill>
        <p:spPr bwMode="auto">
          <a:xfrm>
            <a:off x="228600" y="2057400"/>
            <a:ext cx="8143875" cy="9525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380903" y="1536703"/>
            <a:ext cx="8343040" cy="4832569"/>
          </a:xfrm>
        </p:spPr>
        <p:txBody>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b="1" dirty="0" smtClean="0">
                <a:solidFill>
                  <a:schemeClr val="accent1"/>
                </a:solidFill>
                <a:latin typeface="Arial" charset="0"/>
                <a:ea typeface="ＭＳ Ｐゴシック"/>
                <a:cs typeface="Arial" charset="0"/>
              </a:rPr>
              <a:t>Major insights of these Reports</a:t>
            </a:r>
          </a:p>
          <a:p>
            <a:pPr lvl="1"/>
            <a:r>
              <a:rPr lang="en-US" dirty="0" smtClean="0">
                <a:latin typeface="Arial" charset="0"/>
                <a:ea typeface="ＭＳ Ｐゴシック"/>
                <a:cs typeface="Arial" charset="0"/>
              </a:rPr>
              <a:t>Action Plan</a:t>
            </a: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10</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0638"/>
            <a:ext cx="8229600" cy="1143000"/>
          </a:xfrm>
        </p:spPr>
        <p:txBody>
          <a:bodyPr/>
          <a:lstStyle/>
          <a:p>
            <a:r>
              <a:rPr lang="en-US" dirty="0" smtClean="0">
                <a:latin typeface="Arial" charset="0"/>
                <a:ea typeface="ＭＳ Ｐゴシック"/>
                <a:cs typeface="Arial" charset="0"/>
              </a:rPr>
              <a:t>CCA Innovation Architecture</a:t>
            </a:r>
          </a:p>
        </p:txBody>
      </p:sp>
      <p:pic>
        <p:nvPicPr>
          <p:cNvPr id="21507" name="Picture 2"/>
          <p:cNvPicPr>
            <a:picLocks noChangeAspect="1" noChangeArrowheads="1"/>
          </p:cNvPicPr>
          <p:nvPr/>
        </p:nvPicPr>
        <p:blipFill>
          <a:blip r:embed="rId2" cstate="print"/>
          <a:srcRect/>
          <a:stretch>
            <a:fillRect/>
          </a:stretch>
        </p:blipFill>
        <p:spPr bwMode="auto">
          <a:xfrm>
            <a:off x="1371600" y="1143000"/>
            <a:ext cx="6324144" cy="5338763"/>
          </a:xfrm>
          <a:prstGeom prst="rect">
            <a:avLst/>
          </a:prstGeom>
          <a:noFill/>
          <a:ln w="12700">
            <a:solidFill>
              <a:schemeClr val="tx2"/>
            </a:solidFill>
            <a:miter lim="800000"/>
            <a:headEnd/>
            <a:tailEnd/>
          </a:ln>
        </p:spPr>
      </p:pic>
      <p:sp>
        <p:nvSpPr>
          <p:cNvPr id="21508" name="Oval 5"/>
          <p:cNvSpPr>
            <a:spLocks noChangeArrowheads="1"/>
          </p:cNvSpPr>
          <p:nvPr/>
        </p:nvSpPr>
        <p:spPr bwMode="auto">
          <a:xfrm>
            <a:off x="3898900" y="1981200"/>
            <a:ext cx="914161" cy="609600"/>
          </a:xfrm>
          <a:prstGeom prst="ellipse">
            <a:avLst/>
          </a:prstGeom>
          <a:noFill/>
          <a:ln w="28575" algn="ctr">
            <a:solidFill>
              <a:srgbClr val="C00000"/>
            </a:solidFill>
            <a:round/>
            <a:headEnd/>
            <a:tailEnd/>
          </a:ln>
        </p:spPr>
        <p:txBody>
          <a:bodyPr lIns="91427" tIns="45714" rIns="91427" bIns="45714" anchor="ctr"/>
          <a:lstStyle/>
          <a:p>
            <a:pPr marL="176189" indent="-176189" defTabSz="914270">
              <a:spcBef>
                <a:spcPct val="50000"/>
              </a:spcBef>
              <a:buClr>
                <a:srgbClr val="0072AA"/>
              </a:buClr>
              <a:buFont typeface="Wingdings" pitchFamily="2" charset="2"/>
              <a:buChar char="§"/>
            </a:pPr>
            <a:endParaRPr lang="en-CA" sz="2000" dirty="0"/>
          </a:p>
        </p:txBody>
      </p:sp>
      <p:sp>
        <p:nvSpPr>
          <p:cNvPr id="21510"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48841A23-1CBE-42D8-B501-02E9DC772F62}" type="slidenum">
              <a:rPr lang="en-CA" sz="900">
                <a:solidFill>
                  <a:srgbClr val="898989"/>
                </a:solidFill>
                <a:cs typeface="Arial" charset="0"/>
              </a:rPr>
              <a:pPr algn="r"/>
              <a:t>11</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smtClean="0">
                <a:latin typeface="Arial" charset="0"/>
                <a:ea typeface="ＭＳ Ｐゴシック"/>
                <a:cs typeface="Arial" charset="0"/>
              </a:rPr>
              <a:t>Foundation Principle</a:t>
            </a:r>
          </a:p>
        </p:txBody>
      </p:sp>
      <p:sp>
        <p:nvSpPr>
          <p:cNvPr id="25602" name="TextBox 3"/>
          <p:cNvSpPr txBox="1">
            <a:spLocks noChangeArrowheads="1"/>
          </p:cNvSpPr>
          <p:nvPr/>
        </p:nvSpPr>
        <p:spPr bwMode="auto">
          <a:xfrm>
            <a:off x="3276600" y="2146303"/>
            <a:ext cx="2497576" cy="579439"/>
          </a:xfrm>
          <a:prstGeom prst="rect">
            <a:avLst/>
          </a:prstGeom>
          <a:solidFill>
            <a:srgbClr val="99CCFF"/>
          </a:solidFill>
          <a:ln w="9525">
            <a:noFill/>
            <a:miter lim="800000"/>
            <a:headEnd/>
            <a:tailEnd/>
          </a:ln>
        </p:spPr>
        <p:txBody>
          <a:bodyPr lIns="91427" tIns="45714" rIns="91427" bIns="45714"/>
          <a:lstStyle/>
          <a:p>
            <a:r>
              <a:rPr lang="en-US" sz="3200" dirty="0"/>
              <a:t>Competition</a:t>
            </a:r>
          </a:p>
        </p:txBody>
      </p:sp>
      <p:sp>
        <p:nvSpPr>
          <p:cNvPr id="25603" name="TextBox 4"/>
          <p:cNvSpPr txBox="1">
            <a:spLocks noChangeArrowheads="1"/>
          </p:cNvSpPr>
          <p:nvPr/>
        </p:nvSpPr>
        <p:spPr bwMode="auto">
          <a:xfrm>
            <a:off x="3276600" y="3619503"/>
            <a:ext cx="2497576" cy="579439"/>
          </a:xfrm>
          <a:prstGeom prst="rect">
            <a:avLst/>
          </a:prstGeom>
          <a:solidFill>
            <a:srgbClr val="99CCFF"/>
          </a:solidFill>
          <a:ln w="9525">
            <a:noFill/>
            <a:miter lim="800000"/>
            <a:headEnd/>
            <a:tailEnd/>
          </a:ln>
        </p:spPr>
        <p:txBody>
          <a:bodyPr lIns="91427" tIns="45714" rIns="91427" bIns="45714"/>
          <a:lstStyle/>
          <a:p>
            <a:r>
              <a:rPr lang="en-US" sz="3200" dirty="0"/>
              <a:t>Innovation</a:t>
            </a:r>
          </a:p>
        </p:txBody>
      </p:sp>
      <p:sp>
        <p:nvSpPr>
          <p:cNvPr id="25604" name="TextBox 5"/>
          <p:cNvSpPr txBox="1">
            <a:spLocks noChangeArrowheads="1"/>
          </p:cNvSpPr>
          <p:nvPr/>
        </p:nvSpPr>
        <p:spPr bwMode="auto">
          <a:xfrm>
            <a:off x="3276600" y="5130803"/>
            <a:ext cx="2497576" cy="579439"/>
          </a:xfrm>
          <a:prstGeom prst="rect">
            <a:avLst/>
          </a:prstGeom>
          <a:solidFill>
            <a:srgbClr val="99CCFF"/>
          </a:solidFill>
          <a:ln w="9525">
            <a:noFill/>
            <a:miter lim="800000"/>
            <a:headEnd/>
            <a:tailEnd/>
          </a:ln>
        </p:spPr>
        <p:txBody>
          <a:bodyPr lIns="91427" tIns="45714" rIns="91427" bIns="45714"/>
          <a:lstStyle/>
          <a:p>
            <a:r>
              <a:rPr lang="en-US" sz="3200" dirty="0"/>
              <a:t>Productivity</a:t>
            </a:r>
          </a:p>
        </p:txBody>
      </p:sp>
      <p:sp>
        <p:nvSpPr>
          <p:cNvPr id="25605" name="Down Arrow 6"/>
          <p:cNvSpPr>
            <a:spLocks noChangeArrowheads="1"/>
          </p:cNvSpPr>
          <p:nvPr/>
        </p:nvSpPr>
        <p:spPr bwMode="auto">
          <a:xfrm>
            <a:off x="4251005" y="2921002"/>
            <a:ext cx="597539" cy="622300"/>
          </a:xfrm>
          <a:prstGeom prst="downArrow">
            <a:avLst>
              <a:gd name="adj1" fmla="val 50000"/>
              <a:gd name="adj2" fmla="val 47958"/>
            </a:avLst>
          </a:prstGeom>
          <a:solidFill>
            <a:srgbClr val="99CCFF"/>
          </a:solidFill>
          <a:ln w="9525" algn="ctr">
            <a:noFill/>
            <a:round/>
            <a:headEnd/>
            <a:tailEnd/>
          </a:ln>
        </p:spPr>
        <p:txBody>
          <a:bodyPr lIns="91427" tIns="45714" rIns="91427" bIns="45714" anchor="ctr"/>
          <a:lstStyle/>
          <a:p>
            <a:pPr marL="176189" indent="-176189" defTabSz="914270">
              <a:spcBef>
                <a:spcPct val="50000"/>
              </a:spcBef>
              <a:buClr>
                <a:srgbClr val="0072AA"/>
              </a:buClr>
              <a:buFont typeface="Wingdings" pitchFamily="2" charset="2"/>
              <a:buChar char="§"/>
            </a:pPr>
            <a:endParaRPr lang="en-CA" sz="2000" dirty="0"/>
          </a:p>
        </p:txBody>
      </p:sp>
      <p:sp>
        <p:nvSpPr>
          <p:cNvPr id="25606" name="Down Arrow 7"/>
          <p:cNvSpPr>
            <a:spLocks noChangeArrowheads="1"/>
          </p:cNvSpPr>
          <p:nvPr/>
        </p:nvSpPr>
        <p:spPr bwMode="auto">
          <a:xfrm>
            <a:off x="4239101" y="4381502"/>
            <a:ext cx="596348" cy="622300"/>
          </a:xfrm>
          <a:prstGeom prst="downArrow">
            <a:avLst>
              <a:gd name="adj1" fmla="val 50000"/>
              <a:gd name="adj2" fmla="val 47958"/>
            </a:avLst>
          </a:prstGeom>
          <a:solidFill>
            <a:srgbClr val="99CCFF"/>
          </a:solidFill>
          <a:ln w="9525" algn="ctr">
            <a:noFill/>
            <a:round/>
            <a:headEnd/>
            <a:tailEnd/>
          </a:ln>
        </p:spPr>
        <p:txBody>
          <a:bodyPr lIns="91427" tIns="45714" rIns="91427" bIns="45714" anchor="ctr"/>
          <a:lstStyle/>
          <a:p>
            <a:pPr marL="176189" indent="-176189" defTabSz="914270">
              <a:spcBef>
                <a:spcPct val="50000"/>
              </a:spcBef>
              <a:buClr>
                <a:srgbClr val="0072AA"/>
              </a:buClr>
              <a:buFont typeface="Wingdings" pitchFamily="2" charset="2"/>
              <a:buChar char="§"/>
            </a:pPr>
            <a:endParaRPr lang="en-CA" sz="2000" dirty="0"/>
          </a:p>
        </p:txBody>
      </p:sp>
      <p:sp>
        <p:nvSpPr>
          <p:cNvPr id="2560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CEED3258-6019-4DEC-878D-3BB2B0CB4612}" type="slidenum">
              <a:rPr lang="en-CA" sz="900">
                <a:solidFill>
                  <a:srgbClr val="898989"/>
                </a:solidFill>
                <a:cs typeface="Arial" charset="0"/>
              </a:rPr>
              <a:pPr algn="r"/>
              <a:t>12</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cstate="print"/>
          <a:srcRect/>
          <a:stretch>
            <a:fillRect/>
          </a:stretch>
        </p:blipFill>
        <p:spPr bwMode="auto">
          <a:xfrm>
            <a:off x="762000" y="1131096"/>
            <a:ext cx="7197644" cy="5515773"/>
          </a:xfrm>
          <a:prstGeom prst="rect">
            <a:avLst/>
          </a:prstGeom>
          <a:noFill/>
          <a:ln w="9525">
            <a:noFill/>
            <a:miter lim="800000"/>
            <a:headEnd/>
            <a:tailEnd/>
          </a:ln>
        </p:spPr>
      </p:pic>
      <p:sp>
        <p:nvSpPr>
          <p:cNvPr id="22530" name="Title 1"/>
          <p:cNvSpPr>
            <a:spLocks noGrp="1"/>
          </p:cNvSpPr>
          <p:nvPr>
            <p:ph type="title"/>
          </p:nvPr>
        </p:nvSpPr>
        <p:spPr>
          <a:xfrm>
            <a:off x="25400" y="46038"/>
            <a:ext cx="8763000" cy="1143000"/>
          </a:xfrm>
        </p:spPr>
        <p:txBody>
          <a:bodyPr>
            <a:normAutofit/>
          </a:bodyPr>
          <a:lstStyle/>
          <a:p>
            <a:r>
              <a:rPr lang="en-US" sz="3200" dirty="0" smtClean="0">
                <a:latin typeface="Arial" charset="0"/>
                <a:ea typeface="ＭＳ Ｐゴシック"/>
                <a:cs typeface="Arial" charset="0"/>
              </a:rPr>
              <a:t>Competition: The Elephant in the Room</a:t>
            </a:r>
          </a:p>
        </p:txBody>
      </p:sp>
      <p:sp>
        <p:nvSpPr>
          <p:cNvPr id="22533"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A2C11AEB-C9D4-4529-B204-F7EF7B5C6941}" type="slidenum">
              <a:rPr lang="en-CA" sz="900">
                <a:solidFill>
                  <a:srgbClr val="898989"/>
                </a:solidFill>
                <a:cs typeface="Arial" charset="0"/>
              </a:rPr>
              <a:pPr algn="r"/>
              <a:t>13</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395190" y="1989146"/>
            <a:ext cx="8229839" cy="4137025"/>
          </a:xfrm>
        </p:spPr>
        <p:txBody>
          <a:bodyPr/>
          <a:lstStyle/>
          <a:p>
            <a:pPr>
              <a:buFontTx/>
              <a:buNone/>
            </a:pPr>
            <a:r>
              <a:rPr lang="en-CA" sz="1600" dirty="0" smtClean="0">
                <a:latin typeface="Arial" charset="0"/>
                <a:ea typeface="ＭＳ Ｐゴシック"/>
                <a:cs typeface="Arial" charset="0"/>
              </a:rPr>
              <a:t> </a:t>
            </a:r>
          </a:p>
        </p:txBody>
      </p:sp>
      <p:pic>
        <p:nvPicPr>
          <p:cNvPr id="27651" name="Picture 7" descr="Bombardier Pic 1"/>
          <p:cNvPicPr>
            <a:picLocks noChangeAspect="1" noChangeArrowheads="1"/>
          </p:cNvPicPr>
          <p:nvPr/>
        </p:nvPicPr>
        <p:blipFill>
          <a:blip r:embed="rId3" cstate="print"/>
          <a:srcRect/>
          <a:stretch>
            <a:fillRect/>
          </a:stretch>
        </p:blipFill>
        <p:spPr bwMode="auto">
          <a:xfrm>
            <a:off x="1331967" y="2133603"/>
            <a:ext cx="6480075" cy="3816351"/>
          </a:xfrm>
          <a:prstGeom prst="rect">
            <a:avLst/>
          </a:prstGeom>
          <a:noFill/>
          <a:ln w="9525">
            <a:noFill/>
            <a:miter lim="800000"/>
            <a:headEnd/>
            <a:tailEnd/>
          </a:ln>
        </p:spPr>
      </p:pic>
      <p:sp>
        <p:nvSpPr>
          <p:cNvPr id="27652" name="Text Box 8"/>
          <p:cNvSpPr txBox="1">
            <a:spLocks noChangeArrowheads="1"/>
          </p:cNvSpPr>
          <p:nvPr/>
        </p:nvSpPr>
        <p:spPr bwMode="auto">
          <a:xfrm>
            <a:off x="467798" y="6143633"/>
            <a:ext cx="2079389" cy="292376"/>
          </a:xfrm>
          <a:prstGeom prst="rect">
            <a:avLst/>
          </a:prstGeom>
          <a:noFill/>
          <a:ln w="9525">
            <a:noFill/>
            <a:miter lim="800000"/>
            <a:headEnd/>
            <a:tailEnd/>
          </a:ln>
        </p:spPr>
        <p:txBody>
          <a:bodyPr wrap="none" lIns="91427" tIns="45714" rIns="91427" bIns="45714">
            <a:spAutoFit/>
          </a:bodyPr>
          <a:lstStyle/>
          <a:p>
            <a:r>
              <a:rPr lang="en-CA" sz="1300" dirty="0"/>
              <a:t>Source:  Industry Canada</a:t>
            </a:r>
          </a:p>
        </p:txBody>
      </p:sp>
      <p:sp>
        <p:nvSpPr>
          <p:cNvPr id="27653" name="Rectangle 2"/>
          <p:cNvSpPr>
            <a:spLocks noGrp="1" noChangeArrowheads="1"/>
          </p:cNvSpPr>
          <p:nvPr>
            <p:ph type="title"/>
          </p:nvPr>
        </p:nvSpPr>
        <p:spPr>
          <a:xfrm>
            <a:off x="224600" y="395288"/>
            <a:ext cx="8922970" cy="508000"/>
          </a:xfrm>
        </p:spPr>
        <p:txBody>
          <a:bodyPr>
            <a:normAutofit fontScale="90000"/>
          </a:bodyPr>
          <a:lstStyle/>
          <a:p>
            <a:r>
              <a:rPr lang="en-CA" dirty="0" smtClean="0">
                <a:latin typeface="Arial" charset="0"/>
                <a:ea typeface="ＭＳ Ｐゴシック"/>
                <a:cs typeface="Arial" charset="0"/>
              </a:rPr>
              <a:t>Global Value Chains: Bombardier</a:t>
            </a:r>
          </a:p>
        </p:txBody>
      </p:sp>
      <p:sp>
        <p:nvSpPr>
          <p:cNvPr id="117769" name="Text Box 9"/>
          <p:cNvSpPr txBox="1">
            <a:spLocks noChangeArrowheads="1"/>
          </p:cNvSpPr>
          <p:nvPr/>
        </p:nvSpPr>
        <p:spPr bwMode="auto">
          <a:xfrm>
            <a:off x="396376" y="984251"/>
            <a:ext cx="8351208" cy="369320"/>
          </a:xfrm>
          <a:prstGeom prst="rect">
            <a:avLst/>
          </a:prstGeom>
          <a:noFill/>
          <a:ln w="9525">
            <a:noFill/>
            <a:miter lim="800000"/>
            <a:headEnd/>
            <a:tailEnd/>
          </a:ln>
        </p:spPr>
        <p:txBody>
          <a:bodyPr wrap="square" lIns="91427" tIns="45714" rIns="91427" bIns="45714">
            <a:spAutoFit/>
          </a:bodyPr>
          <a:lstStyle/>
          <a:p>
            <a:r>
              <a:rPr lang="en-US" i="1" dirty="0">
                <a:solidFill>
                  <a:schemeClr val="bg2">
                    <a:lumMod val="50000"/>
                  </a:schemeClr>
                </a:solidFill>
              </a:rPr>
              <a:t>These </a:t>
            </a:r>
            <a:r>
              <a:rPr lang="en-US" i="1" dirty="0" smtClean="0">
                <a:solidFill>
                  <a:schemeClr val="bg2">
                    <a:lumMod val="50000"/>
                  </a:schemeClr>
                </a:solidFill>
              </a:rPr>
              <a:t>value  chains </a:t>
            </a:r>
            <a:r>
              <a:rPr lang="en-US" i="1" dirty="0">
                <a:solidFill>
                  <a:schemeClr val="bg2">
                    <a:lumMod val="50000"/>
                  </a:schemeClr>
                </a:solidFill>
              </a:rPr>
              <a:t>have changed the basis of competition in the world</a:t>
            </a:r>
          </a:p>
        </p:txBody>
      </p:sp>
      <p:sp>
        <p:nvSpPr>
          <p:cNvPr id="27657"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433ED344-7D9D-4A6A-90DC-2EE2780A4881}" type="slidenum">
              <a:rPr lang="en-CA" sz="900">
                <a:solidFill>
                  <a:srgbClr val="898989"/>
                </a:solidFill>
                <a:cs typeface="Arial" charset="0"/>
              </a:rPr>
              <a:pPr algn="r"/>
              <a:t>14</a:t>
            </a:fld>
            <a:endParaRPr lang="en-CA" sz="900" dirty="0">
              <a:solidFill>
                <a:srgbClr val="898989"/>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7769"/>
                                        </p:tgtEl>
                                        <p:attrNameLst>
                                          <p:attrName>style.visibility</p:attrName>
                                        </p:attrNameLst>
                                      </p:cBhvr>
                                      <p:to>
                                        <p:strVal val="visible"/>
                                      </p:to>
                                    </p:set>
                                    <p:animEffect transition="in" filter="fade">
                                      <p:cBhvr>
                                        <p:cTn id="7" dur="1000"/>
                                        <p:tgtEl>
                                          <p:spTgt spid="117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p:cNvPicPr>
            <a:picLocks noGrp="1" noChangeAspect="1" noChangeArrowheads="1"/>
          </p:cNvPicPr>
          <p:nvPr>
            <p:ph type="body" idx="1"/>
          </p:nvPr>
        </p:nvPicPr>
        <p:blipFill>
          <a:blip r:embed="rId3" cstate="print"/>
          <a:srcRect t="2570"/>
          <a:stretch>
            <a:fillRect/>
          </a:stretch>
        </p:blipFill>
        <p:spPr>
          <a:xfrm>
            <a:off x="347577" y="1003302"/>
            <a:ext cx="8415526" cy="5614988"/>
          </a:xfrm>
        </p:spPr>
      </p:pic>
      <p:sp>
        <p:nvSpPr>
          <p:cNvPr id="29699" name="Title 8"/>
          <p:cNvSpPr>
            <a:spLocks noGrp="1"/>
          </p:cNvSpPr>
          <p:nvPr>
            <p:ph type="title"/>
          </p:nvPr>
        </p:nvSpPr>
        <p:spPr>
          <a:xfrm>
            <a:off x="457200" y="-76200"/>
            <a:ext cx="8229600" cy="1143000"/>
          </a:xfrm>
        </p:spPr>
        <p:txBody>
          <a:bodyPr>
            <a:normAutofit/>
          </a:bodyPr>
          <a:lstStyle/>
          <a:p>
            <a:r>
              <a:rPr lang="en-US" dirty="0" smtClean="0">
                <a:latin typeface="Arial" charset="0"/>
                <a:ea typeface="ＭＳ Ｐゴシック"/>
                <a:cs typeface="Arial" charset="0"/>
              </a:rPr>
              <a:t>The Rise of BRIC as % of World GDP</a:t>
            </a:r>
          </a:p>
        </p:txBody>
      </p:sp>
      <p:sp>
        <p:nvSpPr>
          <p:cNvPr id="29702"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1B7AEF68-7F5A-404C-B1C5-1D489A02865D}" type="slidenum">
              <a:rPr lang="en-CA" sz="900">
                <a:solidFill>
                  <a:srgbClr val="898989"/>
                </a:solidFill>
                <a:cs typeface="Arial" charset="0"/>
              </a:rPr>
              <a:pPr algn="r"/>
              <a:t>15</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0"/>
            <a:ext cx="8229600" cy="1143000"/>
          </a:xfrm>
        </p:spPr>
        <p:txBody>
          <a:bodyPr>
            <a:normAutofit/>
          </a:bodyPr>
          <a:lstStyle/>
          <a:p>
            <a:r>
              <a:rPr lang="en-US" dirty="0" smtClean="0">
                <a:latin typeface="Arial" charset="0"/>
                <a:ea typeface="ＭＳ Ｐゴシック"/>
                <a:cs typeface="Arial" charset="0"/>
              </a:rPr>
              <a:t>Canadian Exports By Destination</a:t>
            </a:r>
          </a:p>
        </p:txBody>
      </p:sp>
      <p:sp>
        <p:nvSpPr>
          <p:cNvPr id="31746" name="Content Placeholder 2"/>
          <p:cNvSpPr>
            <a:spLocks noGrp="1"/>
          </p:cNvSpPr>
          <p:nvPr>
            <p:ph idx="1"/>
          </p:nvPr>
        </p:nvSpPr>
        <p:spPr/>
        <p:txBody>
          <a:bodyPr/>
          <a:lstStyle/>
          <a:p>
            <a:endParaRPr lang="en-CA" dirty="0" smtClean="0">
              <a:latin typeface="Arial" charset="0"/>
              <a:ea typeface="ＭＳ Ｐゴシック"/>
              <a:cs typeface="Arial" charset="0"/>
            </a:endParaRPr>
          </a:p>
        </p:txBody>
      </p:sp>
      <p:pic>
        <p:nvPicPr>
          <p:cNvPr id="31747" name="Picture 2"/>
          <p:cNvPicPr>
            <a:picLocks noChangeAspect="1" noChangeArrowheads="1"/>
          </p:cNvPicPr>
          <p:nvPr/>
        </p:nvPicPr>
        <p:blipFill>
          <a:blip r:embed="rId2" cstate="print"/>
          <a:srcRect/>
          <a:stretch>
            <a:fillRect/>
          </a:stretch>
        </p:blipFill>
        <p:spPr bwMode="auto">
          <a:xfrm>
            <a:off x="190452" y="1371600"/>
            <a:ext cx="8630976" cy="4814897"/>
          </a:xfrm>
          <a:prstGeom prst="rect">
            <a:avLst/>
          </a:prstGeom>
          <a:noFill/>
          <a:ln w="9525">
            <a:noFill/>
            <a:miter lim="800000"/>
            <a:headEnd/>
            <a:tailEnd/>
          </a:ln>
        </p:spPr>
      </p:pic>
      <p:sp>
        <p:nvSpPr>
          <p:cNvPr id="31748" name="TextBox 4"/>
          <p:cNvSpPr txBox="1">
            <a:spLocks noChangeArrowheads="1"/>
          </p:cNvSpPr>
          <p:nvPr/>
        </p:nvSpPr>
        <p:spPr bwMode="auto">
          <a:xfrm>
            <a:off x="4432737" y="5168901"/>
            <a:ext cx="2852037" cy="369320"/>
          </a:xfrm>
          <a:prstGeom prst="rect">
            <a:avLst/>
          </a:prstGeom>
          <a:noFill/>
          <a:ln w="9525">
            <a:noFill/>
            <a:miter lim="800000"/>
            <a:headEnd/>
            <a:tailEnd/>
          </a:ln>
        </p:spPr>
        <p:txBody>
          <a:bodyPr wrap="none" lIns="91427" tIns="45714" rIns="91427" bIns="45714">
            <a:spAutoFit/>
          </a:bodyPr>
          <a:lstStyle/>
          <a:p>
            <a:r>
              <a:rPr lang="en-US" dirty="0">
                <a:solidFill>
                  <a:srgbClr val="009999"/>
                </a:solidFill>
              </a:rPr>
              <a:t>BRIC was only 3% of total</a:t>
            </a:r>
          </a:p>
        </p:txBody>
      </p:sp>
      <p:sp>
        <p:nvSpPr>
          <p:cNvPr id="31751"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6D1C6DCF-6A24-462F-967C-A30645BA96B1}" type="slidenum">
              <a:rPr lang="en-CA" sz="900">
                <a:solidFill>
                  <a:srgbClr val="898989"/>
                </a:solidFill>
                <a:cs typeface="Arial" charset="0"/>
              </a:rPr>
              <a:pPr algn="r"/>
              <a:t>16</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0"/>
            <a:ext cx="8229600" cy="1143000"/>
          </a:xfrm>
        </p:spPr>
        <p:txBody>
          <a:bodyPr>
            <a:normAutofit/>
          </a:bodyPr>
          <a:lstStyle/>
          <a:p>
            <a:r>
              <a:rPr lang="en-US" dirty="0" smtClean="0">
                <a:latin typeface="Arial" charset="0"/>
                <a:ea typeface="ＭＳ Ｐゴシック"/>
                <a:cs typeface="Arial" charset="0"/>
              </a:rPr>
              <a:t>Canadian Based Global Leaders</a:t>
            </a:r>
          </a:p>
        </p:txBody>
      </p:sp>
      <p:sp>
        <p:nvSpPr>
          <p:cNvPr id="32770" name="Content Placeholder 2"/>
          <p:cNvSpPr>
            <a:spLocks noGrp="1"/>
          </p:cNvSpPr>
          <p:nvPr>
            <p:ph idx="1"/>
          </p:nvPr>
        </p:nvSpPr>
        <p:spPr>
          <a:xfrm>
            <a:off x="380905" y="1346200"/>
            <a:ext cx="3886295" cy="4826000"/>
          </a:xfrm>
        </p:spPr>
        <p:txBody>
          <a:bodyPr>
            <a:noAutofit/>
          </a:bodyPr>
          <a:lstStyle/>
          <a:p>
            <a:r>
              <a:rPr lang="en-US" sz="2800" dirty="0" smtClean="0">
                <a:latin typeface="Arial" charset="0"/>
                <a:ea typeface="ＭＳ Ｐゴシック"/>
                <a:cs typeface="Arial" charset="0"/>
              </a:rPr>
              <a:t>From 1985 to 2011, Canada has gone from 15 to 42 corporations which are considered global leaders.</a:t>
            </a:r>
          </a:p>
          <a:p>
            <a:endParaRPr lang="en-US" sz="2800" dirty="0" smtClean="0">
              <a:latin typeface="Arial" charset="0"/>
              <a:ea typeface="ＭＳ Ｐゴシック"/>
              <a:cs typeface="Arial" charset="0"/>
            </a:endParaRPr>
          </a:p>
          <a:p>
            <a:r>
              <a:rPr lang="en-US" sz="2800" dirty="0" smtClean="0">
                <a:latin typeface="Arial" charset="0"/>
                <a:ea typeface="ＭＳ Ｐゴシック"/>
                <a:cs typeface="Arial" charset="0"/>
              </a:rPr>
              <a:t>Less than 10% of these global leaders are from sectors with protection regimes.</a:t>
            </a:r>
          </a:p>
        </p:txBody>
      </p:sp>
      <p:pic>
        <p:nvPicPr>
          <p:cNvPr id="32771" name="Picture 2"/>
          <p:cNvPicPr>
            <a:picLocks noChangeAspect="1" noChangeArrowheads="1"/>
          </p:cNvPicPr>
          <p:nvPr/>
        </p:nvPicPr>
        <p:blipFill>
          <a:blip r:embed="rId2" cstate="print"/>
          <a:srcRect/>
          <a:stretch>
            <a:fillRect/>
          </a:stretch>
        </p:blipFill>
        <p:spPr bwMode="auto">
          <a:xfrm>
            <a:off x="4218400" y="1143000"/>
            <a:ext cx="4734501" cy="5483227"/>
          </a:xfrm>
          <a:prstGeom prst="rect">
            <a:avLst/>
          </a:prstGeom>
          <a:noFill/>
          <a:ln w="9525">
            <a:noFill/>
            <a:miter lim="800000"/>
            <a:headEnd/>
            <a:tailEnd/>
          </a:ln>
        </p:spPr>
      </p:pic>
      <p:sp>
        <p:nvSpPr>
          <p:cNvPr id="32774"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C418BCFD-46A8-4590-BC40-70E064DE45C3}" type="slidenum">
              <a:rPr lang="en-CA" sz="900">
                <a:solidFill>
                  <a:srgbClr val="898989"/>
                </a:solidFill>
                <a:cs typeface="Arial" charset="0"/>
              </a:rPr>
              <a:pPr algn="r"/>
              <a:t>17</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6"/>
          <p:cNvSpPr>
            <a:spLocks noGrp="1" noChangeArrowheads="1"/>
          </p:cNvSpPr>
          <p:nvPr>
            <p:ph type="body" idx="1"/>
          </p:nvPr>
        </p:nvSpPr>
        <p:spPr/>
        <p:txBody>
          <a:bodyPr/>
          <a:lstStyle/>
          <a:p>
            <a:endParaRPr lang="en-CA" dirty="0" smtClean="0">
              <a:latin typeface="Arial" charset="0"/>
              <a:ea typeface="ＭＳ Ｐゴシック"/>
              <a:cs typeface="Arial" charset="0"/>
            </a:endParaRPr>
          </a:p>
          <a:p>
            <a:endParaRPr lang="en-CA" dirty="0" smtClean="0">
              <a:latin typeface="Arial" charset="0"/>
              <a:ea typeface="ＭＳ Ｐゴシック"/>
              <a:cs typeface="Arial" charset="0"/>
            </a:endParaRPr>
          </a:p>
        </p:txBody>
      </p:sp>
      <p:sp>
        <p:nvSpPr>
          <p:cNvPr id="38915" name="Rectangle 7"/>
          <p:cNvSpPr>
            <a:spLocks noChangeArrowheads="1"/>
          </p:cNvSpPr>
          <p:nvPr/>
        </p:nvSpPr>
        <p:spPr bwMode="auto">
          <a:xfrm>
            <a:off x="553503" y="1404938"/>
            <a:ext cx="7129987" cy="3763963"/>
          </a:xfrm>
          <a:prstGeom prst="rect">
            <a:avLst/>
          </a:prstGeom>
          <a:noFill/>
          <a:ln w="9525">
            <a:noFill/>
            <a:miter lim="800000"/>
            <a:headEnd/>
            <a:tailEnd/>
          </a:ln>
        </p:spPr>
        <p:txBody>
          <a:bodyPr lIns="91427" tIns="45714" rIns="91427" bIns="45714"/>
          <a:lstStyle/>
          <a:p>
            <a:pPr marL="439676" indent="-358724">
              <a:lnSpc>
                <a:spcPct val="90000"/>
              </a:lnSpc>
              <a:spcBef>
                <a:spcPct val="65000"/>
              </a:spcBef>
              <a:buFont typeface="Arial" charset="0"/>
              <a:buChar char="•"/>
            </a:pPr>
            <a:r>
              <a:rPr lang="en-CA" sz="2800" dirty="0" smtClean="0"/>
              <a:t>Transport</a:t>
            </a:r>
            <a:endParaRPr lang="en-CA" sz="2800" dirty="0"/>
          </a:p>
          <a:p>
            <a:pPr marL="439676" indent="-358724">
              <a:lnSpc>
                <a:spcPct val="90000"/>
              </a:lnSpc>
              <a:spcBef>
                <a:spcPct val="65000"/>
              </a:spcBef>
              <a:buFont typeface="Arial" charset="0"/>
              <a:buChar char="•"/>
            </a:pPr>
            <a:r>
              <a:rPr lang="en-CA" sz="2800" dirty="0"/>
              <a:t>Uranium</a:t>
            </a:r>
          </a:p>
          <a:p>
            <a:pPr marL="439676" indent="-358724">
              <a:lnSpc>
                <a:spcPct val="90000"/>
              </a:lnSpc>
              <a:spcBef>
                <a:spcPct val="65000"/>
              </a:spcBef>
              <a:buFont typeface="Arial" charset="0"/>
              <a:buChar char="•"/>
            </a:pPr>
            <a:r>
              <a:rPr lang="en-CA" sz="2800" dirty="0"/>
              <a:t>Telecommunications</a:t>
            </a:r>
          </a:p>
          <a:p>
            <a:pPr marL="439676" indent="-358724">
              <a:lnSpc>
                <a:spcPct val="90000"/>
              </a:lnSpc>
              <a:spcBef>
                <a:spcPct val="65000"/>
              </a:spcBef>
              <a:buFont typeface="Arial" charset="0"/>
              <a:buChar char="•"/>
            </a:pPr>
            <a:r>
              <a:rPr lang="en-CA" sz="2800" dirty="0"/>
              <a:t>Broadcast</a:t>
            </a:r>
          </a:p>
          <a:p>
            <a:pPr marL="439676" indent="-358724">
              <a:lnSpc>
                <a:spcPct val="90000"/>
              </a:lnSpc>
              <a:spcBef>
                <a:spcPct val="65000"/>
              </a:spcBef>
              <a:buFont typeface="Arial" charset="0"/>
              <a:buChar char="•"/>
            </a:pPr>
            <a:r>
              <a:rPr lang="en-CA" sz="2800" dirty="0"/>
              <a:t>Financial Services</a:t>
            </a:r>
          </a:p>
          <a:p>
            <a:pPr marL="439676" indent="-358724">
              <a:lnSpc>
                <a:spcPct val="90000"/>
              </a:lnSpc>
              <a:spcBef>
                <a:spcPct val="65000"/>
              </a:spcBef>
              <a:buFont typeface="Arial" charset="0"/>
              <a:buChar char="•"/>
            </a:pPr>
            <a:r>
              <a:rPr lang="en-CA" sz="2800" dirty="0"/>
              <a:t>Culture</a:t>
            </a:r>
          </a:p>
        </p:txBody>
      </p:sp>
      <p:sp>
        <p:nvSpPr>
          <p:cNvPr id="38916" name="Title 9"/>
          <p:cNvSpPr>
            <a:spLocks noGrp="1"/>
          </p:cNvSpPr>
          <p:nvPr>
            <p:ph type="title"/>
          </p:nvPr>
        </p:nvSpPr>
        <p:spPr>
          <a:xfrm>
            <a:off x="547546" y="304800"/>
            <a:ext cx="8045340" cy="604203"/>
          </a:xfrm>
        </p:spPr>
        <p:txBody>
          <a:bodyPr>
            <a:normAutofit/>
          </a:bodyPr>
          <a:lstStyle/>
          <a:p>
            <a:r>
              <a:rPr lang="en-US" dirty="0" smtClean="0">
                <a:latin typeface="Arial" charset="0"/>
                <a:ea typeface="ＭＳ Ｐゴシック"/>
                <a:cs typeface="Arial" charset="0"/>
              </a:rPr>
              <a:t>Sectoral Regimes</a:t>
            </a:r>
          </a:p>
        </p:txBody>
      </p:sp>
      <p:sp>
        <p:nvSpPr>
          <p:cNvPr id="3891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BFE266E0-DC69-4E18-A3C0-46B6B605406E}" type="slidenum">
              <a:rPr lang="en-CA" sz="900">
                <a:solidFill>
                  <a:srgbClr val="898989"/>
                </a:solidFill>
                <a:cs typeface="Arial" charset="0"/>
              </a:rPr>
              <a:pPr algn="r"/>
              <a:t>18</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6"/>
          <p:cNvSpPr>
            <a:spLocks noGrp="1" noChangeArrowheads="1"/>
          </p:cNvSpPr>
          <p:nvPr>
            <p:ph type="body" idx="1"/>
          </p:nvPr>
        </p:nvSpPr>
        <p:spPr/>
        <p:txBody>
          <a:bodyPr/>
          <a:lstStyle/>
          <a:p>
            <a:endParaRPr lang="en-CA" dirty="0" smtClean="0">
              <a:latin typeface="Arial" charset="0"/>
              <a:ea typeface="ＭＳ Ｐゴシック"/>
              <a:cs typeface="Arial" charset="0"/>
            </a:endParaRPr>
          </a:p>
          <a:p>
            <a:endParaRPr lang="en-CA" dirty="0" smtClean="0">
              <a:latin typeface="Arial" charset="0"/>
              <a:ea typeface="ＭＳ Ｐゴシック"/>
              <a:cs typeface="Arial" charset="0"/>
            </a:endParaRPr>
          </a:p>
        </p:txBody>
      </p:sp>
      <p:sp>
        <p:nvSpPr>
          <p:cNvPr id="38915" name="Rectangle 7"/>
          <p:cNvSpPr>
            <a:spLocks noChangeArrowheads="1"/>
          </p:cNvSpPr>
          <p:nvPr/>
        </p:nvSpPr>
        <p:spPr bwMode="auto">
          <a:xfrm>
            <a:off x="553502" y="1404938"/>
            <a:ext cx="8003057" cy="3763963"/>
          </a:xfrm>
          <a:prstGeom prst="rect">
            <a:avLst/>
          </a:prstGeom>
          <a:noFill/>
          <a:ln w="9525">
            <a:noFill/>
            <a:miter lim="800000"/>
            <a:headEnd/>
            <a:tailEnd/>
          </a:ln>
        </p:spPr>
        <p:txBody>
          <a:bodyPr lIns="91427" tIns="45714" rIns="91427" bIns="45714"/>
          <a:lstStyle/>
          <a:p>
            <a:pPr marL="439676" indent="-358724">
              <a:lnSpc>
                <a:spcPct val="90000"/>
              </a:lnSpc>
              <a:spcBef>
                <a:spcPct val="65000"/>
              </a:spcBef>
              <a:buFont typeface="Arial" charset="0"/>
              <a:buChar char="•"/>
            </a:pPr>
            <a:r>
              <a:rPr lang="en-CA" sz="2800" dirty="0" smtClean="0"/>
              <a:t>30 year old legislation</a:t>
            </a:r>
          </a:p>
          <a:p>
            <a:pPr marL="439676" indent="-358724">
              <a:lnSpc>
                <a:spcPct val="90000"/>
              </a:lnSpc>
              <a:spcBef>
                <a:spcPct val="65000"/>
              </a:spcBef>
              <a:buFont typeface="Arial" charset="0"/>
              <a:buChar char="•"/>
            </a:pPr>
            <a:r>
              <a:rPr lang="en-CA" sz="2800" dirty="0" smtClean="0"/>
              <a:t>Major policy concern at the time was entry into NAFTA </a:t>
            </a:r>
          </a:p>
          <a:p>
            <a:pPr marL="439676" indent="-358724">
              <a:lnSpc>
                <a:spcPct val="90000"/>
              </a:lnSpc>
              <a:spcBef>
                <a:spcPct val="65000"/>
              </a:spcBef>
              <a:buFont typeface="Arial" charset="0"/>
              <a:buChar char="•"/>
            </a:pPr>
            <a:r>
              <a:rPr lang="en-CA" sz="2800" dirty="0" smtClean="0"/>
              <a:t>Less than 10% of the North American market is Canadian</a:t>
            </a:r>
          </a:p>
          <a:p>
            <a:pPr marL="439676" indent="-358724">
              <a:lnSpc>
                <a:spcPct val="90000"/>
              </a:lnSpc>
              <a:spcBef>
                <a:spcPct val="65000"/>
              </a:spcBef>
              <a:buFont typeface="Arial" charset="0"/>
              <a:buChar char="•"/>
            </a:pPr>
            <a:r>
              <a:rPr lang="en-CA" sz="2800" dirty="0" smtClean="0"/>
              <a:t>Control of national sovereignty an understandable concern</a:t>
            </a:r>
          </a:p>
          <a:p>
            <a:pPr marL="439676" indent="-358724">
              <a:lnSpc>
                <a:spcPct val="90000"/>
              </a:lnSpc>
              <a:spcBef>
                <a:spcPct val="65000"/>
              </a:spcBef>
              <a:buFont typeface="Arial" charset="0"/>
              <a:buChar char="•"/>
            </a:pPr>
            <a:r>
              <a:rPr lang="en-CA" sz="2800" dirty="0" smtClean="0"/>
              <a:t>Selected sectors were (and are) integral to the infrastructure to Canada</a:t>
            </a:r>
          </a:p>
          <a:p>
            <a:pPr marL="439676" indent="-358724">
              <a:lnSpc>
                <a:spcPct val="90000"/>
              </a:lnSpc>
              <a:spcBef>
                <a:spcPct val="65000"/>
              </a:spcBef>
              <a:buFont typeface="Arial" charset="0"/>
              <a:buChar char="•"/>
            </a:pPr>
            <a:endParaRPr lang="en-CA" sz="2800" dirty="0" smtClean="0"/>
          </a:p>
        </p:txBody>
      </p:sp>
      <p:sp>
        <p:nvSpPr>
          <p:cNvPr id="38916" name="Title 9"/>
          <p:cNvSpPr>
            <a:spLocks noGrp="1"/>
          </p:cNvSpPr>
          <p:nvPr>
            <p:ph type="title"/>
          </p:nvPr>
        </p:nvSpPr>
        <p:spPr>
          <a:xfrm>
            <a:off x="547546" y="554038"/>
            <a:ext cx="8045340" cy="604203"/>
          </a:xfrm>
        </p:spPr>
        <p:txBody>
          <a:bodyPr>
            <a:normAutofit/>
          </a:bodyPr>
          <a:lstStyle/>
          <a:p>
            <a:r>
              <a:rPr lang="en-US" dirty="0" smtClean="0">
                <a:latin typeface="Arial" charset="0"/>
                <a:ea typeface="ＭＳ Ｐゴシック"/>
                <a:cs typeface="Arial" charset="0"/>
              </a:rPr>
              <a:t>Sectoral Regimes Background</a:t>
            </a:r>
          </a:p>
        </p:txBody>
      </p:sp>
      <p:sp>
        <p:nvSpPr>
          <p:cNvPr id="3891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BFE266E0-DC69-4E18-A3C0-46B6B605406E}" type="slidenum">
              <a:rPr lang="en-CA" sz="900">
                <a:solidFill>
                  <a:srgbClr val="898989"/>
                </a:solidFill>
                <a:cs typeface="Arial" charset="0"/>
              </a:rPr>
              <a:pPr algn="r"/>
              <a:t>19</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Innovation Background</a:t>
            </a:r>
            <a:endParaRPr lang="en-US" dirty="0"/>
          </a:p>
        </p:txBody>
      </p:sp>
      <p:sp>
        <p:nvSpPr>
          <p:cNvPr id="3" name="Content Placeholder 2"/>
          <p:cNvSpPr>
            <a:spLocks noGrp="1"/>
          </p:cNvSpPr>
          <p:nvPr>
            <p:ph idx="1"/>
          </p:nvPr>
        </p:nvSpPr>
        <p:spPr>
          <a:xfrm>
            <a:off x="304800" y="1600200"/>
            <a:ext cx="8686800" cy="4525963"/>
          </a:xfrm>
        </p:spPr>
        <p:txBody>
          <a:bodyPr>
            <a:normAutofit/>
          </a:bodyPr>
          <a:lstStyle/>
          <a:p>
            <a:r>
              <a:rPr lang="en-US" sz="2800" dirty="0" smtClean="0">
                <a:solidFill>
                  <a:schemeClr val="tx1"/>
                </a:solidFill>
              </a:rPr>
              <a:t>Chair,  Review of Federal Support to R&amp;D Panel</a:t>
            </a:r>
          </a:p>
          <a:p>
            <a:r>
              <a:rPr lang="en-US" sz="2800" dirty="0" smtClean="0">
                <a:solidFill>
                  <a:schemeClr val="tx1"/>
                </a:solidFill>
              </a:rPr>
              <a:t>Panel Member, Federal Competition Policy Review Panel</a:t>
            </a:r>
          </a:p>
          <a:p>
            <a:r>
              <a:rPr lang="en-US" sz="2800" dirty="0" smtClean="0">
                <a:solidFill>
                  <a:schemeClr val="tx1"/>
                </a:solidFill>
              </a:rPr>
              <a:t>Member, Institute For Competitiveness &amp; Prosperity</a:t>
            </a:r>
          </a:p>
          <a:p>
            <a:r>
              <a:rPr lang="en-US" sz="2800" dirty="0" smtClean="0"/>
              <a:t>Board Member, CD Howe, SSHRC, CCCE, CIC</a:t>
            </a:r>
            <a:endParaRPr lang="en-US" sz="2800" dirty="0" smtClean="0">
              <a:solidFill>
                <a:schemeClr val="tx1"/>
              </a:solidFill>
            </a:endParaRPr>
          </a:p>
          <a:p>
            <a:r>
              <a:rPr lang="en-US" sz="2800" dirty="0" smtClean="0">
                <a:solidFill>
                  <a:schemeClr val="tx1"/>
                </a:solidFill>
              </a:rPr>
              <a:t>Chair, Canadian Digital Media Network CECR</a:t>
            </a:r>
          </a:p>
          <a:p>
            <a:r>
              <a:rPr lang="en-US" sz="2800" dirty="0" smtClean="0">
                <a:solidFill>
                  <a:schemeClr val="tx1"/>
                </a:solidFill>
              </a:rPr>
              <a:t>Board Member, GRAND NCE</a:t>
            </a:r>
          </a:p>
          <a:p>
            <a:r>
              <a:rPr lang="en-US" sz="2800" dirty="0" smtClean="0">
                <a:solidFill>
                  <a:schemeClr val="tx1"/>
                </a:solidFill>
              </a:rPr>
              <a:t>Executive Chair and CSO, Open Text Corporation</a:t>
            </a:r>
          </a:p>
          <a:p>
            <a:endParaRPr lang="en-US" sz="2800" dirty="0"/>
          </a:p>
        </p:txBody>
      </p:sp>
      <p:sp>
        <p:nvSpPr>
          <p:cNvPr id="4" name="Slide Number Placeholder 3"/>
          <p:cNvSpPr>
            <a:spLocks noGrp="1"/>
          </p:cNvSpPr>
          <p:nvPr>
            <p:ph type="sldNum" sz="quarter" idx="12"/>
          </p:nvPr>
        </p:nvSpPr>
        <p:spPr/>
        <p:txBody>
          <a:bodyPr/>
          <a:lstStyle/>
          <a:p>
            <a:pPr>
              <a:defRPr/>
            </a:pPr>
            <a:fld id="{AEAD353E-7CB0-41DC-AA6B-CDC3032B57C6}"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http://www.aingaran.com/wp-content/uploads/2010/03/ipad_hero_20100305.jpg"/>
          <p:cNvPicPr>
            <a:picLocks noChangeAspect="1" noChangeArrowheads="1"/>
          </p:cNvPicPr>
          <p:nvPr/>
        </p:nvPicPr>
        <p:blipFill>
          <a:blip r:embed="rId3" cstate="print"/>
          <a:srcRect/>
          <a:stretch>
            <a:fillRect/>
          </a:stretch>
        </p:blipFill>
        <p:spPr bwMode="auto">
          <a:xfrm>
            <a:off x="3505200" y="1588773"/>
            <a:ext cx="5868988" cy="3743325"/>
          </a:xfrm>
          <a:prstGeom prst="rect">
            <a:avLst/>
          </a:prstGeom>
          <a:noFill/>
          <a:ln w="9525">
            <a:noFill/>
            <a:miter lim="800000"/>
            <a:headEnd/>
            <a:tailEnd/>
          </a:ln>
        </p:spPr>
      </p:pic>
      <p:sp>
        <p:nvSpPr>
          <p:cNvPr id="23553" name="Rectangle 2"/>
          <p:cNvSpPr>
            <a:spLocks noGrp="1" noChangeArrowheads="1"/>
          </p:cNvSpPr>
          <p:nvPr>
            <p:ph type="title"/>
          </p:nvPr>
        </p:nvSpPr>
        <p:spPr/>
        <p:txBody>
          <a:bodyPr>
            <a:normAutofit/>
          </a:bodyPr>
          <a:lstStyle/>
          <a:p>
            <a:r>
              <a:rPr lang="en-US" dirty="0" smtClean="0">
                <a:latin typeface="Arial" pitchFamily="34" charset="0"/>
                <a:ea typeface="ＭＳ Ｐゴシック"/>
                <a:cs typeface="Arial" pitchFamily="34" charset="0"/>
              </a:rPr>
              <a:t>The World has Changed Dramatically</a:t>
            </a:r>
          </a:p>
        </p:txBody>
      </p:sp>
      <p:sp>
        <p:nvSpPr>
          <p:cNvPr id="23554" name="Content Placeholder 1"/>
          <p:cNvSpPr>
            <a:spLocks noGrp="1"/>
          </p:cNvSpPr>
          <p:nvPr>
            <p:ph idx="1"/>
          </p:nvPr>
        </p:nvSpPr>
        <p:spPr>
          <a:xfrm>
            <a:off x="100017" y="1949451"/>
            <a:ext cx="8045449" cy="4141788"/>
          </a:xfrm>
        </p:spPr>
        <p:txBody>
          <a:bodyPr/>
          <a:lstStyle/>
          <a:p>
            <a:r>
              <a:rPr lang="en-US" sz="2800" dirty="0" smtClean="0">
                <a:latin typeface="Arial" pitchFamily="34" charset="0"/>
                <a:ea typeface="ＭＳ Ｐゴシック"/>
                <a:cs typeface="Arial" pitchFamily="34" charset="0"/>
              </a:rPr>
              <a:t>Internet</a:t>
            </a:r>
          </a:p>
          <a:p>
            <a:r>
              <a:rPr lang="en-US" sz="2800" dirty="0" smtClean="0">
                <a:latin typeface="Arial" pitchFamily="34" charset="0"/>
                <a:ea typeface="ＭＳ Ｐゴシック"/>
                <a:cs typeface="Arial" pitchFamily="34" charset="0"/>
              </a:rPr>
              <a:t>Mobile</a:t>
            </a:r>
          </a:p>
          <a:p>
            <a:r>
              <a:rPr lang="en-US" sz="2800" dirty="0" smtClean="0">
                <a:latin typeface="Arial" pitchFamily="34" charset="0"/>
                <a:ea typeface="ＭＳ Ｐゴシック"/>
                <a:cs typeface="Arial" pitchFamily="34" charset="0"/>
              </a:rPr>
              <a:t>Global Value Chains</a:t>
            </a:r>
          </a:p>
          <a:p>
            <a:endParaRPr lang="en-US" dirty="0" smtClean="0">
              <a:latin typeface="Arial" pitchFamily="34" charset="0"/>
              <a:ea typeface="ＭＳ Ｐゴシック"/>
              <a:cs typeface="Arial" pitchFamily="34" charset="0"/>
            </a:endParaRPr>
          </a:p>
        </p:txBody>
      </p:sp>
      <p:sp>
        <p:nvSpPr>
          <p:cNvPr id="23555" name="Slide Number Placeholder 3"/>
          <p:cNvSpPr>
            <a:spLocks noGrp="1"/>
          </p:cNvSpPr>
          <p:nvPr>
            <p:ph type="sldNum" sz="quarter" idx="11"/>
          </p:nvPr>
        </p:nvSpPr>
        <p:spPr bwMode="auto">
          <a:noFill/>
          <a:ln>
            <a:miter lim="800000"/>
            <a:headEnd/>
            <a:tailEnd/>
          </a:ln>
        </p:spPr>
        <p:txBody>
          <a:bodyPr/>
          <a:lstStyle/>
          <a:p>
            <a:fld id="{F1D925F1-5F35-46E7-A49E-93352A44D2CB}" type="slidenum">
              <a:rPr lang="en-US" smtClean="0">
                <a:latin typeface="Arial" pitchFamily="34" charset="0"/>
                <a:ea typeface="ＭＳ Ｐゴシック"/>
                <a:cs typeface="Arial" pitchFamily="34" charset="0"/>
              </a:rPr>
              <a:pPr/>
              <a:t>20</a:t>
            </a:fld>
            <a:endParaRPr lang="en-US" dirty="0" smtClean="0">
              <a:latin typeface="Arial" pitchFamily="34" charset="0"/>
              <a:ea typeface="ＭＳ Ｐゴシック"/>
              <a:cs typeface="Arial" pitchFamily="34" charset="0"/>
            </a:endParaRPr>
          </a:p>
        </p:txBody>
      </p:sp>
      <p:sp>
        <p:nvSpPr>
          <p:cNvPr id="23556" name="Rectangle 3"/>
          <p:cNvSpPr>
            <a:spLocks noChangeArrowheads="1"/>
          </p:cNvSpPr>
          <p:nvPr/>
        </p:nvSpPr>
        <p:spPr bwMode="auto">
          <a:xfrm>
            <a:off x="5019676" y="1054102"/>
            <a:ext cx="3879850" cy="3016251"/>
          </a:xfrm>
          <a:prstGeom prst="rect">
            <a:avLst/>
          </a:prstGeom>
          <a:noFill/>
          <a:ln w="9525">
            <a:noFill/>
            <a:miter lim="800000"/>
            <a:headEnd/>
            <a:tailEnd/>
          </a:ln>
        </p:spPr>
        <p:txBody>
          <a:bodyPr lIns="91427" tIns="45714" rIns="91427" bIns="45714"/>
          <a:lstStyle/>
          <a:p>
            <a:pPr marL="457136" indent="-457136">
              <a:spcBef>
                <a:spcPct val="20000"/>
              </a:spcBef>
              <a:buClr>
                <a:srgbClr val="1875BB"/>
              </a:buClr>
              <a:buFont typeface="Wingdings" pitchFamily="2" charset="2"/>
              <a:buChar char="§"/>
            </a:pPr>
            <a:endParaRPr lang="en-US" b="1" dirty="0"/>
          </a:p>
        </p:txBody>
      </p:sp>
      <p:pic>
        <p:nvPicPr>
          <p:cNvPr id="23558" name="Picture 3"/>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800898" y="4016725"/>
            <a:ext cx="3257830" cy="2244573"/>
          </a:xfrm>
          <a:prstGeom prst="rect">
            <a:avLst/>
          </a:prstGeom>
          <a:noFill/>
          <a:ln w="9525">
            <a:noFill/>
            <a:miter lim="800000"/>
            <a:headEnd/>
            <a:tailEnd/>
          </a:ln>
        </p:spPr>
      </p:pic>
      <p:pic>
        <p:nvPicPr>
          <p:cNvPr id="23559" name="Picture 4"/>
          <p:cNvPicPr>
            <a:picLocks noChangeAspect="1"/>
          </p:cNvPicPr>
          <p:nvPr/>
        </p:nvPicPr>
        <p:blipFill>
          <a:blip r:embed="rId5" cstate="print"/>
          <a:srcRect/>
          <a:stretch>
            <a:fillRect/>
          </a:stretch>
        </p:blipFill>
        <p:spPr bwMode="auto">
          <a:xfrm>
            <a:off x="5101024" y="4126444"/>
            <a:ext cx="4042976" cy="2866501"/>
          </a:xfrm>
          <a:prstGeom prst="rect">
            <a:avLst/>
          </a:prstGeom>
          <a:noFill/>
          <a:ln w="9525">
            <a:noFill/>
            <a:miter lim="800000"/>
            <a:headEnd/>
            <a:tailEnd/>
          </a:ln>
        </p:spPr>
      </p:pic>
      <p:sp>
        <p:nvSpPr>
          <p:cNvPr id="23560" name="Footer Placeholder 5"/>
          <p:cNvSpPr>
            <a:spLocks noGrp="1"/>
          </p:cNvSpPr>
          <p:nvPr>
            <p:ph type="ftr" sz="quarter" idx="10"/>
          </p:nvPr>
        </p:nvSpPr>
        <p:spPr bwMode="auto">
          <a:noFill/>
          <a:ln>
            <a:miter lim="800000"/>
            <a:headEnd/>
            <a:tailEnd/>
          </a:ln>
        </p:spPr>
        <p:txBody>
          <a:bodyPr/>
          <a:lstStyle/>
          <a:p>
            <a:endParaRPr lang="en-US" dirty="0" smtClean="0">
              <a:latin typeface="Arial" pitchFamily="34" charset="0"/>
              <a:ea typeface="ＭＳ Ｐゴシック"/>
              <a:cs typeface="Arial" pitchFamily="34"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6686551" y="6408738"/>
            <a:ext cx="2133600" cy="476251"/>
          </a:xfrm>
          <a:prstGeom prst="rect">
            <a:avLst/>
          </a:prstGeom>
        </p:spPr>
        <p:txBody>
          <a:bodyPr/>
          <a:lstStyle/>
          <a:p>
            <a:fld id="{42346269-FA0F-4728-AFAB-B5DB88134559}" type="slidenum">
              <a:rPr lang="en-CA"/>
              <a:pPr/>
              <a:t>21</a:t>
            </a:fld>
            <a:endParaRPr lang="en-CA" dirty="0"/>
          </a:p>
        </p:txBody>
      </p:sp>
      <p:sp>
        <p:nvSpPr>
          <p:cNvPr id="148482" name="Rectangle 2"/>
          <p:cNvSpPr>
            <a:spLocks noGrp="1" noChangeArrowheads="1"/>
          </p:cNvSpPr>
          <p:nvPr>
            <p:ph type="title"/>
          </p:nvPr>
        </p:nvSpPr>
        <p:spPr>
          <a:xfrm>
            <a:off x="457200" y="298385"/>
            <a:ext cx="8229600" cy="844615"/>
          </a:xfrm>
        </p:spPr>
        <p:txBody>
          <a:bodyPr>
            <a:noAutofit/>
          </a:bodyPr>
          <a:lstStyle/>
          <a:p>
            <a:r>
              <a:rPr lang="en-CA" dirty="0">
                <a:latin typeface="Arial" pitchFamily="34" charset="0"/>
                <a:cs typeface="Arial" pitchFamily="34" charset="0"/>
              </a:rPr>
              <a:t>Sectoral Restrictions:  Telecom </a:t>
            </a:r>
            <a:r>
              <a:rPr lang="en-CA" sz="2800" dirty="0" smtClean="0">
                <a:latin typeface="Arial" pitchFamily="34" charset="0"/>
                <a:cs typeface="Arial" pitchFamily="34" charset="0"/>
              </a:rPr>
              <a:t/>
            </a:r>
            <a:br>
              <a:rPr lang="en-CA" sz="2800" dirty="0" smtClean="0">
                <a:latin typeface="Arial" pitchFamily="34" charset="0"/>
                <a:cs typeface="Arial" pitchFamily="34" charset="0"/>
              </a:rPr>
            </a:br>
            <a:r>
              <a:rPr lang="en-CA" sz="2400" i="1" dirty="0" smtClean="0">
                <a:latin typeface="Arial" pitchFamily="34" charset="0"/>
                <a:cs typeface="Arial" pitchFamily="34" charset="0"/>
              </a:rPr>
              <a:t>Cellular </a:t>
            </a:r>
            <a:r>
              <a:rPr lang="en-CA" sz="2400" i="1" dirty="0">
                <a:latin typeface="Arial" pitchFamily="34" charset="0"/>
                <a:cs typeface="Arial" pitchFamily="34" charset="0"/>
              </a:rPr>
              <a:t>Mobile Penetration Rates, 2005</a:t>
            </a:r>
          </a:p>
        </p:txBody>
      </p:sp>
      <p:pic>
        <p:nvPicPr>
          <p:cNvPr id="148486" name="Picture 6"/>
          <p:cNvPicPr>
            <a:picLocks noGrp="1" noChangeAspect="1" noChangeArrowheads="1"/>
          </p:cNvPicPr>
          <p:nvPr>
            <p:ph type="body" idx="1"/>
          </p:nvPr>
        </p:nvPicPr>
        <p:blipFill>
          <a:blip r:embed="rId3" cstate="print"/>
          <a:srcRect/>
          <a:stretch>
            <a:fillRect/>
          </a:stretch>
        </p:blipFill>
        <p:spPr>
          <a:xfrm>
            <a:off x="2" y="1484316"/>
            <a:ext cx="8964613" cy="5184775"/>
          </a:xfr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7"/>
          <p:cNvSpPr>
            <a:spLocks noChangeArrowheads="1"/>
          </p:cNvSpPr>
          <p:nvPr/>
        </p:nvSpPr>
        <p:spPr bwMode="auto">
          <a:xfrm>
            <a:off x="553502" y="1404940"/>
            <a:ext cx="8003057" cy="4849559"/>
          </a:xfrm>
          <a:prstGeom prst="rect">
            <a:avLst/>
          </a:prstGeom>
          <a:noFill/>
          <a:ln w="9525">
            <a:noFill/>
            <a:miter lim="800000"/>
            <a:headEnd/>
            <a:tailEnd/>
          </a:ln>
        </p:spPr>
        <p:txBody>
          <a:bodyPr lIns="91427" tIns="45714" rIns="91427" bIns="45714"/>
          <a:lstStyle/>
          <a:p>
            <a:pPr marL="439676" indent="-358724">
              <a:lnSpc>
                <a:spcPct val="90000"/>
              </a:lnSpc>
              <a:spcBef>
                <a:spcPct val="65000"/>
              </a:spcBef>
              <a:buFont typeface="Arial" charset="0"/>
              <a:buChar char="•"/>
            </a:pPr>
            <a:r>
              <a:rPr lang="en-CA" sz="2800" dirty="0" smtClean="0"/>
              <a:t>The Sector Regimes were created prior to the Internet</a:t>
            </a:r>
          </a:p>
          <a:p>
            <a:pPr marL="439676" indent="-358724">
              <a:lnSpc>
                <a:spcPct val="90000"/>
              </a:lnSpc>
              <a:spcBef>
                <a:spcPct val="65000"/>
              </a:spcBef>
              <a:buFont typeface="Arial" charset="0"/>
              <a:buChar char="•"/>
            </a:pPr>
            <a:r>
              <a:rPr lang="en-CA" sz="2800" dirty="0" smtClean="0"/>
              <a:t>30 years ago, policy interventions were surgical as sectors were not tightly integrated</a:t>
            </a:r>
          </a:p>
          <a:p>
            <a:pPr marL="439676" indent="-358724">
              <a:lnSpc>
                <a:spcPct val="90000"/>
              </a:lnSpc>
              <a:spcBef>
                <a:spcPct val="65000"/>
              </a:spcBef>
              <a:buFont typeface="Arial" charset="0"/>
              <a:buChar char="•"/>
            </a:pPr>
            <a:r>
              <a:rPr lang="en-CA" sz="2800" dirty="0" smtClean="0"/>
              <a:t>Today, the Internet now links many of the infrastructure sectors to the entire economy as well as the global economy</a:t>
            </a:r>
          </a:p>
          <a:p>
            <a:pPr marL="439676" indent="-358724">
              <a:lnSpc>
                <a:spcPct val="90000"/>
              </a:lnSpc>
              <a:spcBef>
                <a:spcPct val="65000"/>
              </a:spcBef>
              <a:buFont typeface="Arial" charset="0"/>
              <a:buChar char="•"/>
            </a:pPr>
            <a:r>
              <a:rPr lang="en-CA" sz="2800" dirty="0" smtClean="0"/>
              <a:t>Poor productivity in an enabling sector may be leading to poor productivity in other sectors</a:t>
            </a:r>
          </a:p>
          <a:p>
            <a:pPr marL="439676" indent="-358724">
              <a:lnSpc>
                <a:spcPct val="90000"/>
              </a:lnSpc>
              <a:spcBef>
                <a:spcPct val="65000"/>
              </a:spcBef>
              <a:buFont typeface="Arial" charset="0"/>
              <a:buChar char="•"/>
            </a:pPr>
            <a:endParaRPr lang="en-CA" sz="2800" dirty="0" smtClean="0"/>
          </a:p>
        </p:txBody>
      </p:sp>
      <p:sp>
        <p:nvSpPr>
          <p:cNvPr id="38916" name="Title 9"/>
          <p:cNvSpPr>
            <a:spLocks noGrp="1"/>
          </p:cNvSpPr>
          <p:nvPr>
            <p:ph type="title"/>
          </p:nvPr>
        </p:nvSpPr>
        <p:spPr>
          <a:xfrm>
            <a:off x="547546" y="554038"/>
            <a:ext cx="8045340" cy="604203"/>
          </a:xfrm>
        </p:spPr>
        <p:txBody>
          <a:bodyPr>
            <a:normAutofit/>
          </a:bodyPr>
          <a:lstStyle/>
          <a:p>
            <a:r>
              <a:rPr lang="en-US" dirty="0" smtClean="0">
                <a:latin typeface="Arial" charset="0"/>
                <a:ea typeface="ＭＳ Ｐゴシック"/>
                <a:cs typeface="Arial" charset="0"/>
              </a:rPr>
              <a:t>Sectoral Regimes Issues</a:t>
            </a:r>
          </a:p>
        </p:txBody>
      </p:sp>
      <p:sp>
        <p:nvSpPr>
          <p:cNvPr id="3891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BFE266E0-DC69-4E18-A3C0-46B6B605406E}" type="slidenum">
              <a:rPr lang="en-CA" sz="900">
                <a:solidFill>
                  <a:srgbClr val="898989"/>
                </a:solidFill>
                <a:cs typeface="Arial" charset="0"/>
              </a:rPr>
              <a:pPr algn="r"/>
              <a:t>22</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smtClean="0">
                <a:latin typeface="Arial" charset="0"/>
                <a:ea typeface="ＭＳ Ｐゴシック"/>
                <a:cs typeface="Arial" charset="0"/>
              </a:rPr>
              <a:t>Logic Flow</a:t>
            </a:r>
          </a:p>
        </p:txBody>
      </p:sp>
      <p:sp>
        <p:nvSpPr>
          <p:cNvPr id="25602" name="TextBox 3"/>
          <p:cNvSpPr txBox="1">
            <a:spLocks noChangeArrowheads="1"/>
          </p:cNvSpPr>
          <p:nvPr/>
        </p:nvSpPr>
        <p:spPr bwMode="auto">
          <a:xfrm>
            <a:off x="3217424" y="1549403"/>
            <a:ext cx="2573776" cy="579439"/>
          </a:xfrm>
          <a:prstGeom prst="rect">
            <a:avLst/>
          </a:prstGeom>
          <a:solidFill>
            <a:srgbClr val="99CCFF"/>
          </a:solidFill>
          <a:ln w="9525">
            <a:noFill/>
            <a:miter lim="800000"/>
            <a:headEnd/>
            <a:tailEnd/>
          </a:ln>
        </p:spPr>
        <p:txBody>
          <a:bodyPr lIns="91427" tIns="45714" rIns="91427" bIns="45714"/>
          <a:lstStyle/>
          <a:p>
            <a:r>
              <a:rPr lang="en-US" sz="3200" dirty="0" smtClean="0"/>
              <a:t>Competition</a:t>
            </a:r>
            <a:endParaRPr lang="en-US" sz="3200" dirty="0"/>
          </a:p>
        </p:txBody>
      </p:sp>
      <p:sp>
        <p:nvSpPr>
          <p:cNvPr id="25603" name="TextBox 4"/>
          <p:cNvSpPr txBox="1">
            <a:spLocks noChangeArrowheads="1"/>
          </p:cNvSpPr>
          <p:nvPr/>
        </p:nvSpPr>
        <p:spPr bwMode="auto">
          <a:xfrm>
            <a:off x="3217424" y="3022603"/>
            <a:ext cx="2573776" cy="579439"/>
          </a:xfrm>
          <a:prstGeom prst="rect">
            <a:avLst/>
          </a:prstGeom>
          <a:solidFill>
            <a:srgbClr val="99CCFF"/>
          </a:solidFill>
          <a:ln w="9525">
            <a:noFill/>
            <a:miter lim="800000"/>
            <a:headEnd/>
            <a:tailEnd/>
          </a:ln>
        </p:spPr>
        <p:txBody>
          <a:bodyPr lIns="91427" tIns="45714" rIns="91427" bIns="45714"/>
          <a:lstStyle/>
          <a:p>
            <a:r>
              <a:rPr lang="en-US" sz="3200" dirty="0"/>
              <a:t>Innovation</a:t>
            </a:r>
          </a:p>
        </p:txBody>
      </p:sp>
      <p:sp>
        <p:nvSpPr>
          <p:cNvPr id="25604" name="TextBox 5"/>
          <p:cNvSpPr txBox="1">
            <a:spLocks noChangeArrowheads="1"/>
          </p:cNvSpPr>
          <p:nvPr/>
        </p:nvSpPr>
        <p:spPr bwMode="auto">
          <a:xfrm>
            <a:off x="3217424" y="4533903"/>
            <a:ext cx="2573776" cy="579439"/>
          </a:xfrm>
          <a:prstGeom prst="rect">
            <a:avLst/>
          </a:prstGeom>
          <a:solidFill>
            <a:srgbClr val="99CCFF"/>
          </a:solidFill>
          <a:ln w="9525">
            <a:noFill/>
            <a:miter lim="800000"/>
            <a:headEnd/>
            <a:tailEnd/>
          </a:ln>
        </p:spPr>
        <p:txBody>
          <a:bodyPr lIns="91427" tIns="45714" rIns="91427" bIns="45714"/>
          <a:lstStyle/>
          <a:p>
            <a:r>
              <a:rPr lang="en-US" sz="3200" dirty="0"/>
              <a:t>Productivity</a:t>
            </a:r>
          </a:p>
        </p:txBody>
      </p:sp>
      <p:sp>
        <p:nvSpPr>
          <p:cNvPr id="2560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CEED3258-6019-4DEC-878D-3BB2B0CB4612}" type="slidenum">
              <a:rPr lang="en-CA" sz="900">
                <a:solidFill>
                  <a:srgbClr val="898989"/>
                </a:solidFill>
                <a:cs typeface="Arial" charset="0"/>
              </a:rPr>
              <a:pPr algn="r"/>
              <a:t>23</a:t>
            </a:fld>
            <a:endParaRPr lang="en-CA" sz="900" dirty="0">
              <a:solidFill>
                <a:srgbClr val="898989"/>
              </a:solidFill>
              <a:cs typeface="Arial" charset="0"/>
            </a:endParaRPr>
          </a:p>
        </p:txBody>
      </p:sp>
      <p:sp>
        <p:nvSpPr>
          <p:cNvPr id="9" name="TextBox 3"/>
          <p:cNvSpPr txBox="1">
            <a:spLocks noChangeArrowheads="1"/>
          </p:cNvSpPr>
          <p:nvPr/>
        </p:nvSpPr>
        <p:spPr bwMode="auto">
          <a:xfrm>
            <a:off x="1175626" y="1628650"/>
            <a:ext cx="1761667" cy="579439"/>
          </a:xfrm>
          <a:prstGeom prst="rect">
            <a:avLst/>
          </a:prstGeom>
          <a:noFill/>
          <a:ln w="9525">
            <a:noFill/>
            <a:miter lim="800000"/>
            <a:headEnd/>
            <a:tailEnd/>
          </a:ln>
        </p:spPr>
        <p:txBody>
          <a:bodyPr lIns="91427" tIns="45714" rIns="91427" bIns="45714"/>
          <a:lstStyle/>
          <a:p>
            <a:r>
              <a:rPr lang="en-US" sz="2400" i="1" dirty="0" smtClean="0"/>
              <a:t>sub-optimal</a:t>
            </a:r>
            <a:endParaRPr lang="en-US" sz="2400" i="1" dirty="0"/>
          </a:p>
        </p:txBody>
      </p:sp>
      <p:sp>
        <p:nvSpPr>
          <p:cNvPr id="10" name="TextBox 4"/>
          <p:cNvSpPr txBox="1">
            <a:spLocks noChangeArrowheads="1"/>
          </p:cNvSpPr>
          <p:nvPr/>
        </p:nvSpPr>
        <p:spPr bwMode="auto">
          <a:xfrm>
            <a:off x="1175626" y="3101851"/>
            <a:ext cx="1761667" cy="579439"/>
          </a:xfrm>
          <a:prstGeom prst="rect">
            <a:avLst/>
          </a:prstGeom>
          <a:noFill/>
          <a:ln w="9525">
            <a:noFill/>
            <a:miter lim="800000"/>
            <a:headEnd/>
            <a:tailEnd/>
          </a:ln>
        </p:spPr>
        <p:txBody>
          <a:bodyPr lIns="91427" tIns="45714" rIns="91427" bIns="45714"/>
          <a:lstStyle/>
          <a:p>
            <a:r>
              <a:rPr lang="en-US" sz="2400" i="1" dirty="0" smtClean="0"/>
              <a:t>sub-optimal</a:t>
            </a:r>
            <a:endParaRPr lang="en-US" sz="2400" i="1" dirty="0"/>
          </a:p>
        </p:txBody>
      </p:sp>
      <p:sp>
        <p:nvSpPr>
          <p:cNvPr id="11" name="TextBox 5"/>
          <p:cNvSpPr txBox="1">
            <a:spLocks noChangeArrowheads="1"/>
          </p:cNvSpPr>
          <p:nvPr/>
        </p:nvSpPr>
        <p:spPr bwMode="auto">
          <a:xfrm>
            <a:off x="1175626" y="4613151"/>
            <a:ext cx="1761667" cy="579439"/>
          </a:xfrm>
          <a:prstGeom prst="rect">
            <a:avLst/>
          </a:prstGeom>
          <a:noFill/>
          <a:ln w="9525">
            <a:noFill/>
            <a:miter lim="800000"/>
            <a:headEnd/>
            <a:tailEnd/>
          </a:ln>
        </p:spPr>
        <p:txBody>
          <a:bodyPr lIns="91427" tIns="45714" rIns="91427" bIns="45714"/>
          <a:lstStyle/>
          <a:p>
            <a:r>
              <a:rPr lang="en-US" sz="2400" i="1" dirty="0" smtClean="0"/>
              <a:t>sub-optimal</a:t>
            </a:r>
            <a:endParaRPr lang="en-US" sz="2400" i="1" dirty="0"/>
          </a:p>
        </p:txBody>
      </p:sp>
      <p:sp>
        <p:nvSpPr>
          <p:cNvPr id="12" name="TextBox 4"/>
          <p:cNvSpPr txBox="1">
            <a:spLocks noChangeArrowheads="1"/>
          </p:cNvSpPr>
          <p:nvPr/>
        </p:nvSpPr>
        <p:spPr bwMode="auto">
          <a:xfrm>
            <a:off x="2066935" y="2315467"/>
            <a:ext cx="1761667" cy="579439"/>
          </a:xfrm>
          <a:prstGeom prst="rect">
            <a:avLst/>
          </a:prstGeom>
          <a:noFill/>
          <a:ln w="9525">
            <a:noFill/>
            <a:miter lim="800000"/>
            <a:headEnd/>
            <a:tailEnd/>
          </a:ln>
        </p:spPr>
        <p:txBody>
          <a:bodyPr lIns="91427" tIns="45714" rIns="91427" bIns="45714"/>
          <a:lstStyle/>
          <a:p>
            <a:r>
              <a:rPr lang="en-US" sz="2400" i="1" dirty="0" smtClean="0"/>
              <a:t>leads to</a:t>
            </a:r>
            <a:endParaRPr lang="en-US" sz="2400" i="1" dirty="0"/>
          </a:p>
        </p:txBody>
      </p:sp>
      <p:sp>
        <p:nvSpPr>
          <p:cNvPr id="13" name="TextBox 4"/>
          <p:cNvSpPr txBox="1">
            <a:spLocks noChangeArrowheads="1"/>
          </p:cNvSpPr>
          <p:nvPr/>
        </p:nvSpPr>
        <p:spPr bwMode="auto">
          <a:xfrm>
            <a:off x="2131353" y="3833371"/>
            <a:ext cx="1400144" cy="579439"/>
          </a:xfrm>
          <a:prstGeom prst="rect">
            <a:avLst/>
          </a:prstGeom>
          <a:noFill/>
          <a:ln w="9525">
            <a:noFill/>
            <a:miter lim="800000"/>
            <a:headEnd/>
            <a:tailEnd/>
          </a:ln>
        </p:spPr>
        <p:txBody>
          <a:bodyPr lIns="91427" tIns="45714" rIns="91427" bIns="45714"/>
          <a:lstStyle/>
          <a:p>
            <a:r>
              <a:rPr lang="en-US" sz="2400" i="1" dirty="0" smtClean="0"/>
              <a:t>leads to</a:t>
            </a:r>
            <a:endParaRPr lang="en-US" sz="2400"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normAutofit/>
          </a:bodyPr>
          <a:lstStyle/>
          <a:p>
            <a:r>
              <a:rPr lang="en-US" dirty="0" smtClean="0">
                <a:latin typeface="Arial" charset="0"/>
                <a:ea typeface="ＭＳ Ｐゴシック"/>
                <a:cs typeface="Arial" charset="0"/>
              </a:rPr>
              <a:t>Canadian Firms Enjoy Higher Profits </a:t>
            </a:r>
            <a:br>
              <a:rPr lang="en-US" dirty="0" smtClean="0">
                <a:latin typeface="Arial" charset="0"/>
                <a:ea typeface="ＭＳ Ｐゴシック"/>
                <a:cs typeface="Arial" charset="0"/>
              </a:rPr>
            </a:br>
            <a:r>
              <a:rPr lang="en-US" sz="2400" i="1" dirty="0" smtClean="0">
                <a:latin typeface="Arial" charset="0"/>
                <a:ea typeface="ＭＳ Ｐゴシック"/>
                <a:cs typeface="Arial" charset="0"/>
              </a:rPr>
              <a:t>some may have flexibility to set prices to meet profit goals</a:t>
            </a:r>
            <a:endParaRPr lang="en-US" i="1" dirty="0" smtClean="0">
              <a:latin typeface="Arial" charset="0"/>
              <a:ea typeface="ＭＳ Ｐゴシック"/>
              <a:cs typeface="Arial" charset="0"/>
            </a:endParaRPr>
          </a:p>
        </p:txBody>
      </p:sp>
      <p:pic>
        <p:nvPicPr>
          <p:cNvPr id="33795" name="Picture 2" descr="http://www.google.ca/url?source=imglanding&amp;ct=img&amp;q=http://blogs.geotrust.com/wp-content/uploads/2011/03/elephant-in-the-room-300x228.jpg&amp;sa=X&amp;ei=ySwvTrbCG-HL0QHq-oXGAQ&amp;ved=0CAUQ8wc&amp;usg=AFQjCNHC9gUgKhNKWBI4SdC7ViogpIb5CQ"/>
          <p:cNvPicPr>
            <a:picLocks noChangeAspect="1" noChangeArrowheads="1"/>
          </p:cNvPicPr>
          <p:nvPr/>
        </p:nvPicPr>
        <p:blipFill>
          <a:blip r:embed="rId2" cstate="print"/>
          <a:srcRect/>
          <a:stretch>
            <a:fillRect/>
          </a:stretch>
        </p:blipFill>
        <p:spPr bwMode="auto">
          <a:xfrm>
            <a:off x="2285408" y="2971802"/>
            <a:ext cx="2857947" cy="2171700"/>
          </a:xfrm>
          <a:prstGeom prst="rect">
            <a:avLst/>
          </a:prstGeom>
          <a:noFill/>
          <a:ln w="9525">
            <a:noFill/>
            <a:miter lim="800000"/>
            <a:headEnd/>
            <a:tailEnd/>
          </a:ln>
        </p:spPr>
      </p:pic>
      <p:pic>
        <p:nvPicPr>
          <p:cNvPr id="33796" name="Picture 2"/>
          <p:cNvPicPr>
            <a:picLocks noChangeAspect="1" noChangeArrowheads="1"/>
          </p:cNvPicPr>
          <p:nvPr/>
        </p:nvPicPr>
        <p:blipFill>
          <a:blip r:embed="rId3" cstate="print"/>
          <a:srcRect/>
          <a:stretch>
            <a:fillRect/>
          </a:stretch>
        </p:blipFill>
        <p:spPr bwMode="auto">
          <a:xfrm>
            <a:off x="1243260" y="1620106"/>
            <a:ext cx="6460462" cy="4845785"/>
          </a:xfrm>
          <a:prstGeom prst="rect">
            <a:avLst/>
          </a:prstGeom>
          <a:noFill/>
          <a:ln w="9525">
            <a:noFill/>
            <a:miter lim="800000"/>
            <a:headEnd/>
            <a:tailEnd/>
          </a:ln>
        </p:spPr>
      </p:pic>
      <p:sp>
        <p:nvSpPr>
          <p:cNvPr id="3379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62FDE4F2-D336-4C4F-A7EB-E3C06C398397}" type="slidenum">
              <a:rPr lang="en-CA" sz="900">
                <a:solidFill>
                  <a:srgbClr val="898989"/>
                </a:solidFill>
                <a:cs typeface="Arial" charset="0"/>
              </a:rPr>
              <a:pPr algn="r"/>
              <a:t>24</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17462"/>
            <a:ext cx="8229600" cy="1143000"/>
          </a:xfrm>
        </p:spPr>
        <p:txBody>
          <a:bodyPr/>
          <a:lstStyle/>
          <a:p>
            <a:r>
              <a:rPr lang="en-US" dirty="0" smtClean="0">
                <a:latin typeface="Arial" charset="0"/>
                <a:ea typeface="ＭＳ Ｐゴシック"/>
                <a:cs typeface="Arial" charset="0"/>
              </a:rPr>
              <a:t>Currency - A complicating factor</a:t>
            </a:r>
          </a:p>
        </p:txBody>
      </p:sp>
      <p:sp>
        <p:nvSpPr>
          <p:cNvPr id="34818" name="Content Placeholder 2"/>
          <p:cNvSpPr>
            <a:spLocks noGrp="1"/>
          </p:cNvSpPr>
          <p:nvPr>
            <p:ph idx="1"/>
          </p:nvPr>
        </p:nvSpPr>
        <p:spPr>
          <a:xfrm>
            <a:off x="228600" y="1193800"/>
            <a:ext cx="8763000" cy="5372100"/>
          </a:xfrm>
        </p:spPr>
        <p:txBody>
          <a:bodyPr>
            <a:noAutofit/>
          </a:bodyPr>
          <a:lstStyle/>
          <a:p>
            <a:r>
              <a:rPr lang="en-US" sz="2300" dirty="0" smtClean="0">
                <a:latin typeface="Arial" charset="0"/>
                <a:ea typeface="ＭＳ Ｐゴシック"/>
                <a:cs typeface="Arial" charset="0"/>
              </a:rPr>
              <a:t>A very simple view of the Canadian economy is that it has two segments identified with different regions:</a:t>
            </a:r>
          </a:p>
          <a:p>
            <a:pPr lvl="1"/>
            <a:r>
              <a:rPr lang="en-US" sz="2300" dirty="0" smtClean="0">
                <a:solidFill>
                  <a:schemeClr val="tx2"/>
                </a:solidFill>
                <a:latin typeface="Arial" charset="0"/>
                <a:ea typeface="ＭＳ Ｐゴシック"/>
                <a:cs typeface="Arial" charset="0"/>
              </a:rPr>
              <a:t>“The West” – Commodity based</a:t>
            </a:r>
          </a:p>
          <a:p>
            <a:pPr lvl="1"/>
            <a:r>
              <a:rPr lang="en-US" sz="2300" dirty="0" smtClean="0">
                <a:solidFill>
                  <a:schemeClr val="tx2"/>
                </a:solidFill>
                <a:latin typeface="Arial" charset="0"/>
                <a:ea typeface="ＭＳ Ｐゴシック"/>
                <a:cs typeface="Arial" charset="0"/>
              </a:rPr>
              <a:t>“The East” – Manufacturing &amp; Services</a:t>
            </a:r>
          </a:p>
          <a:p>
            <a:r>
              <a:rPr lang="en-US" sz="2300" dirty="0" smtClean="0">
                <a:latin typeface="Arial" charset="0"/>
                <a:ea typeface="ＭＳ Ｐゴシック"/>
                <a:cs typeface="Arial" charset="0"/>
              </a:rPr>
              <a:t>Innovation has an impact for both regions but some of the natural economic feedback mechanisms between internal Canada economies can vary by segment of the economy</a:t>
            </a:r>
          </a:p>
          <a:p>
            <a:r>
              <a:rPr lang="en-US" sz="2300" dirty="0" smtClean="0">
                <a:latin typeface="Arial" charset="0"/>
                <a:ea typeface="ＭＳ Ｐゴシック"/>
                <a:cs typeface="Arial" charset="0"/>
              </a:rPr>
              <a:t>While Currency can be a “productivity safety valve” by having the currency decline thereby making relative productivity higher.</a:t>
            </a:r>
          </a:p>
          <a:p>
            <a:r>
              <a:rPr lang="en-US" sz="2300" dirty="0" smtClean="0">
                <a:latin typeface="Arial" charset="0"/>
                <a:ea typeface="ＭＳ Ｐゴシック"/>
                <a:cs typeface="Arial" charset="0"/>
              </a:rPr>
              <a:t>In the case of a “petro dollar” the currency is instead driven by commodity demand and cannot serve as a safety valve.</a:t>
            </a:r>
          </a:p>
          <a:p>
            <a:r>
              <a:rPr lang="en-US" sz="2300" dirty="0" smtClean="0">
                <a:latin typeface="Arial" charset="0"/>
                <a:ea typeface="ＭＳ Ｐゴシック"/>
                <a:cs typeface="Arial" charset="0"/>
              </a:rPr>
              <a:t>Innovation in the East is the only economic strategy to resolve these differences.  This becomes central to economic and social policy in Canada.</a:t>
            </a:r>
          </a:p>
          <a:p>
            <a:endParaRPr lang="en-US" sz="2300" dirty="0" smtClean="0">
              <a:latin typeface="Arial" charset="0"/>
              <a:ea typeface="ＭＳ Ｐゴシック"/>
              <a:cs typeface="Arial" charset="0"/>
            </a:endParaRPr>
          </a:p>
          <a:p>
            <a:endParaRPr lang="en-US" sz="2300" dirty="0" smtClean="0">
              <a:latin typeface="Arial" charset="0"/>
              <a:ea typeface="ＭＳ Ｐゴシック"/>
              <a:cs typeface="Arial" charset="0"/>
            </a:endParaRPr>
          </a:p>
        </p:txBody>
      </p:sp>
      <p:sp>
        <p:nvSpPr>
          <p:cNvPr id="34821"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DD9453FA-8FE5-4768-ACE5-320050989BF3}" type="slidenum">
              <a:rPr lang="en-CA" sz="900">
                <a:solidFill>
                  <a:srgbClr val="898989"/>
                </a:solidFill>
                <a:cs typeface="Arial" charset="0"/>
              </a:rPr>
              <a:pPr algn="r"/>
              <a:t>25</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6248400"/>
            <a:ext cx="7543800" cy="609600"/>
          </a:xfrm>
        </p:spPr>
        <p:txBody>
          <a:bodyPr/>
          <a:lstStyle/>
          <a:p>
            <a:pPr algn="l" eaLnBrk="1" hangingPunct="1"/>
            <a:r>
              <a:rPr lang="en-US" sz="1400" dirty="0" smtClean="0"/>
              <a:t>Canadian Business Expenditure on Research and Development (BERD), 1985-2010 (billions of 2000 constant dollars)</a:t>
            </a:r>
          </a:p>
        </p:txBody>
      </p:sp>
      <p:pic>
        <p:nvPicPr>
          <p:cNvPr id="10244" name="Picture 4" descr="1-1"/>
          <p:cNvPicPr>
            <a:picLocks noChangeAspect="1" noChangeArrowheads="1"/>
          </p:cNvPicPr>
          <p:nvPr/>
        </p:nvPicPr>
        <p:blipFill>
          <a:blip r:embed="rId3" cstate="print"/>
          <a:srcRect/>
          <a:stretch>
            <a:fillRect/>
          </a:stretch>
        </p:blipFill>
        <p:spPr bwMode="auto">
          <a:xfrm>
            <a:off x="914400" y="2590800"/>
            <a:ext cx="6858000" cy="3500438"/>
          </a:xfrm>
          <a:prstGeom prst="rect">
            <a:avLst/>
          </a:prstGeom>
          <a:noFill/>
          <a:ln w="9525">
            <a:noFill/>
            <a:miter lim="800000"/>
            <a:headEnd/>
            <a:tailEnd/>
          </a:ln>
        </p:spPr>
      </p:pic>
      <p:sp>
        <p:nvSpPr>
          <p:cNvPr id="10245" name="Rectangle 2"/>
          <p:cNvSpPr txBox="1">
            <a:spLocks noChangeArrowheads="1"/>
          </p:cNvSpPr>
          <p:nvPr/>
        </p:nvSpPr>
        <p:spPr bwMode="auto">
          <a:xfrm>
            <a:off x="304800" y="1828800"/>
            <a:ext cx="8458200" cy="609600"/>
          </a:xfrm>
          <a:prstGeom prst="rect">
            <a:avLst/>
          </a:prstGeom>
          <a:noFill/>
          <a:ln w="9525">
            <a:noFill/>
            <a:miter lim="800000"/>
            <a:headEnd/>
            <a:tailEnd/>
          </a:ln>
          <a:effectLst/>
        </p:spPr>
        <p:txBody>
          <a:bodyPr anchor="ctr"/>
          <a:lstStyle/>
          <a:p>
            <a:pPr algn="ctr"/>
            <a:r>
              <a:rPr lang="en-CA" sz="3200" b="1" dirty="0">
                <a:solidFill>
                  <a:schemeClr val="tx2"/>
                </a:solidFill>
                <a:latin typeface="Calibri" pitchFamily="34" charset="0"/>
                <a:ea typeface="Calibri" pitchFamily="34" charset="0"/>
                <a:cs typeface="Calibri" pitchFamily="34" charset="0"/>
              </a:rPr>
              <a:t>Canadian Business R&amp;D expenditures are stalled</a:t>
            </a:r>
            <a:endParaRPr lang="en-US" sz="3200" b="1" dirty="0">
              <a:solidFill>
                <a:schemeClr val="tx2"/>
              </a:solidFill>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txBox="1">
            <a:spLocks noChangeArrowheads="1"/>
          </p:cNvSpPr>
          <p:nvPr/>
        </p:nvSpPr>
        <p:spPr bwMode="auto">
          <a:xfrm>
            <a:off x="152400" y="1905000"/>
            <a:ext cx="8839200" cy="609600"/>
          </a:xfrm>
          <a:prstGeom prst="rect">
            <a:avLst/>
          </a:prstGeom>
          <a:noFill/>
          <a:ln w="9525">
            <a:noFill/>
            <a:miter lim="800000"/>
            <a:headEnd/>
            <a:tailEnd/>
          </a:ln>
          <a:effectLst/>
        </p:spPr>
        <p:txBody>
          <a:bodyPr anchor="ctr"/>
          <a:lstStyle/>
          <a:p>
            <a:pPr algn="ctr"/>
            <a:r>
              <a:rPr lang="en-US" sz="3200" b="1" dirty="0">
                <a:solidFill>
                  <a:schemeClr val="tx2"/>
                </a:solidFill>
                <a:latin typeface="Calibri" pitchFamily="34" charset="0"/>
                <a:ea typeface="Calibri" pitchFamily="34" charset="0"/>
                <a:cs typeface="Calibri" pitchFamily="34" charset="0"/>
              </a:rPr>
              <a:t>Overwhelmingly through indirect support (SR&amp;ED)</a:t>
            </a:r>
          </a:p>
        </p:txBody>
      </p:sp>
      <p:pic>
        <p:nvPicPr>
          <p:cNvPr id="12292" name="Picture 4"/>
          <p:cNvPicPr>
            <a:picLocks noChangeAspect="1" noChangeArrowheads="1"/>
          </p:cNvPicPr>
          <p:nvPr/>
        </p:nvPicPr>
        <p:blipFill>
          <a:blip r:embed="rId3" cstate="print"/>
          <a:srcRect/>
          <a:stretch>
            <a:fillRect/>
          </a:stretch>
        </p:blipFill>
        <p:spPr bwMode="auto">
          <a:xfrm>
            <a:off x="914400" y="2819400"/>
            <a:ext cx="7123113" cy="3962400"/>
          </a:xfrm>
          <a:prstGeom prst="rect">
            <a:avLst/>
          </a:prstGeom>
          <a:noFill/>
          <a:ln w="9525">
            <a:noFill/>
            <a:miter lim="800000"/>
            <a:headEnd/>
            <a:tailEnd/>
          </a:ln>
          <a:effectLst/>
        </p:spPr>
      </p:pic>
      <p:sp>
        <p:nvSpPr>
          <p:cNvPr id="12293" name="TextBox 2"/>
          <p:cNvSpPr txBox="1">
            <a:spLocks noChangeArrowheads="1"/>
          </p:cNvSpPr>
          <p:nvPr/>
        </p:nvSpPr>
        <p:spPr bwMode="auto">
          <a:xfrm>
            <a:off x="4876800" y="3790950"/>
            <a:ext cx="914400" cy="400050"/>
          </a:xfrm>
          <a:prstGeom prst="rect">
            <a:avLst/>
          </a:prstGeom>
          <a:noFill/>
          <a:ln w="9525">
            <a:noFill/>
            <a:miter lim="800000"/>
            <a:headEnd/>
            <a:tailEnd/>
          </a:ln>
        </p:spPr>
        <p:txBody>
          <a:bodyPr>
            <a:spAutoFit/>
          </a:bodyPr>
          <a:lstStyle/>
          <a:p>
            <a:r>
              <a:rPr lang="en-US" sz="2000" b="1" dirty="0"/>
              <a:t>SRED</a:t>
            </a:r>
            <a:endParaRPr lang="en-CA" sz="2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1828800"/>
            <a:ext cx="9144000" cy="609600"/>
          </a:xfrm>
        </p:spPr>
        <p:txBody>
          <a:bodyPr/>
          <a:lstStyle/>
          <a:p>
            <a:pPr eaLnBrk="1" hangingPunct="1"/>
            <a:r>
              <a:rPr lang="en-US" sz="3200" dirty="0" smtClean="0">
                <a:latin typeface="Calibri" pitchFamily="34" charset="0"/>
                <a:ea typeface="Calibri" pitchFamily="34" charset="0"/>
                <a:cs typeface="Calibri" pitchFamily="34" charset="0"/>
              </a:rPr>
              <a:t>With complex array of small direct support programs</a:t>
            </a:r>
          </a:p>
        </p:txBody>
      </p:sp>
      <p:pic>
        <p:nvPicPr>
          <p:cNvPr id="13316" name="Picture 7"/>
          <p:cNvPicPr>
            <a:picLocks noChangeAspect="1" noChangeArrowheads="1"/>
          </p:cNvPicPr>
          <p:nvPr/>
        </p:nvPicPr>
        <p:blipFill>
          <a:blip r:embed="rId3" cstate="print"/>
          <a:srcRect/>
          <a:stretch>
            <a:fillRect/>
          </a:stretch>
        </p:blipFill>
        <p:spPr bwMode="auto">
          <a:xfrm>
            <a:off x="400050" y="2476500"/>
            <a:ext cx="8134350" cy="4305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ln>
            <a:miter lim="800000"/>
            <a:headEnd/>
            <a:tailEnd/>
          </a:ln>
        </p:spPr>
        <p:txBody>
          <a:bodyPr/>
          <a:lstStyle/>
          <a:p>
            <a:fld id="{46BFD1CA-28FB-4FA1-8FDF-8F1B6A672B01}" type="slidenum">
              <a:rPr lang="en-US"/>
              <a:pPr/>
              <a:t>29</a:t>
            </a:fld>
            <a:endParaRPr lang="en-US" dirty="0"/>
          </a:p>
        </p:txBody>
      </p:sp>
      <p:sp>
        <p:nvSpPr>
          <p:cNvPr id="14339" name="Rectangle 2"/>
          <p:cNvSpPr>
            <a:spLocks noGrp="1" noChangeArrowheads="1"/>
          </p:cNvSpPr>
          <p:nvPr>
            <p:ph type="title"/>
          </p:nvPr>
        </p:nvSpPr>
        <p:spPr>
          <a:xfrm>
            <a:off x="228600" y="1828800"/>
            <a:ext cx="8686800" cy="609600"/>
          </a:xfrm>
        </p:spPr>
        <p:txBody>
          <a:bodyPr/>
          <a:lstStyle/>
          <a:p>
            <a:pPr eaLnBrk="1" hangingPunct="1"/>
            <a:r>
              <a:rPr lang="en-US" dirty="0" smtClean="0"/>
              <a:t>Firms have trouble finding / using these programs</a:t>
            </a:r>
          </a:p>
        </p:txBody>
      </p:sp>
      <p:pic>
        <p:nvPicPr>
          <p:cNvPr id="14340" name="Picture 5"/>
          <p:cNvPicPr>
            <a:picLocks noChangeAspect="1" noChangeArrowheads="1"/>
          </p:cNvPicPr>
          <p:nvPr/>
        </p:nvPicPr>
        <p:blipFill>
          <a:blip r:embed="rId3" cstate="print"/>
          <a:srcRect/>
          <a:stretch>
            <a:fillRect/>
          </a:stretch>
        </p:blipFill>
        <p:spPr bwMode="auto">
          <a:xfrm>
            <a:off x="114300" y="2590800"/>
            <a:ext cx="9029700" cy="4038600"/>
          </a:xfrm>
          <a:prstGeom prst="rect">
            <a:avLst/>
          </a:prstGeom>
          <a:noFill/>
          <a:ln w="9525">
            <a:noFill/>
            <a:miter lim="800000"/>
            <a:headEnd/>
            <a:tailEnd/>
          </a:ln>
          <a:effectLst/>
        </p:spPr>
      </p:pic>
      <p:sp>
        <p:nvSpPr>
          <p:cNvPr id="2" name="Oval 1"/>
          <p:cNvSpPr/>
          <p:nvPr/>
        </p:nvSpPr>
        <p:spPr>
          <a:xfrm>
            <a:off x="228600" y="3962400"/>
            <a:ext cx="89154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380903" y="1536703"/>
            <a:ext cx="8343040" cy="4832569"/>
          </a:xfrm>
        </p:spPr>
        <p:txBody>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dirty="0" smtClean="0">
                <a:latin typeface="Arial" charset="0"/>
                <a:ea typeface="ＭＳ Ｐゴシック"/>
                <a:cs typeface="Arial" charset="0"/>
              </a:rPr>
              <a:t>Action Plan</a:t>
            </a:r>
            <a:endParaRPr lang="en-US" sz="2800" dirty="0" smtClean="0">
              <a:latin typeface="Arial" charset="0"/>
              <a:ea typeface="ＭＳ Ｐゴシック"/>
              <a:cs typeface="Arial" charset="0"/>
            </a:endParaRP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3</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28600" y="1828800"/>
            <a:ext cx="8686800" cy="609600"/>
          </a:xfrm>
        </p:spPr>
        <p:txBody>
          <a:bodyPr/>
          <a:lstStyle/>
          <a:p>
            <a:pPr eaLnBrk="1" hangingPunct="1"/>
            <a:r>
              <a:rPr lang="en-US" dirty="0" smtClean="0"/>
              <a:t>“Gaps” in Angel and Late-Stage Capital</a:t>
            </a:r>
          </a:p>
        </p:txBody>
      </p:sp>
      <p:pic>
        <p:nvPicPr>
          <p:cNvPr id="17412" name="Picture 4" descr="7-1"/>
          <p:cNvPicPr>
            <a:picLocks noChangeAspect="1" noChangeArrowheads="1"/>
          </p:cNvPicPr>
          <p:nvPr/>
        </p:nvPicPr>
        <p:blipFill>
          <a:blip r:embed="rId3" cstate="print"/>
          <a:srcRect/>
          <a:stretch>
            <a:fillRect/>
          </a:stretch>
        </p:blipFill>
        <p:spPr bwMode="auto">
          <a:xfrm>
            <a:off x="914400" y="2667000"/>
            <a:ext cx="7239000" cy="369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380903" y="1536703"/>
            <a:ext cx="8343040" cy="4832569"/>
          </a:xfrm>
        </p:spPr>
        <p:txBody>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b="1" dirty="0" smtClean="0">
                <a:solidFill>
                  <a:schemeClr val="accent1"/>
                </a:solidFill>
                <a:latin typeface="Arial" charset="0"/>
                <a:ea typeface="ＭＳ Ｐゴシック"/>
                <a:cs typeface="Arial" charset="0"/>
              </a:rPr>
              <a:t>Action Plan</a:t>
            </a:r>
            <a:endParaRPr lang="en-US" sz="2800" b="1" dirty="0" smtClean="0">
              <a:solidFill>
                <a:schemeClr val="accent1"/>
              </a:solidFill>
              <a:latin typeface="Arial" charset="0"/>
              <a:ea typeface="ＭＳ Ｐゴシック"/>
              <a:cs typeface="Arial" charset="0"/>
            </a:endParaRP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31</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108323" y="1295400"/>
            <a:ext cx="8763098" cy="5143500"/>
          </a:xfrm>
        </p:spPr>
        <p:txBody>
          <a:bodyPr>
            <a:normAutofit lnSpcReduction="10000"/>
          </a:bodyPr>
          <a:lstStyle/>
          <a:p>
            <a:pPr marL="457136" indent="-457136">
              <a:lnSpc>
                <a:spcPct val="110000"/>
              </a:lnSpc>
              <a:buNone/>
            </a:pPr>
            <a:r>
              <a:rPr lang="en-US" sz="2000" i="1" dirty="0" smtClean="0">
                <a:latin typeface="Arial" charset="0"/>
                <a:ea typeface="ＭＳ Ｐゴシック"/>
                <a:cs typeface="Arial" charset="0"/>
              </a:rPr>
              <a:t>The boy rode on the donkey and the old man walked. As they went along, they passed some people who remarked, "it was a shame the old man was walking and  the boy was riding". The man and boy thought maybe the critics were right so they changed positions. Later, they passed some people that remarked,  "What a shame, he makes that little boy walk." They decided they both would walk! Soon they passed some more people who thought they were stupid to walk  when they had a decent donkey to ride. So they both rode the donkey!</a:t>
            </a:r>
            <a:endParaRPr lang="en-US" sz="2000" i="1" dirty="0" smtClean="0">
              <a:latin typeface="Arial" charset="0"/>
              <a:ea typeface="ＭＳ Ｐゴシック"/>
              <a:cs typeface="Times New Roman" pitchFamily="18" charset="0"/>
            </a:endParaRPr>
          </a:p>
          <a:p>
            <a:pPr marL="457136" indent="-457136">
              <a:lnSpc>
                <a:spcPct val="110000"/>
              </a:lnSpc>
              <a:buNone/>
            </a:pPr>
            <a:r>
              <a:rPr lang="en-US" sz="2000" i="1" dirty="0" smtClean="0">
                <a:latin typeface="Arial" charset="0"/>
                <a:ea typeface="ＭＳ Ｐゴシック"/>
                <a:cs typeface="Arial" charset="0"/>
              </a:rPr>
              <a:t> Now they passed some people that shamed them by saying "how awful to put such a load on a poor donkey". The boy and man said they were probably right so they decided to carry the donkey. As they crossed a bridge, they lost their grip on the animal and he fell into the river and drowned.</a:t>
            </a:r>
            <a:endParaRPr lang="en-US" sz="2000" i="1" dirty="0" smtClean="0">
              <a:latin typeface="Arial" charset="0"/>
              <a:ea typeface="ＭＳ Ｐゴシック"/>
              <a:cs typeface="Times New Roman" pitchFamily="18" charset="0"/>
            </a:endParaRPr>
          </a:p>
          <a:p>
            <a:pPr marL="457136" indent="-457136">
              <a:lnSpc>
                <a:spcPct val="110000"/>
              </a:lnSpc>
              <a:buNone/>
            </a:pPr>
            <a:r>
              <a:rPr lang="en-US" sz="2000" i="1" dirty="0" smtClean="0">
                <a:latin typeface="Arial" charset="0"/>
                <a:ea typeface="ＭＳ Ｐゴシック"/>
                <a:cs typeface="Arial" charset="0"/>
              </a:rPr>
              <a:t> </a:t>
            </a:r>
            <a:r>
              <a:rPr lang="en-US" sz="2000" b="1" i="1" dirty="0" smtClean="0">
                <a:latin typeface="Arial" charset="0"/>
                <a:ea typeface="ＭＳ Ｐゴシック"/>
                <a:cs typeface="Arial" charset="0"/>
              </a:rPr>
              <a:t>Management Lesson:</a:t>
            </a:r>
            <a:endParaRPr lang="en-US" sz="2000" i="1" dirty="0" smtClean="0">
              <a:latin typeface="Arial" charset="0"/>
              <a:ea typeface="ＭＳ Ｐゴシック"/>
              <a:cs typeface="Times New Roman" pitchFamily="18" charset="0"/>
            </a:endParaRPr>
          </a:p>
          <a:p>
            <a:pPr marL="457136" indent="-457136">
              <a:lnSpc>
                <a:spcPct val="110000"/>
              </a:lnSpc>
              <a:buNone/>
            </a:pPr>
            <a:r>
              <a:rPr lang="en-US" sz="2000" i="1" dirty="0" smtClean="0">
                <a:solidFill>
                  <a:schemeClr val="tx2"/>
                </a:solidFill>
                <a:latin typeface="Arial" charset="0"/>
                <a:ea typeface="ＭＳ Ｐゴシック"/>
                <a:cs typeface="Arial" charset="0"/>
              </a:rPr>
              <a:t> </a:t>
            </a:r>
            <a:r>
              <a:rPr lang="en-US" sz="2000" b="1" i="1" dirty="0" smtClean="0">
                <a:solidFill>
                  <a:schemeClr val="tx2"/>
                </a:solidFill>
                <a:latin typeface="Arial" charset="0"/>
                <a:ea typeface="ＭＳ Ｐゴシック"/>
                <a:cs typeface="Arial" charset="0"/>
              </a:rPr>
              <a:t>If you try to please everyone, you will eventually lose your ass.</a:t>
            </a:r>
          </a:p>
        </p:txBody>
      </p:sp>
      <p:pic>
        <p:nvPicPr>
          <p:cNvPr id="266243" name="Picture 3" descr="AN02479_"/>
          <p:cNvPicPr>
            <a:picLocks noChangeAspect="1" noChangeArrowheads="1"/>
          </p:cNvPicPr>
          <p:nvPr/>
        </p:nvPicPr>
        <p:blipFill>
          <a:blip r:embed="rId3" cstate="print"/>
          <a:srcRect/>
          <a:stretch>
            <a:fillRect/>
          </a:stretch>
        </p:blipFill>
        <p:spPr bwMode="auto">
          <a:xfrm>
            <a:off x="1599789" y="1319213"/>
            <a:ext cx="5287379" cy="4730751"/>
          </a:xfrm>
          <a:prstGeom prst="rect">
            <a:avLst/>
          </a:prstGeom>
          <a:noFill/>
          <a:ln w="9525">
            <a:noFill/>
            <a:miter lim="800000"/>
            <a:headEnd/>
            <a:tailEnd/>
          </a:ln>
        </p:spPr>
      </p:pic>
      <p:sp>
        <p:nvSpPr>
          <p:cNvPr id="36868" name="Rectangle 4"/>
          <p:cNvSpPr>
            <a:spLocks noGrp="1" noChangeArrowheads="1"/>
          </p:cNvSpPr>
          <p:nvPr>
            <p:ph type="title"/>
          </p:nvPr>
        </p:nvSpPr>
        <p:spPr>
          <a:xfrm>
            <a:off x="1295400" y="225425"/>
            <a:ext cx="6246773" cy="688975"/>
          </a:xfrm>
        </p:spPr>
        <p:txBody>
          <a:bodyPr>
            <a:normAutofit/>
          </a:bodyPr>
          <a:lstStyle/>
          <a:p>
            <a:r>
              <a:rPr lang="en-US" dirty="0" smtClean="0">
                <a:latin typeface="Arial" charset="0"/>
                <a:ea typeface="ＭＳ Ｐゴシック"/>
                <a:cs typeface="Arial" charset="0"/>
              </a:rPr>
              <a:t>Need for Focus</a:t>
            </a:r>
          </a:p>
        </p:txBody>
      </p:sp>
      <p:sp>
        <p:nvSpPr>
          <p:cNvPr id="36871"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B258CBD2-3569-47A5-B8DF-474EAC155196}" type="slidenum">
              <a:rPr lang="en-CA" sz="900">
                <a:solidFill>
                  <a:srgbClr val="898989"/>
                </a:solidFill>
                <a:cs typeface="Arial" charset="0"/>
              </a:rPr>
              <a:pPr algn="r"/>
              <a:t>32</a:t>
            </a:fld>
            <a:endParaRPr lang="en-CA" sz="900" dirty="0">
              <a:solidFill>
                <a:srgbClr val="898989"/>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43"/>
                                        </p:tgtEl>
                                        <p:attrNameLst>
                                          <p:attrName>style.visibility</p:attrName>
                                        </p:attrNameLst>
                                      </p:cBhvr>
                                      <p:to>
                                        <p:strVal val="visible"/>
                                      </p:to>
                                    </p:set>
                                    <p:animEffect transition="in" filter="blinds(horizontal)">
                                      <p:cBhvr>
                                        <p:cTn id="7" dur="500"/>
                                        <p:tgtEl>
                                          <p:spTgt spid="266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109538"/>
            <a:ext cx="8229600" cy="1143000"/>
          </a:xfrm>
        </p:spPr>
        <p:txBody>
          <a:bodyPr>
            <a:normAutofit/>
          </a:bodyPr>
          <a:lstStyle/>
          <a:p>
            <a:r>
              <a:rPr lang="en-US" dirty="0" smtClean="0">
                <a:latin typeface="Arial" charset="0"/>
                <a:ea typeface="ＭＳ Ｐゴシック"/>
                <a:cs typeface="Arial" charset="0"/>
              </a:rPr>
              <a:t>A Balanced Model for Innovation</a:t>
            </a:r>
          </a:p>
        </p:txBody>
      </p:sp>
      <p:pic>
        <p:nvPicPr>
          <p:cNvPr id="40962" name="Picture 2"/>
          <p:cNvPicPr>
            <a:picLocks noChangeAspect="1" noChangeArrowheads="1"/>
          </p:cNvPicPr>
          <p:nvPr/>
        </p:nvPicPr>
        <p:blipFill>
          <a:blip r:embed="rId2" cstate="print"/>
          <a:srcRect/>
          <a:stretch>
            <a:fillRect/>
          </a:stretch>
        </p:blipFill>
        <p:spPr bwMode="auto">
          <a:xfrm>
            <a:off x="76200" y="1600200"/>
            <a:ext cx="8915400" cy="4292601"/>
          </a:xfrm>
          <a:prstGeom prst="rect">
            <a:avLst/>
          </a:prstGeom>
          <a:noFill/>
          <a:ln w="9525">
            <a:noFill/>
            <a:miter lim="800000"/>
            <a:headEnd/>
            <a:tailEnd/>
          </a:ln>
        </p:spPr>
      </p:pic>
      <p:sp>
        <p:nvSpPr>
          <p:cNvPr id="409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B62C40AF-E1CF-4B1E-AA2E-D02074A523CA}" type="slidenum">
              <a:rPr lang="en-CA" sz="900">
                <a:solidFill>
                  <a:srgbClr val="898989"/>
                </a:solidFill>
                <a:cs typeface="Arial" charset="0"/>
              </a:rPr>
              <a:pPr algn="r"/>
              <a:t>33</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6"/>
          <p:cNvSpPr>
            <a:spLocks noGrp="1" noChangeArrowheads="1"/>
          </p:cNvSpPr>
          <p:nvPr>
            <p:ph type="body" idx="1"/>
          </p:nvPr>
        </p:nvSpPr>
        <p:spPr/>
        <p:txBody>
          <a:bodyPr/>
          <a:lstStyle/>
          <a:p>
            <a:endParaRPr lang="en-CA" dirty="0" smtClean="0">
              <a:latin typeface="Arial" charset="0"/>
              <a:ea typeface="ＭＳ Ｐゴシック"/>
              <a:cs typeface="Arial" charset="0"/>
            </a:endParaRPr>
          </a:p>
          <a:p>
            <a:endParaRPr lang="en-CA" dirty="0" smtClean="0">
              <a:latin typeface="Arial" charset="0"/>
              <a:ea typeface="ＭＳ Ｐゴシック"/>
              <a:cs typeface="Arial" charset="0"/>
            </a:endParaRPr>
          </a:p>
        </p:txBody>
      </p:sp>
      <p:sp>
        <p:nvSpPr>
          <p:cNvPr id="38915" name="Rectangle 7"/>
          <p:cNvSpPr>
            <a:spLocks noChangeArrowheads="1"/>
          </p:cNvSpPr>
          <p:nvPr/>
        </p:nvSpPr>
        <p:spPr bwMode="auto">
          <a:xfrm>
            <a:off x="553503" y="1557338"/>
            <a:ext cx="7129987" cy="3763963"/>
          </a:xfrm>
          <a:prstGeom prst="rect">
            <a:avLst/>
          </a:prstGeom>
          <a:noFill/>
          <a:ln w="9525">
            <a:noFill/>
            <a:miter lim="800000"/>
            <a:headEnd/>
            <a:tailEnd/>
          </a:ln>
        </p:spPr>
        <p:txBody>
          <a:bodyPr lIns="91427" tIns="45714" rIns="91427" bIns="45714"/>
          <a:lstStyle/>
          <a:p>
            <a:pPr marL="439676" indent="-358724">
              <a:lnSpc>
                <a:spcPct val="90000"/>
              </a:lnSpc>
              <a:spcBef>
                <a:spcPct val="65000"/>
              </a:spcBef>
              <a:buFont typeface="Arial" charset="0"/>
              <a:buChar char="•"/>
            </a:pPr>
            <a:r>
              <a:rPr lang="en-CA" sz="2800" dirty="0"/>
              <a:t>Transport</a:t>
            </a:r>
          </a:p>
          <a:p>
            <a:pPr marL="439676" indent="-358724">
              <a:lnSpc>
                <a:spcPct val="90000"/>
              </a:lnSpc>
              <a:spcBef>
                <a:spcPct val="65000"/>
              </a:spcBef>
              <a:buFont typeface="Arial" charset="0"/>
              <a:buChar char="•"/>
            </a:pPr>
            <a:r>
              <a:rPr lang="en-CA" sz="2800" dirty="0"/>
              <a:t>Uranium</a:t>
            </a:r>
          </a:p>
          <a:p>
            <a:pPr marL="439676" indent="-358724">
              <a:lnSpc>
                <a:spcPct val="90000"/>
              </a:lnSpc>
              <a:spcBef>
                <a:spcPct val="65000"/>
              </a:spcBef>
              <a:buFont typeface="Arial" charset="0"/>
              <a:buChar char="•"/>
            </a:pPr>
            <a:r>
              <a:rPr lang="en-CA" sz="2800" dirty="0"/>
              <a:t>Telecommunications</a:t>
            </a:r>
          </a:p>
          <a:p>
            <a:pPr marL="439676" indent="-358724">
              <a:lnSpc>
                <a:spcPct val="90000"/>
              </a:lnSpc>
              <a:spcBef>
                <a:spcPct val="65000"/>
              </a:spcBef>
              <a:buFont typeface="Arial" charset="0"/>
              <a:buChar char="•"/>
            </a:pPr>
            <a:r>
              <a:rPr lang="en-CA" sz="2800" dirty="0"/>
              <a:t>Broadcast</a:t>
            </a:r>
          </a:p>
          <a:p>
            <a:pPr marL="439676" indent="-358724">
              <a:lnSpc>
                <a:spcPct val="90000"/>
              </a:lnSpc>
              <a:spcBef>
                <a:spcPct val="65000"/>
              </a:spcBef>
              <a:buFont typeface="Arial" charset="0"/>
              <a:buChar char="•"/>
            </a:pPr>
            <a:r>
              <a:rPr lang="en-CA" sz="2800" dirty="0"/>
              <a:t>Financial Services</a:t>
            </a:r>
          </a:p>
          <a:p>
            <a:pPr marL="439676" indent="-358724">
              <a:lnSpc>
                <a:spcPct val="90000"/>
              </a:lnSpc>
              <a:spcBef>
                <a:spcPct val="65000"/>
              </a:spcBef>
              <a:buFont typeface="Arial" charset="0"/>
              <a:buChar char="•"/>
            </a:pPr>
            <a:r>
              <a:rPr lang="en-CA" sz="2800" dirty="0"/>
              <a:t>Culture</a:t>
            </a:r>
          </a:p>
        </p:txBody>
      </p:sp>
      <p:sp>
        <p:nvSpPr>
          <p:cNvPr id="38916" name="Title 9"/>
          <p:cNvSpPr>
            <a:spLocks noGrp="1"/>
          </p:cNvSpPr>
          <p:nvPr>
            <p:ph type="title"/>
          </p:nvPr>
        </p:nvSpPr>
        <p:spPr>
          <a:xfrm>
            <a:off x="304800" y="274638"/>
            <a:ext cx="8610600" cy="1143000"/>
          </a:xfrm>
        </p:spPr>
        <p:txBody>
          <a:bodyPr/>
          <a:lstStyle/>
          <a:p>
            <a:r>
              <a:rPr lang="en-US" dirty="0" smtClean="0">
                <a:latin typeface="Arial" charset="0"/>
                <a:ea typeface="ＭＳ Ｐゴシック"/>
                <a:cs typeface="Arial" charset="0"/>
              </a:rPr>
              <a:t>Competition Report: Review Sectoral Regimes</a:t>
            </a:r>
          </a:p>
        </p:txBody>
      </p:sp>
      <p:sp>
        <p:nvSpPr>
          <p:cNvPr id="38919"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BFE266E0-DC69-4E18-A3C0-46B6B605406E}" type="slidenum">
              <a:rPr lang="en-CA" sz="900">
                <a:solidFill>
                  <a:srgbClr val="898989"/>
                </a:solidFill>
                <a:cs typeface="Arial" charset="0"/>
              </a:rPr>
              <a:pPr algn="r"/>
              <a:t>34</a:t>
            </a:fld>
            <a:endParaRPr lang="en-CA" sz="900" dirty="0">
              <a:solidFill>
                <a:srgbClr val="898989"/>
              </a:solidFill>
              <a:cs typeface="Arial" charset="0"/>
            </a:endParaRPr>
          </a:p>
        </p:txBody>
      </p:sp>
      <p:pic>
        <p:nvPicPr>
          <p:cNvPr id="7" name="Picture 2"/>
          <p:cNvPicPr>
            <a:picLocks noChangeAspect="1" noChangeArrowheads="1"/>
          </p:cNvPicPr>
          <p:nvPr/>
        </p:nvPicPr>
        <p:blipFill>
          <a:blip r:embed="rId3" cstate="print"/>
          <a:srcRect/>
          <a:stretch>
            <a:fillRect/>
          </a:stretch>
        </p:blipFill>
        <p:spPr bwMode="auto">
          <a:xfrm>
            <a:off x="5435600" y="1574800"/>
            <a:ext cx="3505200" cy="3987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Slide Number Placeholder 5"/>
          <p:cNvSpPr>
            <a:spLocks noGrp="1"/>
          </p:cNvSpPr>
          <p:nvPr>
            <p:ph type="sldNum" sz="quarter" idx="11"/>
          </p:nvPr>
        </p:nvSpPr>
        <p:spPr bwMode="auto">
          <a:xfrm>
            <a:off x="6686004" y="6408738"/>
            <a:ext cx="2134233" cy="476251"/>
          </a:xfrm>
          <a:noFill/>
          <a:ln>
            <a:miter lim="800000"/>
            <a:headEnd/>
            <a:tailEnd/>
          </a:ln>
        </p:spPr>
        <p:txBody>
          <a:bodyPr/>
          <a:lstStyle/>
          <a:p>
            <a:fld id="{FF928302-2ABB-46EB-A595-D67A71D99FF6}" type="slidenum">
              <a:rPr lang="en-CA" smtClean="0">
                <a:ea typeface="ＭＳ Ｐゴシック"/>
              </a:rPr>
              <a:pPr/>
              <a:t>35</a:t>
            </a:fld>
            <a:endParaRPr lang="en-CA" dirty="0" smtClean="0">
              <a:ea typeface="ＭＳ Ｐゴシック"/>
            </a:endParaRPr>
          </a:p>
        </p:txBody>
      </p:sp>
      <p:sp>
        <p:nvSpPr>
          <p:cNvPr id="41986" name="Rectangle 2"/>
          <p:cNvSpPr>
            <a:spLocks noGrp="1" noChangeArrowheads="1"/>
          </p:cNvSpPr>
          <p:nvPr>
            <p:ph type="body" idx="1"/>
          </p:nvPr>
        </p:nvSpPr>
        <p:spPr>
          <a:xfrm>
            <a:off x="107878" y="1066800"/>
            <a:ext cx="5657922" cy="5273668"/>
          </a:xfrm>
        </p:spPr>
        <p:txBody>
          <a:bodyPr/>
          <a:lstStyle/>
          <a:p>
            <a:pPr>
              <a:lnSpc>
                <a:spcPct val="95000"/>
              </a:lnSpc>
              <a:spcBef>
                <a:spcPct val="25000"/>
              </a:spcBef>
              <a:spcAft>
                <a:spcPct val="25000"/>
              </a:spcAft>
            </a:pPr>
            <a:r>
              <a:rPr lang="en-CA" sz="2300" dirty="0" smtClean="0">
                <a:latin typeface="Arial" charset="0"/>
                <a:ea typeface="ＭＳ Ｐゴシック"/>
                <a:cs typeface="Arial" charset="0"/>
              </a:rPr>
              <a:t>Maintain a </a:t>
            </a:r>
            <a:r>
              <a:rPr lang="en-CA" sz="2300" i="1" dirty="0" smtClean="0">
                <a:latin typeface="Arial" charset="0"/>
                <a:ea typeface="ＭＳ Ｐゴシック"/>
                <a:cs typeface="Arial" charset="0"/>
              </a:rPr>
              <a:t>sustained</a:t>
            </a:r>
            <a:r>
              <a:rPr lang="en-CA" sz="2300" dirty="0" smtClean="0">
                <a:latin typeface="Arial" charset="0"/>
                <a:ea typeface="ＭＳ Ｐゴシック"/>
                <a:cs typeface="Arial" charset="0"/>
              </a:rPr>
              <a:t> focus on competitiveness.</a:t>
            </a:r>
          </a:p>
          <a:p>
            <a:pPr lvl="1">
              <a:lnSpc>
                <a:spcPct val="95000"/>
              </a:lnSpc>
              <a:spcBef>
                <a:spcPct val="25000"/>
              </a:spcBef>
              <a:spcAft>
                <a:spcPct val="25000"/>
              </a:spcAft>
            </a:pPr>
            <a:r>
              <a:rPr lang="en-CA" sz="2300" b="1" dirty="0" smtClean="0">
                <a:latin typeface="Arial" charset="0"/>
                <a:ea typeface="ＭＳ Ｐゴシック"/>
                <a:cs typeface="Arial" charset="0"/>
              </a:rPr>
              <a:t>broad mandate: </a:t>
            </a:r>
            <a:r>
              <a:rPr lang="en-CA" sz="2300" dirty="0" smtClean="0">
                <a:latin typeface="Arial" charset="0"/>
                <a:ea typeface="ＭＳ Ｐゴシック"/>
                <a:cs typeface="Arial" charset="0"/>
              </a:rPr>
              <a:t>publish research and be a public advocate for competition in the public and private sectors</a:t>
            </a:r>
            <a:r>
              <a:rPr lang="en-CA" sz="2300" b="1" dirty="0" smtClean="0">
                <a:latin typeface="Arial" charset="0"/>
                <a:ea typeface="ＭＳ Ｐゴシック"/>
                <a:cs typeface="Arial" charset="0"/>
              </a:rPr>
              <a:t>; </a:t>
            </a:r>
          </a:p>
          <a:p>
            <a:pPr lvl="1">
              <a:lnSpc>
                <a:spcPct val="95000"/>
              </a:lnSpc>
              <a:spcBef>
                <a:spcPct val="25000"/>
              </a:spcBef>
              <a:spcAft>
                <a:spcPct val="25000"/>
              </a:spcAft>
            </a:pPr>
            <a:r>
              <a:rPr lang="en-CA" sz="2300" b="1" dirty="0" smtClean="0">
                <a:latin typeface="Arial" charset="0"/>
                <a:ea typeface="ＭＳ Ｐゴシック"/>
                <a:cs typeface="Arial" charset="0"/>
              </a:rPr>
              <a:t>independent of government:</a:t>
            </a:r>
            <a:r>
              <a:rPr lang="en-CA" sz="2300" dirty="0" smtClean="0">
                <a:latin typeface="Arial" charset="0"/>
                <a:ea typeface="ＭＳ Ｐゴシック"/>
                <a:cs typeface="Arial" charset="0"/>
              </a:rPr>
              <a:t> small staff and a Board of Directors with a majority of members from outside government.   </a:t>
            </a:r>
          </a:p>
          <a:p>
            <a:pPr>
              <a:lnSpc>
                <a:spcPct val="95000"/>
              </a:lnSpc>
              <a:spcBef>
                <a:spcPct val="25000"/>
              </a:spcBef>
              <a:spcAft>
                <a:spcPct val="25000"/>
              </a:spcAft>
            </a:pPr>
            <a:r>
              <a:rPr lang="en-CA" sz="2300" dirty="0" smtClean="0">
                <a:latin typeface="Arial" charset="0"/>
                <a:ea typeface="ＭＳ Ｐゴシック"/>
                <a:cs typeface="Arial" charset="0"/>
              </a:rPr>
              <a:t>The Council is arguably the most important recommendation to spur innovation in Canada.</a:t>
            </a:r>
          </a:p>
          <a:p>
            <a:pPr>
              <a:lnSpc>
                <a:spcPct val="95000"/>
              </a:lnSpc>
              <a:spcBef>
                <a:spcPct val="25000"/>
              </a:spcBef>
              <a:spcAft>
                <a:spcPct val="25000"/>
              </a:spcAft>
            </a:pPr>
            <a:endParaRPr lang="en-CA" sz="2300" dirty="0" smtClean="0">
              <a:latin typeface="Arial" charset="0"/>
              <a:ea typeface="ＭＳ Ｐゴシック"/>
              <a:cs typeface="Arial" charset="0"/>
            </a:endParaRPr>
          </a:p>
          <a:p>
            <a:pPr>
              <a:lnSpc>
                <a:spcPct val="95000"/>
              </a:lnSpc>
              <a:spcBef>
                <a:spcPct val="25000"/>
              </a:spcBef>
              <a:spcAft>
                <a:spcPct val="25000"/>
              </a:spcAft>
            </a:pPr>
            <a:endParaRPr lang="en-CA" sz="2300" dirty="0" smtClean="0">
              <a:latin typeface="Arial" charset="0"/>
              <a:ea typeface="ＭＳ Ｐゴシック"/>
              <a:cs typeface="Arial" charset="0"/>
            </a:endParaRPr>
          </a:p>
        </p:txBody>
      </p:sp>
      <p:sp>
        <p:nvSpPr>
          <p:cNvPr id="41987" name="Title 8"/>
          <p:cNvSpPr>
            <a:spLocks noGrp="1"/>
          </p:cNvSpPr>
          <p:nvPr>
            <p:ph type="title"/>
          </p:nvPr>
        </p:nvSpPr>
        <p:spPr>
          <a:xfrm>
            <a:off x="304800" y="0"/>
            <a:ext cx="8534400" cy="1143000"/>
          </a:xfrm>
        </p:spPr>
        <p:txBody>
          <a:bodyPr/>
          <a:lstStyle/>
          <a:p>
            <a:r>
              <a:rPr lang="en-US" dirty="0" smtClean="0">
                <a:latin typeface="Arial" charset="0"/>
                <a:ea typeface="ＭＳ Ｐゴシック"/>
                <a:cs typeface="Arial" charset="0"/>
              </a:rPr>
              <a:t>Competition Report: Competitiveness Council</a:t>
            </a:r>
          </a:p>
        </p:txBody>
      </p:sp>
      <p:pic>
        <p:nvPicPr>
          <p:cNvPr id="6" name="Picture 2"/>
          <p:cNvPicPr>
            <a:picLocks noChangeAspect="1" noChangeArrowheads="1"/>
          </p:cNvPicPr>
          <p:nvPr/>
        </p:nvPicPr>
        <p:blipFill>
          <a:blip r:embed="rId3" cstate="print"/>
          <a:srcRect/>
          <a:stretch>
            <a:fillRect/>
          </a:stretch>
        </p:blipFill>
        <p:spPr bwMode="auto">
          <a:xfrm>
            <a:off x="5829300" y="1447800"/>
            <a:ext cx="3505200" cy="3987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EAD353E-7CB0-41DC-AA6B-CDC3032B57C6}" type="slidenum">
              <a:rPr lang="en-US" smtClean="0"/>
              <a:pPr>
                <a:defRPr/>
              </a:pPr>
              <a:t>36</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52400" y="1828800"/>
            <a:ext cx="3581400" cy="36576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876800" y="1600200"/>
            <a:ext cx="2895600" cy="4176244"/>
          </a:xfrm>
          <a:prstGeom prst="rect">
            <a:avLst/>
          </a:prstGeom>
          <a:noFill/>
          <a:ln w="9525">
            <a:solidFill>
              <a:schemeClr val="tx1"/>
            </a:solidFill>
            <a:miter lim="800000"/>
            <a:headEnd/>
            <a:tailEnd/>
          </a:ln>
        </p:spPr>
      </p:pic>
      <p:sp>
        <p:nvSpPr>
          <p:cNvPr id="8" name="Title 8"/>
          <p:cNvSpPr>
            <a:spLocks noGrp="1"/>
          </p:cNvSpPr>
          <p:nvPr>
            <p:ph type="title"/>
          </p:nvPr>
        </p:nvSpPr>
        <p:spPr>
          <a:xfrm>
            <a:off x="457200" y="0"/>
            <a:ext cx="8229600" cy="1143000"/>
          </a:xfrm>
        </p:spPr>
        <p:txBody>
          <a:bodyPr/>
          <a:lstStyle/>
          <a:p>
            <a:r>
              <a:rPr lang="en-US" dirty="0" smtClean="0">
                <a:latin typeface="Arial" charset="0"/>
                <a:ea typeface="ＭＳ Ｐゴシック"/>
                <a:cs typeface="Arial" charset="0"/>
              </a:rPr>
              <a:t>R&amp;D Report: Six Recommendations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a:ln>
            <a:miter lim="800000"/>
            <a:headEnd/>
            <a:tailEnd/>
          </a:ln>
        </p:spPr>
        <p:txBody>
          <a:bodyPr/>
          <a:lstStyle/>
          <a:p>
            <a:fld id="{2838E614-B889-4B84-AFA4-A5C5A3FCC3B3}" type="slidenum">
              <a:rPr lang="en-US" smtClean="0"/>
              <a:pPr/>
              <a:t>37</a:t>
            </a:fld>
            <a:endParaRPr lang="en-US" dirty="0" smtClean="0"/>
          </a:p>
        </p:txBody>
      </p:sp>
      <p:sp>
        <p:nvSpPr>
          <p:cNvPr id="3075" name="Rectangle 2"/>
          <p:cNvSpPr>
            <a:spLocks noGrp="1" noChangeArrowheads="1"/>
          </p:cNvSpPr>
          <p:nvPr>
            <p:ph type="title"/>
          </p:nvPr>
        </p:nvSpPr>
        <p:spPr/>
        <p:txBody>
          <a:bodyPr/>
          <a:lstStyle/>
          <a:p>
            <a:pPr eaLnBrk="1" hangingPunct="1"/>
            <a:r>
              <a:rPr lang="en-CA" sz="3200" dirty="0" smtClean="0">
                <a:latin typeface="Calibri" pitchFamily="34" charset="0"/>
              </a:rPr>
              <a:t>Panel composition</a:t>
            </a:r>
            <a:endParaRPr lang="en-US" sz="3200" dirty="0" smtClean="0">
              <a:latin typeface="Calibri" pitchFamily="34" charset="0"/>
            </a:endParaRPr>
          </a:p>
        </p:txBody>
      </p:sp>
      <p:sp>
        <p:nvSpPr>
          <p:cNvPr id="3076" name="Rectangle 3"/>
          <p:cNvSpPr>
            <a:spLocks noGrp="1" noChangeArrowheads="1"/>
          </p:cNvSpPr>
          <p:nvPr>
            <p:ph type="body" idx="1"/>
          </p:nvPr>
        </p:nvSpPr>
        <p:spPr>
          <a:xfrm>
            <a:off x="457200" y="2865438"/>
            <a:ext cx="3886200" cy="3382962"/>
          </a:xfrm>
        </p:spPr>
        <p:txBody>
          <a:bodyPr/>
          <a:lstStyle/>
          <a:p>
            <a:pPr eaLnBrk="1" hangingPunct="1">
              <a:lnSpc>
                <a:spcPct val="80000"/>
              </a:lnSpc>
              <a:spcBef>
                <a:spcPct val="0"/>
              </a:spcBef>
            </a:pPr>
            <a:r>
              <a:rPr lang="en-CA" sz="2400" b="1" dirty="0" smtClean="0">
                <a:latin typeface="Calibri" pitchFamily="34" charset="0"/>
              </a:rPr>
              <a:t>Chair: Mr. Thomas Jenkins </a:t>
            </a:r>
          </a:p>
          <a:p>
            <a:pPr eaLnBrk="1" hangingPunct="1">
              <a:lnSpc>
                <a:spcPct val="80000"/>
              </a:lnSpc>
              <a:spcBef>
                <a:spcPct val="5000"/>
              </a:spcBef>
              <a:buFontTx/>
              <a:buNone/>
            </a:pPr>
            <a:r>
              <a:rPr lang="en-CA" dirty="0" smtClean="0">
                <a:latin typeface="Calibri" pitchFamily="34" charset="0"/>
              </a:rPr>
              <a:t>	Executive Chairman and Chief Strategy Officer, Open Text</a:t>
            </a:r>
          </a:p>
          <a:p>
            <a:pPr eaLnBrk="1" hangingPunct="1">
              <a:lnSpc>
                <a:spcPct val="80000"/>
              </a:lnSpc>
              <a:spcBef>
                <a:spcPct val="5000"/>
              </a:spcBef>
            </a:pPr>
            <a:endParaRPr lang="en-CA" b="1" dirty="0" smtClean="0">
              <a:latin typeface="Calibri" pitchFamily="34" charset="0"/>
            </a:endParaRPr>
          </a:p>
          <a:p>
            <a:pPr eaLnBrk="1" hangingPunct="1">
              <a:lnSpc>
                <a:spcPct val="80000"/>
              </a:lnSpc>
              <a:spcBef>
                <a:spcPct val="5000"/>
              </a:spcBef>
            </a:pPr>
            <a:r>
              <a:rPr lang="en-CA" sz="2400" b="1" dirty="0" smtClean="0">
                <a:latin typeface="Calibri" pitchFamily="34" charset="0"/>
              </a:rPr>
              <a:t>Dr. Bev Dahlby</a:t>
            </a:r>
            <a:r>
              <a:rPr lang="en-CA" sz="2400" dirty="0" smtClean="0">
                <a:latin typeface="Calibri" pitchFamily="34" charset="0"/>
              </a:rPr>
              <a:t> </a:t>
            </a:r>
          </a:p>
          <a:p>
            <a:pPr eaLnBrk="1" hangingPunct="1">
              <a:lnSpc>
                <a:spcPct val="80000"/>
              </a:lnSpc>
              <a:spcBef>
                <a:spcPct val="0"/>
              </a:spcBef>
              <a:buFontTx/>
              <a:buNone/>
            </a:pPr>
            <a:r>
              <a:rPr lang="en-CA" dirty="0" smtClean="0">
                <a:latin typeface="Calibri" pitchFamily="34" charset="0"/>
              </a:rPr>
              <a:t>	Professor and Fellow, University of Alberta</a:t>
            </a:r>
          </a:p>
          <a:p>
            <a:pPr eaLnBrk="1" hangingPunct="1">
              <a:lnSpc>
                <a:spcPct val="80000"/>
              </a:lnSpc>
              <a:spcBef>
                <a:spcPct val="0"/>
              </a:spcBef>
              <a:buFontTx/>
              <a:buNone/>
            </a:pPr>
            <a:endParaRPr lang="en-CA" sz="2800" dirty="0" smtClean="0">
              <a:latin typeface="Calibri" pitchFamily="34" charset="0"/>
            </a:endParaRPr>
          </a:p>
          <a:p>
            <a:pPr eaLnBrk="1" hangingPunct="1">
              <a:lnSpc>
                <a:spcPct val="80000"/>
              </a:lnSpc>
              <a:spcBef>
                <a:spcPct val="0"/>
              </a:spcBef>
            </a:pPr>
            <a:r>
              <a:rPr lang="en-CA" sz="2400" b="1" dirty="0" smtClean="0">
                <a:latin typeface="Calibri" pitchFamily="34" charset="0"/>
              </a:rPr>
              <a:t>Dr. Arvind Gupta</a:t>
            </a:r>
            <a:r>
              <a:rPr lang="en-CA" sz="2400" dirty="0" smtClean="0">
                <a:latin typeface="Calibri" pitchFamily="34" charset="0"/>
              </a:rPr>
              <a:t> </a:t>
            </a:r>
          </a:p>
          <a:p>
            <a:pPr eaLnBrk="1" hangingPunct="1">
              <a:lnSpc>
                <a:spcPct val="80000"/>
              </a:lnSpc>
              <a:spcBef>
                <a:spcPct val="0"/>
              </a:spcBef>
              <a:buFontTx/>
              <a:buNone/>
            </a:pPr>
            <a:r>
              <a:rPr lang="en-CA" dirty="0" smtClean="0">
                <a:latin typeface="Calibri" pitchFamily="34" charset="0"/>
              </a:rPr>
              <a:t>	CEO, MITACS and Professor, University of British Columbia</a:t>
            </a:r>
          </a:p>
          <a:p>
            <a:pPr eaLnBrk="1" hangingPunct="1">
              <a:lnSpc>
                <a:spcPct val="80000"/>
              </a:lnSpc>
              <a:spcBef>
                <a:spcPct val="0"/>
              </a:spcBef>
              <a:buFontTx/>
              <a:buNone/>
            </a:pPr>
            <a:endParaRPr lang="en-CA" sz="700" dirty="0" smtClean="0">
              <a:latin typeface="Calibri" pitchFamily="34" charset="0"/>
            </a:endParaRPr>
          </a:p>
        </p:txBody>
      </p:sp>
      <p:sp>
        <p:nvSpPr>
          <p:cNvPr id="3077" name="Rectangle 3"/>
          <p:cNvSpPr txBox="1">
            <a:spLocks noChangeArrowheads="1"/>
          </p:cNvSpPr>
          <p:nvPr/>
        </p:nvSpPr>
        <p:spPr bwMode="auto">
          <a:xfrm>
            <a:off x="4724400" y="2865438"/>
            <a:ext cx="3962400" cy="3382962"/>
          </a:xfrm>
          <a:prstGeom prst="rect">
            <a:avLst/>
          </a:prstGeom>
          <a:noFill/>
          <a:ln w="9525">
            <a:noFill/>
            <a:miter lim="800000"/>
            <a:headEnd/>
            <a:tailEnd/>
          </a:ln>
          <a:effectLst/>
        </p:spPr>
        <p:txBody>
          <a:bodyPr/>
          <a:lstStyle/>
          <a:p>
            <a:pPr marL="342900" indent="-342900">
              <a:lnSpc>
                <a:spcPct val="80000"/>
              </a:lnSpc>
              <a:buFontTx/>
              <a:buChar char="•"/>
            </a:pPr>
            <a:r>
              <a:rPr lang="en-CA" sz="2400" b="1" dirty="0">
                <a:latin typeface="Calibri" pitchFamily="34" charset="0"/>
              </a:rPr>
              <a:t>Ms. Monique Leroux</a:t>
            </a:r>
            <a:r>
              <a:rPr lang="en-CA" sz="2400" dirty="0">
                <a:latin typeface="Calibri" pitchFamily="34" charset="0"/>
              </a:rPr>
              <a:t> </a:t>
            </a:r>
          </a:p>
          <a:p>
            <a:pPr marL="342900" indent="-342900">
              <a:lnSpc>
                <a:spcPct val="80000"/>
              </a:lnSpc>
            </a:pPr>
            <a:r>
              <a:rPr lang="en-CA" sz="2000" dirty="0">
                <a:latin typeface="Calibri" pitchFamily="34" charset="0"/>
              </a:rPr>
              <a:t>	CEO, Desjardins</a:t>
            </a:r>
          </a:p>
          <a:p>
            <a:pPr marL="342900" indent="-342900">
              <a:lnSpc>
                <a:spcPct val="80000"/>
              </a:lnSpc>
            </a:pPr>
            <a:endParaRPr lang="en-CA" sz="4800" dirty="0">
              <a:latin typeface="Calibri" pitchFamily="34" charset="0"/>
            </a:endParaRPr>
          </a:p>
          <a:p>
            <a:pPr marL="342900" indent="-342900">
              <a:lnSpc>
                <a:spcPct val="80000"/>
              </a:lnSpc>
              <a:buFontTx/>
              <a:buChar char="•"/>
            </a:pPr>
            <a:r>
              <a:rPr lang="en-CA" sz="2400" b="1" dirty="0">
                <a:latin typeface="Calibri" pitchFamily="34" charset="0"/>
              </a:rPr>
              <a:t>Dr. David Naylor</a:t>
            </a:r>
            <a:r>
              <a:rPr lang="en-CA" sz="2400" dirty="0">
                <a:latin typeface="Calibri" pitchFamily="34" charset="0"/>
              </a:rPr>
              <a:t> </a:t>
            </a:r>
          </a:p>
          <a:p>
            <a:pPr marL="342900" indent="-342900">
              <a:lnSpc>
                <a:spcPct val="80000"/>
              </a:lnSpc>
            </a:pPr>
            <a:r>
              <a:rPr lang="en-CA" sz="2000" dirty="0">
                <a:latin typeface="Calibri" pitchFamily="34" charset="0"/>
              </a:rPr>
              <a:t>	President, University of Toronto</a:t>
            </a:r>
          </a:p>
          <a:p>
            <a:pPr marL="342900" indent="-342900">
              <a:lnSpc>
                <a:spcPct val="80000"/>
              </a:lnSpc>
            </a:pPr>
            <a:endParaRPr lang="en-CA" sz="4800" dirty="0">
              <a:latin typeface="Calibri" pitchFamily="34" charset="0"/>
            </a:endParaRPr>
          </a:p>
          <a:p>
            <a:pPr marL="342900" indent="-342900">
              <a:lnSpc>
                <a:spcPct val="80000"/>
              </a:lnSpc>
              <a:buFontTx/>
              <a:buChar char="•"/>
            </a:pPr>
            <a:r>
              <a:rPr lang="en-CA" sz="2400" b="1" dirty="0">
                <a:latin typeface="Calibri" pitchFamily="34" charset="0"/>
              </a:rPr>
              <a:t>Mrs. Nobina Robinson </a:t>
            </a:r>
          </a:p>
          <a:p>
            <a:pPr marL="342900" indent="-342900">
              <a:lnSpc>
                <a:spcPct val="80000"/>
              </a:lnSpc>
            </a:pPr>
            <a:r>
              <a:rPr lang="en-CA" sz="2000" dirty="0">
                <a:latin typeface="Calibri" pitchFamily="34" charset="0"/>
              </a:rPr>
              <a:t>	CEO, Polytechnics Canada</a:t>
            </a:r>
          </a:p>
          <a:p>
            <a:pPr marL="342900" indent="-342900">
              <a:lnSpc>
                <a:spcPct val="80000"/>
              </a:lnSpc>
              <a:spcBef>
                <a:spcPct val="20000"/>
              </a:spcBef>
              <a:buFontTx/>
              <a:buChar char="•"/>
            </a:pPr>
            <a:endParaRPr lang="en-US"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miter lim="800000"/>
            <a:headEnd/>
            <a:tailEnd/>
          </a:ln>
        </p:spPr>
        <p:txBody>
          <a:bodyPr/>
          <a:lstStyle/>
          <a:p>
            <a:fld id="{65B8E0BE-32A9-4806-B14A-8048FB975551}" type="slidenum">
              <a:rPr lang="en-US" smtClean="0"/>
              <a:pPr/>
              <a:t>38</a:t>
            </a:fld>
            <a:endParaRPr lang="en-US" dirty="0" smtClean="0"/>
          </a:p>
        </p:txBody>
      </p:sp>
      <p:sp>
        <p:nvSpPr>
          <p:cNvPr id="4099" name="Rectangle 2"/>
          <p:cNvSpPr>
            <a:spLocks noGrp="1" noChangeArrowheads="1"/>
          </p:cNvSpPr>
          <p:nvPr>
            <p:ph type="title"/>
          </p:nvPr>
        </p:nvSpPr>
        <p:spPr/>
        <p:txBody>
          <a:bodyPr/>
          <a:lstStyle/>
          <a:p>
            <a:pPr eaLnBrk="1" hangingPunct="1"/>
            <a:r>
              <a:rPr lang="en-CA" sz="3200" dirty="0" smtClean="0">
                <a:latin typeface="Calibri" pitchFamily="34" charset="0"/>
              </a:rPr>
              <a:t>The Review process</a:t>
            </a:r>
            <a:endParaRPr lang="en-US" sz="3200" dirty="0" smtClean="0">
              <a:latin typeface="Calibri" pitchFamily="34" charset="0"/>
            </a:endParaRPr>
          </a:p>
        </p:txBody>
      </p:sp>
      <p:sp>
        <p:nvSpPr>
          <p:cNvPr id="4100" name="Rectangle 3"/>
          <p:cNvSpPr>
            <a:spLocks noGrp="1" noChangeArrowheads="1"/>
          </p:cNvSpPr>
          <p:nvPr>
            <p:ph type="body" idx="1"/>
          </p:nvPr>
        </p:nvSpPr>
        <p:spPr>
          <a:xfrm>
            <a:off x="457200" y="2438400"/>
            <a:ext cx="8458200" cy="3886200"/>
          </a:xfrm>
        </p:spPr>
        <p:txBody>
          <a:bodyPr/>
          <a:lstStyle/>
          <a:p>
            <a:pPr eaLnBrk="1" hangingPunct="1"/>
            <a:r>
              <a:rPr lang="en-US" sz="2400" dirty="0" smtClean="0">
                <a:latin typeface="Calibri" pitchFamily="34" charset="0"/>
              </a:rPr>
              <a:t>Consultations: </a:t>
            </a:r>
          </a:p>
          <a:p>
            <a:pPr lvl="1" eaLnBrk="1" hangingPunct="1"/>
            <a:r>
              <a:rPr lang="en-CA" sz="2200" dirty="0" smtClean="0">
                <a:latin typeface="Calibri" pitchFamily="34" charset="0"/>
              </a:rPr>
              <a:t>32 roundtable sessions: 164 participants in 9 cities across country.</a:t>
            </a:r>
          </a:p>
          <a:p>
            <a:pPr lvl="1" eaLnBrk="1" hangingPunct="1"/>
            <a:r>
              <a:rPr lang="en-CA" sz="2200" dirty="0" smtClean="0">
                <a:latin typeface="Calibri" pitchFamily="34" charset="0"/>
              </a:rPr>
              <a:t>228 written submissions received.</a:t>
            </a:r>
          </a:p>
          <a:p>
            <a:pPr lvl="1" eaLnBrk="1" hangingPunct="1"/>
            <a:r>
              <a:rPr lang="en-CA" sz="2200" dirty="0" smtClean="0">
                <a:latin typeface="Calibri" pitchFamily="34" charset="0"/>
              </a:rPr>
              <a:t>International consultations in seven key countries and extensive bilateral meetings with provincial governments.</a:t>
            </a:r>
          </a:p>
          <a:p>
            <a:pPr eaLnBrk="1" hangingPunct="1"/>
            <a:r>
              <a:rPr lang="en-CA" sz="2400" dirty="0" smtClean="0">
                <a:latin typeface="Calibri" pitchFamily="34" charset="0"/>
              </a:rPr>
              <a:t>Research:</a:t>
            </a:r>
          </a:p>
          <a:p>
            <a:pPr lvl="1" eaLnBrk="1" hangingPunct="1"/>
            <a:r>
              <a:rPr lang="en-CA" sz="2200" dirty="0" smtClean="0">
                <a:latin typeface="Calibri" pitchFamily="34" charset="0"/>
              </a:rPr>
              <a:t>Assessed 60 federal programs delivered by 17 different departments and agencies. </a:t>
            </a:r>
          </a:p>
          <a:p>
            <a:pPr lvl="1" eaLnBrk="1" hangingPunct="1"/>
            <a:r>
              <a:rPr lang="en-CA" sz="2200" dirty="0" smtClean="0">
                <a:latin typeface="Calibri" pitchFamily="34" charset="0"/>
              </a:rPr>
              <a:t>Survey of over 1,000 R&amp;D performing firms.</a:t>
            </a:r>
          </a:p>
          <a:p>
            <a:pPr lvl="1" eaLnBrk="1" hangingPunct="1"/>
            <a:r>
              <a:rPr lang="en-CA" sz="2200" dirty="0" smtClean="0">
                <a:latin typeface="Calibri" pitchFamily="34" charset="0"/>
              </a:rPr>
              <a:t>Analysis from a range of experts.</a:t>
            </a:r>
          </a:p>
          <a:p>
            <a:pPr lvl="1" eaLnBrk="1" hangingPunct="1"/>
            <a:endParaRPr lang="en-US" sz="2400" dirty="0" smtClean="0">
              <a:latin typeface="Calibri" pitchFamily="34" charset="0"/>
            </a:endParaRPr>
          </a:p>
          <a:p>
            <a:pPr eaLnBrk="1" hangingPunct="1"/>
            <a:endParaRPr lang="en-US" sz="2400" dirty="0" smtClean="0">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a:ln>
            <a:miter lim="800000"/>
            <a:headEnd/>
            <a:tailEnd/>
          </a:ln>
        </p:spPr>
        <p:txBody>
          <a:bodyPr/>
          <a:lstStyle/>
          <a:p>
            <a:fld id="{62AED700-ED8F-42A8-B029-37C5F71EC629}" type="slidenum">
              <a:rPr lang="en-US" smtClean="0"/>
              <a:pPr/>
              <a:t>39</a:t>
            </a:fld>
            <a:endParaRPr lang="en-US" dirty="0" smtClean="0"/>
          </a:p>
        </p:txBody>
      </p:sp>
      <p:sp>
        <p:nvSpPr>
          <p:cNvPr id="6147" name="Rectangle 2"/>
          <p:cNvSpPr>
            <a:spLocks noGrp="1" noChangeArrowheads="1"/>
          </p:cNvSpPr>
          <p:nvPr>
            <p:ph type="title"/>
          </p:nvPr>
        </p:nvSpPr>
        <p:spPr/>
        <p:txBody>
          <a:bodyPr/>
          <a:lstStyle/>
          <a:p>
            <a:pPr eaLnBrk="1" hangingPunct="1"/>
            <a:r>
              <a:rPr lang="en-CA" sz="3200" dirty="0" smtClean="0">
                <a:latin typeface="Calibri" pitchFamily="34" charset="0"/>
              </a:rPr>
              <a:t>Scope of the Review</a:t>
            </a:r>
            <a:endParaRPr lang="en-US" sz="3200" dirty="0" smtClean="0">
              <a:latin typeface="Calibri" pitchFamily="34" charset="0"/>
            </a:endParaRPr>
          </a:p>
        </p:txBody>
      </p:sp>
      <p:sp>
        <p:nvSpPr>
          <p:cNvPr id="18435" name="Rectangle 3"/>
          <p:cNvSpPr>
            <a:spLocks noGrp="1" noChangeArrowheads="1"/>
          </p:cNvSpPr>
          <p:nvPr>
            <p:ph type="body" idx="1"/>
          </p:nvPr>
        </p:nvSpPr>
        <p:spPr>
          <a:xfrm>
            <a:off x="457200" y="2895600"/>
            <a:ext cx="8229600" cy="3230563"/>
          </a:xfrm>
        </p:spPr>
        <p:txBody>
          <a:bodyPr/>
          <a:lstStyle/>
          <a:p>
            <a:pPr eaLnBrk="1" hangingPunct="1">
              <a:lnSpc>
                <a:spcPct val="80000"/>
              </a:lnSpc>
              <a:defRPr/>
            </a:pPr>
            <a:r>
              <a:rPr lang="en-US" sz="2400" dirty="0" smtClean="0">
                <a:latin typeface="Calibri" pitchFamily="34" charset="0"/>
                <a:cs typeface="Calibri" pitchFamily="34" charset="0"/>
              </a:rPr>
              <a:t>Tax incentive programs (i.e., SR&amp;ED).</a:t>
            </a:r>
          </a:p>
          <a:p>
            <a:pPr eaLnBrk="1" hangingPunct="1">
              <a:lnSpc>
                <a:spcPct val="80000"/>
              </a:lnSpc>
              <a:defRPr/>
            </a:pPr>
            <a:endParaRPr lang="en-US" sz="3200" dirty="0" smtClean="0">
              <a:latin typeface="Calibri" pitchFamily="34" charset="0"/>
              <a:cs typeface="Calibri" pitchFamily="34" charset="0"/>
            </a:endParaRPr>
          </a:p>
          <a:p>
            <a:pPr eaLnBrk="1" hangingPunct="1">
              <a:lnSpc>
                <a:spcPct val="80000"/>
              </a:lnSpc>
              <a:defRPr/>
            </a:pPr>
            <a:r>
              <a:rPr lang="en-US" sz="2400" dirty="0" smtClean="0">
                <a:latin typeface="Calibri" pitchFamily="34" charset="0"/>
                <a:cs typeface="Calibri" pitchFamily="34" charset="0"/>
              </a:rPr>
              <a:t>Business innovation support programs.</a:t>
            </a:r>
          </a:p>
          <a:p>
            <a:pPr eaLnBrk="1" hangingPunct="1">
              <a:lnSpc>
                <a:spcPct val="80000"/>
              </a:lnSpc>
              <a:defRPr/>
            </a:pPr>
            <a:endParaRPr lang="en-US" sz="3200" dirty="0" smtClean="0">
              <a:latin typeface="Calibri" pitchFamily="34" charset="0"/>
              <a:cs typeface="Calibri" pitchFamily="34" charset="0"/>
            </a:endParaRPr>
          </a:p>
          <a:p>
            <a:pPr eaLnBrk="1" hangingPunct="1">
              <a:lnSpc>
                <a:spcPct val="80000"/>
              </a:lnSpc>
              <a:defRPr/>
            </a:pPr>
            <a:r>
              <a:rPr lang="en-US" sz="2400" dirty="0" smtClean="0">
                <a:latin typeface="Calibri" pitchFamily="34" charset="0"/>
                <a:cs typeface="Calibri" pitchFamily="34" charset="0"/>
              </a:rPr>
              <a:t>Funding for business-focused R&amp;D at universities, polytechnics, colleges, non-profits, and federal agencies.</a:t>
            </a:r>
          </a:p>
          <a:p>
            <a:pPr eaLnBrk="1" hangingPunct="1">
              <a:lnSpc>
                <a:spcPct val="80000"/>
              </a:lnSpc>
              <a:defRPr/>
            </a:pPr>
            <a:endParaRPr lang="en-US" sz="2400" dirty="0" smtClean="0">
              <a:latin typeface="Calibri" pitchFamily="34" charset="0"/>
              <a:cs typeface="Calibri" pitchFamily="34" charset="0"/>
            </a:endParaRPr>
          </a:p>
          <a:p>
            <a:pPr eaLnBrk="1" hangingPunct="1">
              <a:lnSpc>
                <a:spcPct val="80000"/>
              </a:lnSpc>
              <a:defRPr/>
            </a:pPr>
            <a:r>
              <a:rPr lang="en-US" sz="2400" dirty="0" smtClean="0">
                <a:latin typeface="Calibri" pitchFamily="34" charset="0"/>
                <a:cs typeface="Calibri" pitchFamily="34" charset="0"/>
              </a:rPr>
              <a:t>NOT: Basic Research or Federal Research</a:t>
            </a:r>
          </a:p>
          <a:p>
            <a:pPr eaLnBrk="1" hangingPunct="1">
              <a:lnSpc>
                <a:spcPct val="80000"/>
              </a:lnSpc>
              <a:defRPr/>
            </a:pPr>
            <a:endParaRPr lang="en-US" sz="2400" dirty="0" smtClean="0">
              <a:latin typeface="Calibri" pitchFamily="34" charset="0"/>
              <a:cs typeface="Calibri" pitchFamily="34" charset="0"/>
            </a:endParaRPr>
          </a:p>
          <a:p>
            <a:pPr marL="0" indent="0" eaLnBrk="1" hangingPunct="1">
              <a:lnSpc>
                <a:spcPct val="80000"/>
              </a:lnSpc>
              <a:buFontTx/>
              <a:buNone/>
              <a:defRPr/>
            </a:pPr>
            <a:r>
              <a:rPr lang="en-US" sz="2400" dirty="0" smtClean="0">
                <a:latin typeface="Calibri" pitchFamily="34" charset="0"/>
                <a:cs typeface="Calibri" pitchFamily="34"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380903" y="1536703"/>
            <a:ext cx="8343040" cy="4832569"/>
          </a:xfrm>
        </p:spPr>
        <p:txBody>
          <a:bodyPr/>
          <a:lstStyle/>
          <a:p>
            <a:r>
              <a:rPr lang="en-US" sz="2800" dirty="0" smtClean="0">
                <a:latin typeface="Arial" charset="0"/>
                <a:ea typeface="ＭＳ Ｐゴシック"/>
                <a:cs typeface="Arial" charset="0"/>
              </a:rPr>
              <a:t>Macro</a:t>
            </a:r>
          </a:p>
          <a:p>
            <a:pPr lvl="1"/>
            <a:r>
              <a:rPr lang="en-US" sz="2800" b="1" dirty="0" smtClean="0">
                <a:solidFill>
                  <a:schemeClr val="accent1"/>
                </a:solidFill>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dirty="0" smtClean="0">
                <a:latin typeface="Arial" charset="0"/>
                <a:ea typeface="ＭＳ Ｐゴシック"/>
                <a:cs typeface="Arial" charset="0"/>
              </a:rPr>
              <a:t>Action Plan</a:t>
            </a:r>
            <a:endParaRPr lang="en-US" sz="2800" dirty="0" smtClean="0">
              <a:latin typeface="Arial" charset="0"/>
              <a:ea typeface="ＭＳ Ｐゴシック"/>
              <a:cs typeface="Arial" charset="0"/>
            </a:endParaRP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4</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miter lim="800000"/>
            <a:headEnd/>
            <a:tailEnd/>
          </a:ln>
        </p:spPr>
        <p:txBody>
          <a:bodyPr/>
          <a:lstStyle/>
          <a:p>
            <a:fld id="{6F8227CA-3D90-4FB2-A2DD-AA6909CE8FE0}" type="slidenum">
              <a:rPr lang="en-US" smtClean="0"/>
              <a:pPr/>
              <a:t>40</a:t>
            </a:fld>
            <a:endParaRPr lang="en-US" dirty="0" smtClean="0"/>
          </a:p>
        </p:txBody>
      </p:sp>
      <p:sp>
        <p:nvSpPr>
          <p:cNvPr id="7171" name="Rectangle 2"/>
          <p:cNvSpPr>
            <a:spLocks noGrp="1" noChangeArrowheads="1"/>
          </p:cNvSpPr>
          <p:nvPr>
            <p:ph type="title"/>
          </p:nvPr>
        </p:nvSpPr>
        <p:spPr/>
        <p:txBody>
          <a:bodyPr/>
          <a:lstStyle/>
          <a:p>
            <a:pPr eaLnBrk="1" hangingPunct="1"/>
            <a:r>
              <a:rPr lang="en-CA" sz="3200" dirty="0" smtClean="0">
                <a:latin typeface="Calibri" pitchFamily="34" charset="0"/>
              </a:rPr>
              <a:t>Mandate</a:t>
            </a:r>
            <a:endParaRPr lang="en-US" sz="3200" dirty="0" smtClean="0">
              <a:latin typeface="Calibri" pitchFamily="34" charset="0"/>
            </a:endParaRPr>
          </a:p>
        </p:txBody>
      </p:sp>
      <p:sp>
        <p:nvSpPr>
          <p:cNvPr id="7172" name="Rectangle 3"/>
          <p:cNvSpPr>
            <a:spLocks noGrp="1" noChangeArrowheads="1"/>
          </p:cNvSpPr>
          <p:nvPr>
            <p:ph type="body" idx="1"/>
          </p:nvPr>
        </p:nvSpPr>
        <p:spPr>
          <a:xfrm>
            <a:off x="304800" y="2667000"/>
            <a:ext cx="8458200" cy="3962400"/>
          </a:xfrm>
        </p:spPr>
        <p:txBody>
          <a:bodyPr/>
          <a:lstStyle/>
          <a:p>
            <a:pPr eaLnBrk="1" hangingPunct="1">
              <a:lnSpc>
                <a:spcPct val="80000"/>
              </a:lnSpc>
            </a:pPr>
            <a:r>
              <a:rPr lang="en-US" sz="2400" dirty="0" smtClean="0">
                <a:latin typeface="Calibri" pitchFamily="34" charset="0"/>
              </a:rPr>
              <a:t>What federal initiatives are most effective in increasing business R&amp;D?</a:t>
            </a:r>
          </a:p>
          <a:p>
            <a:pPr eaLnBrk="1" hangingPunct="1">
              <a:lnSpc>
                <a:spcPct val="80000"/>
              </a:lnSpc>
            </a:pPr>
            <a:endParaRPr lang="en-US" sz="2400" dirty="0" smtClean="0">
              <a:latin typeface="Calibri" pitchFamily="34" charset="0"/>
            </a:endParaRPr>
          </a:p>
          <a:p>
            <a:pPr eaLnBrk="1" hangingPunct="1">
              <a:lnSpc>
                <a:spcPct val="80000"/>
              </a:lnSpc>
            </a:pPr>
            <a:r>
              <a:rPr lang="en-US" sz="2400" dirty="0" smtClean="0">
                <a:latin typeface="Calibri" pitchFamily="34" charset="0"/>
              </a:rPr>
              <a:t>Is the current mix and design of tax incentives and direct support for business R&amp;D appropriate?</a:t>
            </a:r>
          </a:p>
          <a:p>
            <a:pPr eaLnBrk="1" hangingPunct="1">
              <a:lnSpc>
                <a:spcPct val="80000"/>
              </a:lnSpc>
            </a:pPr>
            <a:endParaRPr lang="en-US" sz="2800" dirty="0" smtClean="0">
              <a:latin typeface="Calibri" pitchFamily="34" charset="0"/>
            </a:endParaRPr>
          </a:p>
          <a:p>
            <a:pPr eaLnBrk="1" hangingPunct="1">
              <a:lnSpc>
                <a:spcPct val="80000"/>
              </a:lnSpc>
            </a:pPr>
            <a:r>
              <a:rPr lang="en-US" sz="2400" dirty="0" smtClean="0">
                <a:latin typeface="Calibri" pitchFamily="34" charset="0"/>
              </a:rPr>
              <a:t>What, if any, gaps are evident in the current suite of programming, and what might be done to fill the gaps? </a:t>
            </a:r>
          </a:p>
          <a:p>
            <a:pPr eaLnBrk="1" hangingPunct="1">
              <a:lnSpc>
                <a:spcPct val="80000"/>
              </a:lnSpc>
            </a:pPr>
            <a:endParaRPr lang="en-US" sz="1800" dirty="0" smtClean="0">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a:ln>
            <a:miter lim="800000"/>
            <a:headEnd/>
            <a:tailEnd/>
          </a:ln>
        </p:spPr>
        <p:txBody>
          <a:bodyPr/>
          <a:lstStyle/>
          <a:p>
            <a:fld id="{45F2774A-C038-43C6-8F8D-5262AD2DC7A0}" type="slidenum">
              <a:rPr lang="en-US" smtClean="0"/>
              <a:pPr/>
              <a:t>41</a:t>
            </a:fld>
            <a:endParaRPr lang="en-US" dirty="0" smtClean="0"/>
          </a:p>
        </p:txBody>
      </p:sp>
      <p:sp>
        <p:nvSpPr>
          <p:cNvPr id="8197" name="Text Box 5"/>
          <p:cNvSpPr txBox="1">
            <a:spLocks noChangeArrowheads="1"/>
          </p:cNvSpPr>
          <p:nvPr/>
        </p:nvSpPr>
        <p:spPr bwMode="auto">
          <a:xfrm>
            <a:off x="228600" y="2590800"/>
            <a:ext cx="8686800" cy="3046988"/>
          </a:xfrm>
          <a:prstGeom prst="rect">
            <a:avLst/>
          </a:prstGeom>
          <a:noFill/>
          <a:ln w="9525">
            <a:noFill/>
            <a:miter lim="800000"/>
            <a:headEnd/>
            <a:tailEnd/>
          </a:ln>
          <a:effectLst/>
        </p:spPr>
        <p:txBody>
          <a:bodyPr>
            <a:spAutoFit/>
          </a:bodyPr>
          <a:lstStyle/>
          <a:p>
            <a:r>
              <a:rPr lang="en-US" sz="2400" b="1" dirty="0">
                <a:solidFill>
                  <a:schemeClr val="accent2"/>
                </a:solidFill>
              </a:rPr>
              <a:t>Recommendation </a:t>
            </a:r>
            <a:r>
              <a:rPr lang="en-US" sz="2400" b="1" dirty="0" smtClean="0">
                <a:solidFill>
                  <a:schemeClr val="accent2"/>
                </a:solidFill>
              </a:rPr>
              <a:t>1: Focus</a:t>
            </a:r>
          </a:p>
          <a:p>
            <a:endParaRPr lang="en-US" sz="2400" b="1" dirty="0">
              <a:solidFill>
                <a:schemeClr val="accent2"/>
              </a:solidFill>
            </a:endParaRPr>
          </a:p>
          <a:p>
            <a:r>
              <a:rPr lang="en-US" sz="2400" dirty="0"/>
              <a:t>Create an Industrial Research and Innovation Council (IRIC), with a clear business innovation mandate (including delivery of business-facing innovation programs, development of a business innovation talent strategy, and other duties over time), and enhance the impact of programs through consolidation and improved whole-of-government evaluation.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txBox="1">
            <a:spLocks noGrp="1"/>
          </p:cNvSpPr>
          <p:nvPr/>
        </p:nvSpPr>
        <p:spPr bwMode="auto">
          <a:xfrm>
            <a:off x="6553200" y="6245225"/>
            <a:ext cx="2133600" cy="476250"/>
          </a:xfrm>
          <a:prstGeom prst="rect">
            <a:avLst/>
          </a:prstGeom>
          <a:noFill/>
          <a:ln w="9525">
            <a:noFill/>
            <a:miter lim="800000"/>
            <a:headEnd/>
            <a:tailEnd/>
          </a:ln>
          <a:effectLst/>
        </p:spPr>
        <p:txBody>
          <a:bodyPr/>
          <a:lstStyle/>
          <a:p>
            <a:pPr algn="r"/>
            <a:fld id="{250A389D-8302-4668-AF18-8E1C4FA997A6}" type="slidenum">
              <a:rPr lang="en-US" sz="1400"/>
              <a:pPr algn="r"/>
              <a:t>42</a:t>
            </a:fld>
            <a:endParaRPr lang="en-US" sz="1400" dirty="0"/>
          </a:p>
        </p:txBody>
      </p:sp>
      <p:sp>
        <p:nvSpPr>
          <p:cNvPr id="28675" name="Text Box 3"/>
          <p:cNvSpPr txBox="1">
            <a:spLocks noChangeArrowheads="1"/>
          </p:cNvSpPr>
          <p:nvPr/>
        </p:nvSpPr>
        <p:spPr bwMode="auto">
          <a:xfrm>
            <a:off x="228600" y="2590800"/>
            <a:ext cx="8686800" cy="2308324"/>
          </a:xfrm>
          <a:prstGeom prst="rect">
            <a:avLst/>
          </a:prstGeom>
          <a:noFill/>
          <a:ln w="9525">
            <a:noFill/>
            <a:miter lim="800000"/>
            <a:headEnd/>
            <a:tailEnd/>
          </a:ln>
          <a:effectLst/>
        </p:spPr>
        <p:txBody>
          <a:bodyPr>
            <a:spAutoFit/>
          </a:bodyPr>
          <a:lstStyle/>
          <a:p>
            <a:r>
              <a:rPr lang="en-US" sz="2400" b="1" dirty="0">
                <a:solidFill>
                  <a:schemeClr val="accent2"/>
                </a:solidFill>
              </a:rPr>
              <a:t>Recommendation </a:t>
            </a:r>
            <a:r>
              <a:rPr lang="en-US" sz="2400" b="1" dirty="0" smtClean="0">
                <a:solidFill>
                  <a:schemeClr val="accent2"/>
                </a:solidFill>
              </a:rPr>
              <a:t>2: Simplify SR&amp;ED</a:t>
            </a:r>
          </a:p>
          <a:p>
            <a:endParaRPr lang="en-US" sz="2400" b="1" dirty="0">
              <a:solidFill>
                <a:schemeClr val="accent2"/>
              </a:solidFill>
            </a:endParaRPr>
          </a:p>
          <a:p>
            <a:r>
              <a:rPr lang="en-US" sz="2400" dirty="0"/>
              <a:t>Simplify the SR&amp;ED program by basing the tax credit for SMEs on labour-related costs. Redeploy funds from the tax credit to a more complete set of direct </a:t>
            </a:r>
            <a:r>
              <a:rPr lang="en-US" sz="2400" dirty="0" smtClean="0"/>
              <a:t>support initiatives </a:t>
            </a:r>
            <a:r>
              <a:rPr lang="en-US" sz="2400" dirty="0"/>
              <a:t>to help SMEs grow into larger, competitive firms.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txBox="1">
            <a:spLocks noGrp="1"/>
          </p:cNvSpPr>
          <p:nvPr/>
        </p:nvSpPr>
        <p:spPr bwMode="auto">
          <a:xfrm>
            <a:off x="6553200" y="6245225"/>
            <a:ext cx="2133600" cy="476250"/>
          </a:xfrm>
          <a:prstGeom prst="rect">
            <a:avLst/>
          </a:prstGeom>
          <a:noFill/>
          <a:ln w="9525">
            <a:noFill/>
            <a:miter lim="800000"/>
            <a:headEnd/>
            <a:tailEnd/>
          </a:ln>
          <a:effectLst/>
        </p:spPr>
        <p:txBody>
          <a:bodyPr/>
          <a:lstStyle/>
          <a:p>
            <a:pPr algn="r"/>
            <a:fld id="{CFE03493-7AA7-4D70-9C18-F1B5FC686C60}" type="slidenum">
              <a:rPr lang="en-US" sz="1400"/>
              <a:pPr algn="r"/>
              <a:t>43</a:t>
            </a:fld>
            <a:endParaRPr lang="en-US" sz="1400" dirty="0"/>
          </a:p>
        </p:txBody>
      </p:sp>
      <p:sp>
        <p:nvSpPr>
          <p:cNvPr id="29699" name="Text Box 3"/>
          <p:cNvSpPr txBox="1">
            <a:spLocks noChangeArrowheads="1"/>
          </p:cNvSpPr>
          <p:nvPr/>
        </p:nvSpPr>
        <p:spPr bwMode="auto">
          <a:xfrm>
            <a:off x="228600" y="2590800"/>
            <a:ext cx="8686800" cy="1938992"/>
          </a:xfrm>
          <a:prstGeom prst="rect">
            <a:avLst/>
          </a:prstGeom>
          <a:noFill/>
          <a:ln w="9525">
            <a:noFill/>
            <a:miter lim="800000"/>
            <a:headEnd/>
            <a:tailEnd/>
          </a:ln>
          <a:effectLst/>
        </p:spPr>
        <p:txBody>
          <a:bodyPr>
            <a:spAutoFit/>
          </a:bodyPr>
          <a:lstStyle/>
          <a:p>
            <a:r>
              <a:rPr lang="en-US" sz="2400" b="1" dirty="0">
                <a:solidFill>
                  <a:schemeClr val="accent2"/>
                </a:solidFill>
              </a:rPr>
              <a:t>Recommendation </a:t>
            </a:r>
            <a:r>
              <a:rPr lang="en-US" sz="2400" b="1" dirty="0" smtClean="0">
                <a:solidFill>
                  <a:schemeClr val="accent2"/>
                </a:solidFill>
              </a:rPr>
              <a:t>3: Innovation in Procurement</a:t>
            </a:r>
          </a:p>
          <a:p>
            <a:endParaRPr lang="en-US" sz="2400" b="1" dirty="0">
              <a:solidFill>
                <a:schemeClr val="accent2"/>
              </a:solidFill>
            </a:endParaRPr>
          </a:p>
          <a:p>
            <a:r>
              <a:rPr lang="en-US" sz="2400" dirty="0"/>
              <a:t>Make business innovation one of the core objectives of procurement, with </a:t>
            </a:r>
            <a:r>
              <a:rPr lang="en-US" sz="2400" dirty="0" smtClean="0"/>
              <a:t>the supporting </a:t>
            </a:r>
            <a:r>
              <a:rPr lang="en-US" sz="2400" dirty="0"/>
              <a:t>initiatives to achieve this objective.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txBox="1">
            <a:spLocks noGrp="1"/>
          </p:cNvSpPr>
          <p:nvPr/>
        </p:nvSpPr>
        <p:spPr bwMode="auto">
          <a:xfrm>
            <a:off x="6553200" y="6245225"/>
            <a:ext cx="2133600" cy="476250"/>
          </a:xfrm>
          <a:prstGeom prst="rect">
            <a:avLst/>
          </a:prstGeom>
          <a:noFill/>
          <a:ln w="9525">
            <a:noFill/>
            <a:miter lim="800000"/>
            <a:headEnd/>
            <a:tailEnd/>
          </a:ln>
          <a:effectLst/>
        </p:spPr>
        <p:txBody>
          <a:bodyPr/>
          <a:lstStyle/>
          <a:p>
            <a:pPr algn="r"/>
            <a:fld id="{11B5138E-F808-4435-B03A-81894E9F8FB9}" type="slidenum">
              <a:rPr lang="en-US" sz="1400"/>
              <a:pPr algn="r"/>
              <a:t>44</a:t>
            </a:fld>
            <a:endParaRPr lang="en-US" sz="1400" dirty="0"/>
          </a:p>
        </p:txBody>
      </p:sp>
      <p:sp>
        <p:nvSpPr>
          <p:cNvPr id="30723" name="Text Box 3"/>
          <p:cNvSpPr txBox="1">
            <a:spLocks noChangeArrowheads="1"/>
          </p:cNvSpPr>
          <p:nvPr/>
        </p:nvSpPr>
        <p:spPr bwMode="auto">
          <a:xfrm>
            <a:off x="228600" y="2590800"/>
            <a:ext cx="8686800" cy="2677656"/>
          </a:xfrm>
          <a:prstGeom prst="rect">
            <a:avLst/>
          </a:prstGeom>
          <a:noFill/>
          <a:ln w="9525">
            <a:noFill/>
            <a:miter lim="800000"/>
            <a:headEnd/>
            <a:tailEnd/>
          </a:ln>
          <a:effectLst/>
        </p:spPr>
        <p:txBody>
          <a:bodyPr>
            <a:spAutoFit/>
          </a:bodyPr>
          <a:lstStyle/>
          <a:p>
            <a:r>
              <a:rPr lang="en-US" sz="2400" b="1" dirty="0">
                <a:solidFill>
                  <a:schemeClr val="accent2"/>
                </a:solidFill>
              </a:rPr>
              <a:t>Recommendation </a:t>
            </a:r>
            <a:r>
              <a:rPr lang="en-US" sz="2400" b="1" dirty="0" smtClean="0">
                <a:solidFill>
                  <a:schemeClr val="accent2"/>
                </a:solidFill>
              </a:rPr>
              <a:t>4: Evolve NRC</a:t>
            </a:r>
          </a:p>
          <a:p>
            <a:endParaRPr lang="en-US" sz="2400" b="1" dirty="0">
              <a:solidFill>
                <a:schemeClr val="accent2"/>
              </a:solidFill>
            </a:endParaRPr>
          </a:p>
          <a:p>
            <a:r>
              <a:rPr lang="en-US" sz="2400" dirty="0"/>
              <a:t>Transform the institutes of the National Research Council (NRC) into a </a:t>
            </a:r>
            <a:r>
              <a:rPr lang="en-US" sz="2400" dirty="0" smtClean="0"/>
              <a:t>constellation of </a:t>
            </a:r>
            <a:r>
              <a:rPr lang="en-US" sz="2400" dirty="0"/>
              <a:t>large-scale, sectoral collaborative R&amp;D centres involving business, the </a:t>
            </a:r>
            <a:r>
              <a:rPr lang="en-US" sz="2400" dirty="0" smtClean="0"/>
              <a:t>university sector </a:t>
            </a:r>
            <a:r>
              <a:rPr lang="en-US" sz="2400" dirty="0"/>
              <a:t>and the provinces, while transferring NRC public policy-related research activity to the appropriate federal agencies.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txBox="1">
            <a:spLocks noGrp="1"/>
          </p:cNvSpPr>
          <p:nvPr/>
        </p:nvSpPr>
        <p:spPr bwMode="auto">
          <a:xfrm>
            <a:off x="6553200" y="6245225"/>
            <a:ext cx="2133600" cy="476250"/>
          </a:xfrm>
          <a:prstGeom prst="rect">
            <a:avLst/>
          </a:prstGeom>
          <a:noFill/>
          <a:ln w="9525">
            <a:noFill/>
            <a:miter lim="800000"/>
            <a:headEnd/>
            <a:tailEnd/>
          </a:ln>
          <a:effectLst/>
        </p:spPr>
        <p:txBody>
          <a:bodyPr/>
          <a:lstStyle/>
          <a:p>
            <a:pPr algn="r"/>
            <a:fld id="{59F701F7-C19B-483B-AC7E-20CD2AEA1C91}" type="slidenum">
              <a:rPr lang="en-US" sz="1400"/>
              <a:pPr algn="r"/>
              <a:t>45</a:t>
            </a:fld>
            <a:endParaRPr lang="en-US" sz="1400" dirty="0"/>
          </a:p>
        </p:txBody>
      </p:sp>
      <p:sp>
        <p:nvSpPr>
          <p:cNvPr id="32771" name="Text Box 3"/>
          <p:cNvSpPr txBox="1">
            <a:spLocks noChangeArrowheads="1"/>
          </p:cNvSpPr>
          <p:nvPr/>
        </p:nvSpPr>
        <p:spPr bwMode="auto">
          <a:xfrm>
            <a:off x="228600" y="2590800"/>
            <a:ext cx="8686800" cy="1938992"/>
          </a:xfrm>
          <a:prstGeom prst="rect">
            <a:avLst/>
          </a:prstGeom>
          <a:noFill/>
          <a:ln w="9525">
            <a:noFill/>
            <a:miter lim="800000"/>
            <a:headEnd/>
            <a:tailEnd/>
          </a:ln>
          <a:effectLst/>
        </p:spPr>
        <p:txBody>
          <a:bodyPr>
            <a:spAutoFit/>
          </a:bodyPr>
          <a:lstStyle/>
          <a:p>
            <a:r>
              <a:rPr lang="en-US" sz="2400" b="1" dirty="0">
                <a:solidFill>
                  <a:schemeClr val="accent2"/>
                </a:solidFill>
              </a:rPr>
              <a:t>Recommendation </a:t>
            </a:r>
            <a:r>
              <a:rPr lang="en-US" sz="2400" b="1" dirty="0" smtClean="0">
                <a:solidFill>
                  <a:schemeClr val="accent2"/>
                </a:solidFill>
              </a:rPr>
              <a:t>5: Strengthen Risk Capital</a:t>
            </a:r>
          </a:p>
          <a:p>
            <a:endParaRPr lang="en-US" sz="2400" b="1" dirty="0">
              <a:solidFill>
                <a:schemeClr val="accent2"/>
              </a:solidFill>
            </a:endParaRPr>
          </a:p>
          <a:p>
            <a:r>
              <a:rPr lang="en-US" sz="2400" dirty="0"/>
              <a:t>Help high-growth innovative firms access the risk capital they need through </a:t>
            </a:r>
            <a:r>
              <a:rPr lang="en-US" sz="2400" dirty="0" smtClean="0"/>
              <a:t>the establishment </a:t>
            </a:r>
            <a:r>
              <a:rPr lang="en-US" sz="2400" dirty="0"/>
              <a:t>of new funds where gaps exist.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txBox="1">
            <a:spLocks noGrp="1"/>
          </p:cNvSpPr>
          <p:nvPr/>
        </p:nvSpPr>
        <p:spPr bwMode="auto">
          <a:xfrm>
            <a:off x="6553200" y="6245225"/>
            <a:ext cx="2133600" cy="476250"/>
          </a:xfrm>
          <a:prstGeom prst="rect">
            <a:avLst/>
          </a:prstGeom>
          <a:noFill/>
          <a:ln w="9525">
            <a:noFill/>
            <a:miter lim="800000"/>
            <a:headEnd/>
            <a:tailEnd/>
          </a:ln>
          <a:effectLst/>
        </p:spPr>
        <p:txBody>
          <a:bodyPr/>
          <a:lstStyle/>
          <a:p>
            <a:pPr algn="r"/>
            <a:fld id="{D643246D-903F-4FFA-A616-994FA8B9B5F1}" type="slidenum">
              <a:rPr lang="en-US" sz="1400"/>
              <a:pPr algn="r"/>
              <a:t>46</a:t>
            </a:fld>
            <a:endParaRPr lang="en-US" sz="1400" dirty="0"/>
          </a:p>
        </p:txBody>
      </p:sp>
      <p:sp>
        <p:nvSpPr>
          <p:cNvPr id="33795" name="Text Box 3"/>
          <p:cNvSpPr txBox="1">
            <a:spLocks noChangeArrowheads="1"/>
          </p:cNvSpPr>
          <p:nvPr/>
        </p:nvSpPr>
        <p:spPr bwMode="auto">
          <a:xfrm>
            <a:off x="228600" y="2590800"/>
            <a:ext cx="8686800" cy="1938992"/>
          </a:xfrm>
          <a:prstGeom prst="rect">
            <a:avLst/>
          </a:prstGeom>
          <a:noFill/>
          <a:ln w="9525">
            <a:noFill/>
            <a:miter lim="800000"/>
            <a:headEnd/>
            <a:tailEnd/>
          </a:ln>
          <a:effectLst/>
        </p:spPr>
        <p:txBody>
          <a:bodyPr>
            <a:spAutoFit/>
          </a:bodyPr>
          <a:lstStyle/>
          <a:p>
            <a:r>
              <a:rPr lang="en-US" sz="2400" b="1" dirty="0">
                <a:solidFill>
                  <a:schemeClr val="accent2"/>
                </a:solidFill>
              </a:rPr>
              <a:t>Recommendation </a:t>
            </a:r>
            <a:r>
              <a:rPr lang="en-US" sz="2400" b="1" dirty="0" smtClean="0">
                <a:solidFill>
                  <a:schemeClr val="accent2"/>
                </a:solidFill>
              </a:rPr>
              <a:t>6: Innovation Leadership</a:t>
            </a:r>
          </a:p>
          <a:p>
            <a:endParaRPr lang="en-US" sz="2400" b="1" dirty="0">
              <a:solidFill>
                <a:schemeClr val="accent2"/>
              </a:solidFill>
            </a:endParaRPr>
          </a:p>
          <a:p>
            <a:r>
              <a:rPr lang="en-US" sz="2400" dirty="0"/>
              <a:t>Establish a clear federal voice for innovation, and engage in a dialogue with the provinces to improve coordination </a:t>
            </a:r>
            <a:r>
              <a:rPr lang="en-US" sz="2400" dirty="0" smtClean="0"/>
              <a:t>and impact</a:t>
            </a:r>
            <a:r>
              <a:rPr lang="en-US" sz="2400" dirty="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a:xfrm>
            <a:off x="304800" y="304800"/>
            <a:ext cx="8229600" cy="609600"/>
          </a:xfrm>
        </p:spPr>
        <p:txBody>
          <a:bodyPr/>
          <a:lstStyle/>
          <a:p>
            <a:r>
              <a:rPr lang="en-US" sz="3200"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228600" y="1295400"/>
            <a:ext cx="8343040" cy="4832569"/>
          </a:xfrm>
        </p:spPr>
        <p:txBody>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sz="2800" dirty="0" smtClean="0">
                <a:latin typeface="Arial" charset="0"/>
                <a:ea typeface="ＭＳ Ｐゴシック"/>
                <a:cs typeface="Arial" charset="0"/>
              </a:rPr>
              <a:t>Action Plan</a:t>
            </a:r>
          </a:p>
          <a:p>
            <a:r>
              <a:rPr lang="en-US" sz="2800" dirty="0" smtClean="0">
                <a:latin typeface="Arial" charset="0"/>
                <a:ea typeface="ＭＳ Ｐゴシック"/>
                <a:cs typeface="Arial" charset="0"/>
              </a:rPr>
              <a:t>Micro</a:t>
            </a:r>
          </a:p>
          <a:p>
            <a:pPr lvl="1"/>
            <a:r>
              <a:rPr lang="en-US" sz="2800" b="1" dirty="0" smtClean="0">
                <a:solidFill>
                  <a:schemeClr val="accent1">
                    <a:lumMod val="50000"/>
                  </a:schemeClr>
                </a:solidFill>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47</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EAD353E-7CB0-41DC-AA6B-CDC3032B57C6}" type="slidenum">
              <a:rPr lang="en-US" smtClean="0"/>
              <a:pPr>
                <a:defRPr/>
              </a:pPr>
              <a:t>48</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228600" y="1676400"/>
            <a:ext cx="3581400" cy="3657600"/>
          </a:xfrm>
          <a:prstGeom prst="rect">
            <a:avLst/>
          </a:prstGeom>
          <a:noFill/>
          <a:ln w="9525">
            <a:noFill/>
            <a:miter lim="800000"/>
            <a:headEnd/>
            <a:tailEnd/>
          </a:ln>
        </p:spPr>
      </p:pic>
      <p:pic>
        <p:nvPicPr>
          <p:cNvPr id="5" name="Picture 3" descr="CDMN-colourprint.jpg"/>
          <p:cNvPicPr>
            <a:picLocks noChangeAspect="1"/>
          </p:cNvPicPr>
          <p:nvPr/>
        </p:nvPicPr>
        <p:blipFill>
          <a:blip r:embed="rId3" cstate="print"/>
          <a:srcRect/>
          <a:stretch>
            <a:fillRect/>
          </a:stretch>
        </p:blipFill>
        <p:spPr bwMode="auto">
          <a:xfrm>
            <a:off x="4724400" y="3962400"/>
            <a:ext cx="3714750" cy="1485900"/>
          </a:xfrm>
          <a:prstGeom prst="rect">
            <a:avLst/>
          </a:prstGeom>
          <a:noFill/>
          <a:ln w="9525">
            <a:noFill/>
            <a:miter lim="800000"/>
            <a:headEnd/>
            <a:tailEnd/>
          </a:ln>
        </p:spPr>
      </p:pic>
      <p:pic>
        <p:nvPicPr>
          <p:cNvPr id="8" name="Picture 2" descr="http://mdm.gnwc.ca/files/news_images/full-sized/grand_logo.jpg?1264448053"/>
          <p:cNvPicPr>
            <a:picLocks noChangeAspect="1" noChangeArrowheads="1"/>
          </p:cNvPicPr>
          <p:nvPr/>
        </p:nvPicPr>
        <p:blipFill>
          <a:blip r:embed="rId4" cstate="print"/>
          <a:srcRect/>
          <a:stretch>
            <a:fillRect/>
          </a:stretch>
        </p:blipFill>
        <p:spPr bwMode="auto">
          <a:xfrm>
            <a:off x="5029200" y="1828800"/>
            <a:ext cx="3224213" cy="1792287"/>
          </a:xfrm>
          <a:prstGeom prst="rect">
            <a:avLst/>
          </a:prstGeom>
          <a:noFill/>
          <a:ln w="9525">
            <a:solidFill>
              <a:schemeClr val="tx2"/>
            </a:solidFill>
            <a:miter lim="800000"/>
            <a:headEnd/>
            <a:tailEnd/>
          </a:ln>
        </p:spPr>
      </p:pic>
      <p:sp>
        <p:nvSpPr>
          <p:cNvPr id="9" name="Rectangle 2"/>
          <p:cNvSpPr>
            <a:spLocks noGrp="1" noChangeArrowheads="1"/>
          </p:cNvSpPr>
          <p:nvPr>
            <p:ph type="title"/>
          </p:nvPr>
        </p:nvSpPr>
        <p:spPr>
          <a:xfrm>
            <a:off x="473074" y="446087"/>
            <a:ext cx="8156575" cy="725487"/>
          </a:xfrm>
        </p:spPr>
        <p:txBody>
          <a:bodyPr>
            <a:normAutofit/>
          </a:bodyPr>
          <a:lstStyle/>
          <a:p>
            <a:pPr eaLnBrk="1" hangingPunct="1"/>
            <a:r>
              <a:rPr lang="en-US" dirty="0" smtClean="0">
                <a:latin typeface="Arial" pitchFamily="34" charset="0"/>
                <a:ea typeface="ＭＳ Ｐゴシック"/>
                <a:cs typeface="Arial" pitchFamily="34" charset="0"/>
              </a:rPr>
              <a:t>The Role of Centres of Excellence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Content Placeholder 5" descr="Canada_Connected_2 - Copy.png"/>
          <p:cNvPicPr>
            <a:picLocks noGrp="1" noChangeAspect="1"/>
          </p:cNvPicPr>
          <p:nvPr>
            <p:ph idx="1"/>
          </p:nvPr>
        </p:nvPicPr>
        <p:blipFill>
          <a:blip r:embed="rId3" cstate="print"/>
          <a:stretch>
            <a:fillRect/>
          </a:stretch>
        </p:blipFill>
        <p:spPr>
          <a:xfrm>
            <a:off x="1556781" y="1600200"/>
            <a:ext cx="6030438" cy="4525963"/>
          </a:xfrm>
        </p:spPr>
      </p:pic>
      <p:pic>
        <p:nvPicPr>
          <p:cNvPr id="4" name="Picture 3" descr="CDMNeng-Colour.tif"/>
          <p:cNvPicPr>
            <a:picLocks noChangeAspect="1"/>
          </p:cNvPicPr>
          <p:nvPr/>
        </p:nvPicPr>
        <p:blipFill>
          <a:blip r:embed="rId4" cstate="screen"/>
          <a:stretch>
            <a:fillRect/>
          </a:stretch>
        </p:blipFill>
        <p:spPr>
          <a:xfrm>
            <a:off x="0" y="0"/>
            <a:ext cx="978346" cy="342421"/>
          </a:xfrm>
          <a:prstGeom prst="rect">
            <a:avLst/>
          </a:prstGeom>
        </p:spPr>
      </p:pic>
      <p:pic>
        <p:nvPicPr>
          <p:cNvPr id="83970" name="Picture 3" descr="CDMN-colourprint.jpg"/>
          <p:cNvPicPr>
            <a:picLocks noChangeAspect="1"/>
          </p:cNvPicPr>
          <p:nvPr/>
        </p:nvPicPr>
        <p:blipFill>
          <a:blip r:embed="rId5" cstate="print"/>
          <a:srcRect/>
          <a:stretch>
            <a:fillRect/>
          </a:stretch>
        </p:blipFill>
        <p:spPr bwMode="auto">
          <a:xfrm>
            <a:off x="0" y="0"/>
            <a:ext cx="371475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lide Number Placeholder 3"/>
          <p:cNvSpPr>
            <a:spLocks noGrp="1"/>
          </p:cNvSpPr>
          <p:nvPr>
            <p:ph type="sldNum" sz="quarter" idx="11"/>
          </p:nvPr>
        </p:nvSpPr>
        <p:spPr bwMode="auto">
          <a:xfrm>
            <a:off x="0" y="6492884"/>
            <a:ext cx="5894440" cy="365125"/>
          </a:xfrm>
          <a:noFill/>
          <a:ln>
            <a:miter lim="800000"/>
            <a:headEnd/>
            <a:tailEnd/>
          </a:ln>
        </p:spPr>
        <p:txBody>
          <a:bodyPr/>
          <a:lstStyle/>
          <a:p>
            <a:pPr algn="l"/>
            <a:fld id="{7CAC4D6E-A098-4F24-9904-BA3A1D2D9865}" type="slidenum">
              <a:rPr lang="en-US" sz="1200" smtClean="0">
                <a:ea typeface="ＭＳ Ｐゴシック"/>
              </a:rPr>
              <a:pPr algn="l"/>
              <a:t>5</a:t>
            </a:fld>
            <a:endParaRPr lang="en-US" sz="1200" dirty="0" smtClean="0">
              <a:ea typeface="ＭＳ Ｐゴシック"/>
            </a:endParaRPr>
          </a:p>
        </p:txBody>
      </p:sp>
      <p:sp>
        <p:nvSpPr>
          <p:cNvPr id="16386" name="Rectangle 2"/>
          <p:cNvSpPr>
            <a:spLocks noGrp="1" noChangeArrowheads="1"/>
          </p:cNvSpPr>
          <p:nvPr>
            <p:ph type="title"/>
          </p:nvPr>
        </p:nvSpPr>
        <p:spPr>
          <a:xfrm>
            <a:off x="194026" y="488953"/>
            <a:ext cx="5386174" cy="425451"/>
          </a:xfrm>
        </p:spPr>
        <p:txBody>
          <a:bodyPr>
            <a:normAutofit fontScale="90000"/>
          </a:bodyPr>
          <a:lstStyle/>
          <a:p>
            <a:r>
              <a:rPr lang="en-US" dirty="0" smtClean="0">
                <a:latin typeface="Arial" charset="0"/>
                <a:ea typeface="ＭＳ Ｐゴシック"/>
                <a:cs typeface="Arial" charset="0"/>
              </a:rPr>
              <a:t>Management Lesson</a:t>
            </a:r>
          </a:p>
        </p:txBody>
      </p:sp>
      <p:sp>
        <p:nvSpPr>
          <p:cNvPr id="16387" name="Rectangle 3"/>
          <p:cNvSpPr>
            <a:spLocks noGrp="1" noChangeArrowheads="1"/>
          </p:cNvSpPr>
          <p:nvPr>
            <p:ph type="body" idx="1"/>
          </p:nvPr>
        </p:nvSpPr>
        <p:spPr>
          <a:xfrm>
            <a:off x="342814" y="1282700"/>
            <a:ext cx="8623833" cy="5207000"/>
          </a:xfrm>
        </p:spPr>
        <p:txBody>
          <a:bodyPr>
            <a:normAutofit fontScale="92500" lnSpcReduction="20000"/>
          </a:bodyPr>
          <a:lstStyle/>
          <a:p>
            <a:pPr marL="457136" indent="-457136">
              <a:lnSpc>
                <a:spcPct val="110000"/>
              </a:lnSpc>
              <a:buNone/>
            </a:pPr>
            <a:r>
              <a:rPr lang="en-US" dirty="0" smtClean="0">
                <a:latin typeface="Arial" charset="0"/>
                <a:ea typeface="ＭＳ Ｐゴシック"/>
                <a:cs typeface="Arial" charset="0"/>
              </a:rPr>
              <a:t>A crow was sitting on a tree, doing nothing all day. A small rabbit saw the crow, and asked him, "Can I also sit like you and do nothing all day long?</a:t>
            </a:r>
            <a:endParaRPr lang="en-US" dirty="0" smtClean="0">
              <a:latin typeface="Arial" charset="0"/>
              <a:ea typeface="ＭＳ Ｐゴシック"/>
              <a:cs typeface="Times New Roman" pitchFamily="18" charset="0"/>
            </a:endParaRPr>
          </a:p>
          <a:p>
            <a:pPr marL="457136" indent="-457136">
              <a:lnSpc>
                <a:spcPct val="110000"/>
              </a:lnSpc>
              <a:buNone/>
            </a:pPr>
            <a:r>
              <a:rPr lang="en-US" dirty="0" smtClean="0">
                <a:latin typeface="Arial" charset="0"/>
                <a:ea typeface="ＭＳ Ｐゴシック"/>
                <a:cs typeface="Arial" charset="0"/>
              </a:rPr>
              <a:t> The crow answered: "Sure, why not. So, the rabbit sat on the ground below the crow, and rested. All of a sudden, a fox appeared, jumped on the rabbit and ate it.</a:t>
            </a:r>
            <a:endParaRPr lang="en-US" dirty="0" smtClean="0">
              <a:latin typeface="Arial" charset="0"/>
              <a:ea typeface="ＭＳ Ｐゴシック"/>
              <a:cs typeface="Times New Roman" pitchFamily="18" charset="0"/>
            </a:endParaRPr>
          </a:p>
          <a:p>
            <a:pPr marL="457136" indent="-457136">
              <a:lnSpc>
                <a:spcPct val="110000"/>
              </a:lnSpc>
              <a:buNone/>
            </a:pPr>
            <a:r>
              <a:rPr lang="en-US" dirty="0" smtClean="0">
                <a:latin typeface="Arial" charset="0"/>
                <a:ea typeface="ＭＳ Ｐゴシック"/>
                <a:cs typeface="Arial" charset="0"/>
              </a:rPr>
              <a:t> </a:t>
            </a:r>
            <a:r>
              <a:rPr lang="en-US" b="1" dirty="0" smtClean="0">
                <a:latin typeface="Arial" charset="0"/>
                <a:ea typeface="ＭＳ Ｐゴシック"/>
                <a:cs typeface="Arial" charset="0"/>
              </a:rPr>
              <a:t>Management Lesson:</a:t>
            </a:r>
            <a:endParaRPr lang="en-US" dirty="0" smtClean="0">
              <a:latin typeface="Arial" charset="0"/>
              <a:ea typeface="ＭＳ Ｐゴシック"/>
              <a:cs typeface="Times New Roman" pitchFamily="18" charset="0"/>
            </a:endParaRPr>
          </a:p>
          <a:p>
            <a:pPr marL="457136" indent="-457136">
              <a:lnSpc>
                <a:spcPct val="110000"/>
              </a:lnSpc>
              <a:buNone/>
            </a:pPr>
            <a:r>
              <a:rPr lang="en-US" i="1" dirty="0" smtClean="0">
                <a:latin typeface="Arial" charset="0"/>
                <a:ea typeface="ＭＳ Ｐゴシック"/>
                <a:cs typeface="Times New Roman" pitchFamily="18" charset="0"/>
              </a:rPr>
              <a:t> To be sitting and doing nothing, you must be sitting very, very high up.</a:t>
            </a:r>
            <a:r>
              <a:rPr lang="en-US" dirty="0" smtClean="0">
                <a:latin typeface="Arial" charset="0"/>
                <a:ea typeface="ＭＳ Ｐゴシック"/>
                <a:cs typeface="Arial" charset="0"/>
              </a:rPr>
              <a:t>  </a:t>
            </a:r>
          </a:p>
        </p:txBody>
      </p:sp>
      <p:pic>
        <p:nvPicPr>
          <p:cNvPr id="2118660" name="Picture 4" descr="BD05515_"/>
          <p:cNvPicPr>
            <a:picLocks noChangeAspect="1" noChangeArrowheads="1"/>
          </p:cNvPicPr>
          <p:nvPr/>
        </p:nvPicPr>
        <p:blipFill>
          <a:blip r:embed="rId2" cstate="print"/>
          <a:srcRect/>
          <a:stretch>
            <a:fillRect/>
          </a:stretch>
        </p:blipFill>
        <p:spPr bwMode="auto">
          <a:xfrm>
            <a:off x="2193753" y="1528763"/>
            <a:ext cx="4324415" cy="4648200"/>
          </a:xfrm>
          <a:prstGeom prst="rect">
            <a:avLst/>
          </a:prstGeom>
          <a:noFill/>
          <a:ln w="9525">
            <a:noFill/>
            <a:miter lim="800000"/>
            <a:headEnd/>
            <a:tailEnd/>
          </a:ln>
        </p:spPr>
      </p:pic>
      <p:sp>
        <p:nvSpPr>
          <p:cNvPr id="16391"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0CBCF1E8-57D2-474D-A016-8EBA4A209CD4}" type="slidenum">
              <a:rPr lang="en-CA" sz="900">
                <a:solidFill>
                  <a:srgbClr val="898989"/>
                </a:solidFill>
                <a:cs typeface="Arial" charset="0"/>
              </a:rPr>
              <a:pPr algn="r"/>
              <a:t>5</a:t>
            </a:fld>
            <a:endParaRPr lang="en-CA" sz="900" dirty="0">
              <a:solidFill>
                <a:srgbClr val="898989"/>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8660"/>
                                        </p:tgtEl>
                                        <p:attrNameLst>
                                          <p:attrName>style.visibility</p:attrName>
                                        </p:attrNameLst>
                                      </p:cBhvr>
                                      <p:to>
                                        <p:strVal val="visible"/>
                                      </p:to>
                                    </p:set>
                                    <p:animEffect transition="in" filter="blinds(horizontal)">
                                      <p:cBhvr>
                                        <p:cTn id="7" dur="500"/>
                                        <p:tgtEl>
                                          <p:spTgt spid="2118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73074" y="446087"/>
            <a:ext cx="8156575" cy="725487"/>
          </a:xfrm>
        </p:spPr>
        <p:txBody>
          <a:bodyPr>
            <a:normAutofit/>
          </a:bodyPr>
          <a:lstStyle/>
          <a:p>
            <a:pPr eaLnBrk="1" hangingPunct="1"/>
            <a:r>
              <a:rPr lang="en-US" dirty="0" smtClean="0">
                <a:latin typeface="Arial" pitchFamily="34" charset="0"/>
                <a:ea typeface="ＭＳ Ｐゴシック"/>
                <a:cs typeface="Arial" pitchFamily="34" charset="0"/>
              </a:rPr>
              <a:t>A Digital Public Private Partnership</a:t>
            </a:r>
          </a:p>
        </p:txBody>
      </p:sp>
      <p:grpSp>
        <p:nvGrpSpPr>
          <p:cNvPr id="2" name="Group 10"/>
          <p:cNvGrpSpPr>
            <a:grpSpLocks/>
          </p:cNvGrpSpPr>
          <p:nvPr/>
        </p:nvGrpSpPr>
        <p:grpSpPr bwMode="auto">
          <a:xfrm>
            <a:off x="609600" y="1524000"/>
            <a:ext cx="8382000" cy="4832350"/>
            <a:chOff x="384" y="609"/>
            <a:chExt cx="5280" cy="3044"/>
          </a:xfrm>
        </p:grpSpPr>
        <p:pic>
          <p:nvPicPr>
            <p:cNvPr id="82946" name="Picture 3" descr="canadian_province"/>
            <p:cNvPicPr>
              <a:picLocks noChangeAspect="1" noChangeArrowheads="1"/>
            </p:cNvPicPr>
            <p:nvPr/>
          </p:nvPicPr>
          <p:blipFill>
            <a:blip r:embed="rId2" cstate="print"/>
            <a:srcRect/>
            <a:stretch>
              <a:fillRect/>
            </a:stretch>
          </p:blipFill>
          <p:spPr bwMode="auto">
            <a:xfrm>
              <a:off x="1632" y="2385"/>
              <a:ext cx="2736" cy="1268"/>
            </a:xfrm>
            <a:prstGeom prst="rect">
              <a:avLst/>
            </a:prstGeom>
            <a:noFill/>
            <a:ln w="9525">
              <a:noFill/>
              <a:miter lim="800000"/>
              <a:headEnd/>
              <a:tailEnd/>
            </a:ln>
          </p:spPr>
        </p:pic>
        <p:pic>
          <p:nvPicPr>
            <p:cNvPr id="82947" name="Picture 4" descr="bandeira-canada-img"/>
            <p:cNvPicPr>
              <a:picLocks noChangeAspect="1" noChangeArrowheads="1"/>
            </p:cNvPicPr>
            <p:nvPr/>
          </p:nvPicPr>
          <p:blipFill>
            <a:blip r:embed="rId3" cstate="print"/>
            <a:srcRect/>
            <a:stretch>
              <a:fillRect/>
            </a:stretch>
          </p:blipFill>
          <p:spPr bwMode="auto">
            <a:xfrm>
              <a:off x="2448" y="801"/>
              <a:ext cx="1047" cy="699"/>
            </a:xfrm>
            <a:prstGeom prst="rect">
              <a:avLst/>
            </a:prstGeom>
            <a:noFill/>
            <a:ln w="9525">
              <a:noFill/>
              <a:miter lim="800000"/>
              <a:headEnd/>
              <a:tailEnd/>
            </a:ln>
          </p:spPr>
        </p:pic>
        <p:pic>
          <p:nvPicPr>
            <p:cNvPr id="82948" name="Picture 5" descr="MPj04372980000[1]"/>
            <p:cNvPicPr>
              <a:picLocks noChangeAspect="1" noChangeArrowheads="1"/>
            </p:cNvPicPr>
            <p:nvPr/>
          </p:nvPicPr>
          <p:blipFill>
            <a:blip r:embed="rId4" cstate="print"/>
            <a:srcRect/>
            <a:stretch>
              <a:fillRect/>
            </a:stretch>
          </p:blipFill>
          <p:spPr bwMode="auto">
            <a:xfrm>
              <a:off x="384" y="609"/>
              <a:ext cx="970" cy="1248"/>
            </a:xfrm>
            <a:prstGeom prst="rect">
              <a:avLst/>
            </a:prstGeom>
            <a:noFill/>
            <a:ln w="9525">
              <a:noFill/>
              <a:miter lim="800000"/>
              <a:headEnd/>
              <a:tailEnd/>
            </a:ln>
          </p:spPr>
        </p:pic>
        <p:pic>
          <p:nvPicPr>
            <p:cNvPr id="82949" name="Picture 6" descr="MCj04326570000[1]"/>
            <p:cNvPicPr>
              <a:picLocks noChangeAspect="1" noChangeArrowheads="1"/>
            </p:cNvPicPr>
            <p:nvPr/>
          </p:nvPicPr>
          <p:blipFill>
            <a:blip r:embed="rId5" cstate="print"/>
            <a:srcRect/>
            <a:stretch>
              <a:fillRect/>
            </a:stretch>
          </p:blipFill>
          <p:spPr bwMode="auto">
            <a:xfrm>
              <a:off x="4368" y="657"/>
              <a:ext cx="1296" cy="1296"/>
            </a:xfrm>
            <a:prstGeom prst="rect">
              <a:avLst/>
            </a:prstGeom>
            <a:noFill/>
            <a:ln w="9525">
              <a:noFill/>
              <a:miter lim="800000"/>
              <a:headEnd/>
              <a:tailEnd/>
            </a:ln>
          </p:spPr>
        </p:pic>
        <p:sp>
          <p:nvSpPr>
            <p:cNvPr id="82950" name="AutoShape 7"/>
            <p:cNvSpPr>
              <a:spLocks noChangeArrowheads="1"/>
            </p:cNvSpPr>
            <p:nvPr/>
          </p:nvSpPr>
          <p:spPr bwMode="auto">
            <a:xfrm>
              <a:off x="3792" y="993"/>
              <a:ext cx="576" cy="528"/>
            </a:xfrm>
            <a:prstGeom prst="leftRightArrow">
              <a:avLst>
                <a:gd name="adj1" fmla="val 50000"/>
                <a:gd name="adj2" fmla="val 21818"/>
              </a:avLst>
            </a:prstGeom>
            <a:solidFill>
              <a:schemeClr val="folHlink"/>
            </a:solidFill>
            <a:ln w="9525">
              <a:solidFill>
                <a:schemeClr val="tx1"/>
              </a:solidFill>
              <a:miter lim="800000"/>
              <a:headEnd/>
              <a:tailEnd/>
            </a:ln>
          </p:spPr>
          <p:txBody>
            <a:bodyPr wrap="none" anchor="ctr"/>
            <a:lstStyle/>
            <a:p>
              <a:endParaRPr lang="en-US" dirty="0"/>
            </a:p>
          </p:txBody>
        </p:sp>
        <p:sp>
          <p:nvSpPr>
            <p:cNvPr id="82951" name="AutoShape 8"/>
            <p:cNvSpPr>
              <a:spLocks noChangeArrowheads="1"/>
            </p:cNvSpPr>
            <p:nvPr/>
          </p:nvSpPr>
          <p:spPr bwMode="auto">
            <a:xfrm>
              <a:off x="1584" y="993"/>
              <a:ext cx="576" cy="528"/>
            </a:xfrm>
            <a:prstGeom prst="leftRightArrow">
              <a:avLst>
                <a:gd name="adj1" fmla="val 50000"/>
                <a:gd name="adj2" fmla="val 21818"/>
              </a:avLst>
            </a:prstGeom>
            <a:solidFill>
              <a:schemeClr val="folHlink"/>
            </a:solidFill>
            <a:ln w="9525">
              <a:solidFill>
                <a:schemeClr val="tx1"/>
              </a:solidFill>
              <a:miter lim="800000"/>
              <a:headEnd/>
              <a:tailEnd/>
            </a:ln>
          </p:spPr>
          <p:txBody>
            <a:bodyPr wrap="none" anchor="ctr"/>
            <a:lstStyle/>
            <a:p>
              <a:endParaRPr lang="en-US" dirty="0"/>
            </a:p>
          </p:txBody>
        </p:sp>
        <p:sp>
          <p:nvSpPr>
            <p:cNvPr id="82952" name="AutoShape 9"/>
            <p:cNvSpPr>
              <a:spLocks noChangeArrowheads="1"/>
            </p:cNvSpPr>
            <p:nvPr/>
          </p:nvSpPr>
          <p:spPr bwMode="auto">
            <a:xfrm rot="5400000">
              <a:off x="2679" y="1740"/>
              <a:ext cx="576" cy="528"/>
            </a:xfrm>
            <a:prstGeom prst="leftRightArrow">
              <a:avLst>
                <a:gd name="adj1" fmla="val 50000"/>
                <a:gd name="adj2" fmla="val 21818"/>
              </a:avLst>
            </a:prstGeom>
            <a:solidFill>
              <a:schemeClr val="folHlink"/>
            </a:solidFill>
            <a:ln w="9525">
              <a:solidFill>
                <a:schemeClr val="tx1"/>
              </a:solidFill>
              <a:miter lim="800000"/>
              <a:headEnd/>
              <a:tailEnd/>
            </a:ln>
          </p:spPr>
          <p:txBody>
            <a:bodyPr rot="10800000" vert="eaVert" wrap="none" anchor="ctr"/>
            <a:lstStyle/>
            <a:p>
              <a:endParaRPr lang="en-US" dirty="0"/>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6"/>
          <p:cNvPicPr>
            <a:picLocks noChangeAspect="1"/>
          </p:cNvPicPr>
          <p:nvPr/>
        </p:nvPicPr>
        <p:blipFill>
          <a:blip r:embed="rId2" cstate="print"/>
          <a:srcRect/>
          <a:stretch>
            <a:fillRect/>
          </a:stretch>
        </p:blipFill>
        <p:spPr bwMode="auto">
          <a:xfrm>
            <a:off x="304800" y="914400"/>
            <a:ext cx="1066800" cy="261938"/>
          </a:xfrm>
          <a:prstGeom prst="rect">
            <a:avLst/>
          </a:prstGeom>
          <a:noFill/>
          <a:ln w="9525">
            <a:noFill/>
            <a:miter lim="800000"/>
            <a:headEnd/>
            <a:tailEnd/>
          </a:ln>
        </p:spPr>
      </p:pic>
      <p:pic>
        <p:nvPicPr>
          <p:cNvPr id="86018" name="Picture 21"/>
          <p:cNvPicPr>
            <a:picLocks noChangeAspect="1"/>
          </p:cNvPicPr>
          <p:nvPr/>
        </p:nvPicPr>
        <p:blipFill>
          <a:blip r:embed="rId3" cstate="print"/>
          <a:srcRect/>
          <a:stretch>
            <a:fillRect/>
          </a:stretch>
        </p:blipFill>
        <p:spPr bwMode="auto">
          <a:xfrm>
            <a:off x="2971800" y="990600"/>
            <a:ext cx="725488" cy="314325"/>
          </a:xfrm>
          <a:prstGeom prst="rect">
            <a:avLst/>
          </a:prstGeom>
          <a:noFill/>
          <a:ln w="9525">
            <a:noFill/>
            <a:miter lim="800000"/>
            <a:headEnd/>
            <a:tailEnd/>
          </a:ln>
        </p:spPr>
      </p:pic>
      <p:pic>
        <p:nvPicPr>
          <p:cNvPr id="86019" name="Picture 22"/>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439863" y="660400"/>
            <a:ext cx="941387" cy="941388"/>
          </a:xfrm>
          <a:prstGeom prst="rect">
            <a:avLst/>
          </a:prstGeom>
          <a:noFill/>
          <a:ln w="9525">
            <a:noFill/>
            <a:miter lim="800000"/>
            <a:headEnd/>
            <a:tailEnd/>
          </a:ln>
        </p:spPr>
      </p:pic>
      <p:pic>
        <p:nvPicPr>
          <p:cNvPr id="86020" name="Picture 26"/>
          <p:cNvPicPr>
            <a:picLocks noChangeAspect="1"/>
          </p:cNvPicPr>
          <p:nvPr/>
        </p:nvPicPr>
        <p:blipFill>
          <a:blip r:embed="rId5" cstate="print"/>
          <a:srcRect/>
          <a:stretch>
            <a:fillRect/>
          </a:stretch>
        </p:blipFill>
        <p:spPr bwMode="auto">
          <a:xfrm>
            <a:off x="1654175" y="2133600"/>
            <a:ext cx="512763" cy="512763"/>
          </a:xfrm>
          <a:prstGeom prst="rect">
            <a:avLst/>
          </a:prstGeom>
          <a:noFill/>
          <a:ln w="9525">
            <a:noFill/>
            <a:miter lim="800000"/>
            <a:headEnd/>
            <a:tailEnd/>
          </a:ln>
        </p:spPr>
      </p:pic>
      <p:pic>
        <p:nvPicPr>
          <p:cNvPr id="86021" name="Picture 27"/>
          <p:cNvPicPr>
            <a:picLocks noChangeAspect="1"/>
          </p:cNvPicPr>
          <p:nvPr/>
        </p:nvPicPr>
        <p:blipFill>
          <a:blip r:embed="rId6" cstate="print"/>
          <a:srcRect/>
          <a:stretch>
            <a:fillRect/>
          </a:stretch>
        </p:blipFill>
        <p:spPr bwMode="auto">
          <a:xfrm>
            <a:off x="2895600" y="1676400"/>
            <a:ext cx="1154113" cy="519113"/>
          </a:xfrm>
          <a:prstGeom prst="rect">
            <a:avLst/>
          </a:prstGeom>
          <a:noFill/>
          <a:ln w="9525">
            <a:noFill/>
            <a:miter lim="800000"/>
            <a:headEnd/>
            <a:tailEnd/>
          </a:ln>
        </p:spPr>
      </p:pic>
      <p:pic>
        <p:nvPicPr>
          <p:cNvPr id="86022" name="Picture 28"/>
          <p:cNvPicPr>
            <a:picLocks noChangeAspect="1"/>
          </p:cNvPicPr>
          <p:nvPr/>
        </p:nvPicPr>
        <p:blipFill>
          <a:blip r:embed="rId7" cstate="print"/>
          <a:srcRect/>
          <a:stretch>
            <a:fillRect/>
          </a:stretch>
        </p:blipFill>
        <p:spPr bwMode="auto">
          <a:xfrm>
            <a:off x="4067175" y="2036763"/>
            <a:ext cx="592138" cy="501650"/>
          </a:xfrm>
          <a:prstGeom prst="rect">
            <a:avLst/>
          </a:prstGeom>
          <a:noFill/>
          <a:ln w="9525">
            <a:noFill/>
            <a:miter lim="800000"/>
            <a:headEnd/>
            <a:tailEnd/>
          </a:ln>
        </p:spPr>
      </p:pic>
      <p:pic>
        <p:nvPicPr>
          <p:cNvPr id="86023" name="Picture 29"/>
          <p:cNvPicPr>
            <a:picLocks noChangeAspect="1"/>
          </p:cNvPicPr>
          <p:nvPr/>
        </p:nvPicPr>
        <p:blipFill>
          <a:blip r:embed="rId8" cstate="print"/>
          <a:srcRect/>
          <a:stretch>
            <a:fillRect/>
          </a:stretch>
        </p:blipFill>
        <p:spPr bwMode="auto">
          <a:xfrm>
            <a:off x="2100263" y="2511425"/>
            <a:ext cx="808037" cy="609600"/>
          </a:xfrm>
          <a:prstGeom prst="rect">
            <a:avLst/>
          </a:prstGeom>
          <a:noFill/>
          <a:ln w="9525">
            <a:noFill/>
            <a:miter lim="800000"/>
            <a:headEnd/>
            <a:tailEnd/>
          </a:ln>
        </p:spPr>
      </p:pic>
      <p:pic>
        <p:nvPicPr>
          <p:cNvPr id="86024" name="Picture 30"/>
          <p:cNvPicPr>
            <a:picLocks noChangeAspect="1"/>
          </p:cNvPicPr>
          <p:nvPr/>
        </p:nvPicPr>
        <p:blipFill>
          <a:blip r:embed="rId9" cstate="print"/>
          <a:srcRect/>
          <a:stretch>
            <a:fillRect/>
          </a:stretch>
        </p:blipFill>
        <p:spPr bwMode="auto">
          <a:xfrm>
            <a:off x="3817938" y="846138"/>
            <a:ext cx="1079500" cy="355600"/>
          </a:xfrm>
          <a:prstGeom prst="rect">
            <a:avLst/>
          </a:prstGeom>
          <a:noFill/>
          <a:ln w="9525">
            <a:noFill/>
            <a:miter lim="800000"/>
            <a:headEnd/>
            <a:tailEnd/>
          </a:ln>
        </p:spPr>
      </p:pic>
      <p:pic>
        <p:nvPicPr>
          <p:cNvPr id="86025" name="Picture 31"/>
          <p:cNvPicPr>
            <a:picLocks noChangeAspect="1"/>
          </p:cNvPicPr>
          <p:nvPr/>
        </p:nvPicPr>
        <p:blipFill>
          <a:blip r:embed="rId10" cstate="print"/>
          <a:srcRect/>
          <a:stretch>
            <a:fillRect/>
          </a:stretch>
        </p:blipFill>
        <p:spPr bwMode="auto">
          <a:xfrm>
            <a:off x="4270375" y="1349375"/>
            <a:ext cx="868363" cy="576263"/>
          </a:xfrm>
          <a:prstGeom prst="rect">
            <a:avLst/>
          </a:prstGeom>
          <a:noFill/>
          <a:ln w="9525">
            <a:noFill/>
            <a:miter lim="800000"/>
            <a:headEnd/>
            <a:tailEnd/>
          </a:ln>
        </p:spPr>
      </p:pic>
      <p:pic>
        <p:nvPicPr>
          <p:cNvPr id="86026" name="Picture 32"/>
          <p:cNvPicPr>
            <a:picLocks noChangeAspect="1"/>
          </p:cNvPicPr>
          <p:nvPr/>
        </p:nvPicPr>
        <p:blipFill>
          <a:blip r:embed="rId11" cstate="print"/>
          <a:srcRect/>
          <a:stretch>
            <a:fillRect/>
          </a:stretch>
        </p:blipFill>
        <p:spPr bwMode="auto">
          <a:xfrm>
            <a:off x="306388" y="2124075"/>
            <a:ext cx="1073150" cy="300038"/>
          </a:xfrm>
          <a:prstGeom prst="rect">
            <a:avLst/>
          </a:prstGeom>
          <a:noFill/>
          <a:ln w="9525">
            <a:noFill/>
            <a:miter lim="800000"/>
            <a:headEnd/>
            <a:tailEnd/>
          </a:ln>
        </p:spPr>
      </p:pic>
      <p:pic>
        <p:nvPicPr>
          <p:cNvPr id="86027" name="Picture 33"/>
          <p:cNvPicPr>
            <a:picLocks noChangeAspect="1"/>
          </p:cNvPicPr>
          <p:nvPr/>
        </p:nvPicPr>
        <p:blipFill>
          <a:blip r:embed="rId12" cstate="print"/>
          <a:srcRect/>
          <a:stretch>
            <a:fillRect/>
          </a:stretch>
        </p:blipFill>
        <p:spPr bwMode="auto">
          <a:xfrm>
            <a:off x="228600" y="2895600"/>
            <a:ext cx="1668463" cy="185738"/>
          </a:xfrm>
          <a:prstGeom prst="rect">
            <a:avLst/>
          </a:prstGeom>
          <a:noFill/>
          <a:ln w="9525">
            <a:noFill/>
            <a:miter lim="800000"/>
            <a:headEnd/>
            <a:tailEnd/>
          </a:ln>
        </p:spPr>
      </p:pic>
      <p:pic>
        <p:nvPicPr>
          <p:cNvPr id="86028" name="Picture 34"/>
          <p:cNvPicPr>
            <a:picLocks noChangeAspect="1"/>
          </p:cNvPicPr>
          <p:nvPr/>
        </p:nvPicPr>
        <p:blipFill>
          <a:blip r:embed="rId13" cstate="print"/>
          <a:srcRect/>
          <a:stretch>
            <a:fillRect/>
          </a:stretch>
        </p:blipFill>
        <p:spPr bwMode="auto">
          <a:xfrm>
            <a:off x="3614738" y="3265488"/>
            <a:ext cx="1168400" cy="360362"/>
          </a:xfrm>
          <a:prstGeom prst="rect">
            <a:avLst/>
          </a:prstGeom>
          <a:noFill/>
          <a:ln w="9525">
            <a:noFill/>
            <a:miter lim="800000"/>
            <a:headEnd/>
            <a:tailEnd/>
          </a:ln>
        </p:spPr>
      </p:pic>
      <p:pic>
        <p:nvPicPr>
          <p:cNvPr id="86029" name="Picture 37"/>
          <p:cNvPicPr>
            <a:picLocks noChangeAspect="1"/>
          </p:cNvPicPr>
          <p:nvPr/>
        </p:nvPicPr>
        <p:blipFill>
          <a:blip r:embed="rId14" cstate="print"/>
          <a:srcRect/>
          <a:stretch>
            <a:fillRect/>
          </a:stretch>
        </p:blipFill>
        <p:spPr bwMode="auto">
          <a:xfrm>
            <a:off x="1954213" y="3603625"/>
            <a:ext cx="1371600" cy="312738"/>
          </a:xfrm>
          <a:prstGeom prst="rect">
            <a:avLst/>
          </a:prstGeom>
          <a:noFill/>
          <a:ln w="9525">
            <a:noFill/>
            <a:miter lim="800000"/>
            <a:headEnd/>
            <a:tailEnd/>
          </a:ln>
        </p:spPr>
      </p:pic>
      <p:pic>
        <p:nvPicPr>
          <p:cNvPr id="86030" name="Picture 38"/>
          <p:cNvPicPr>
            <a:picLocks noChangeAspect="1"/>
          </p:cNvPicPr>
          <p:nvPr/>
        </p:nvPicPr>
        <p:blipFill>
          <a:blip r:embed="rId15" cstate="print"/>
          <a:srcRect/>
          <a:stretch>
            <a:fillRect/>
          </a:stretch>
        </p:blipFill>
        <p:spPr bwMode="auto">
          <a:xfrm>
            <a:off x="304800" y="4191000"/>
            <a:ext cx="788988" cy="315913"/>
          </a:xfrm>
          <a:prstGeom prst="rect">
            <a:avLst/>
          </a:prstGeom>
          <a:noFill/>
          <a:ln w="9525">
            <a:noFill/>
            <a:miter lim="800000"/>
            <a:headEnd/>
            <a:tailEnd/>
          </a:ln>
        </p:spPr>
      </p:pic>
      <p:pic>
        <p:nvPicPr>
          <p:cNvPr id="86031" name="Picture 39"/>
          <p:cNvPicPr>
            <a:picLocks noChangeAspect="1"/>
          </p:cNvPicPr>
          <p:nvPr/>
        </p:nvPicPr>
        <p:blipFill>
          <a:blip r:embed="rId16" cstate="print"/>
          <a:srcRect/>
          <a:stretch>
            <a:fillRect/>
          </a:stretch>
        </p:blipFill>
        <p:spPr bwMode="auto">
          <a:xfrm>
            <a:off x="1371600" y="4419600"/>
            <a:ext cx="1077913" cy="249238"/>
          </a:xfrm>
          <a:prstGeom prst="rect">
            <a:avLst/>
          </a:prstGeom>
          <a:noFill/>
          <a:ln w="9525">
            <a:noFill/>
            <a:miter lim="800000"/>
            <a:headEnd/>
            <a:tailEnd/>
          </a:ln>
        </p:spPr>
      </p:pic>
      <p:pic>
        <p:nvPicPr>
          <p:cNvPr id="86032" name="Picture 41"/>
          <p:cNvPicPr>
            <a:picLocks noChangeAspect="1"/>
          </p:cNvPicPr>
          <p:nvPr/>
        </p:nvPicPr>
        <p:blipFill>
          <a:blip r:embed="rId17" cstate="print"/>
          <a:srcRect/>
          <a:stretch>
            <a:fillRect/>
          </a:stretch>
        </p:blipFill>
        <p:spPr bwMode="auto">
          <a:xfrm>
            <a:off x="4927600" y="3748088"/>
            <a:ext cx="1065213" cy="425450"/>
          </a:xfrm>
          <a:prstGeom prst="rect">
            <a:avLst/>
          </a:prstGeom>
          <a:noFill/>
          <a:ln w="9525">
            <a:noFill/>
            <a:miter lim="800000"/>
            <a:headEnd/>
            <a:tailEnd/>
          </a:ln>
        </p:spPr>
      </p:pic>
      <p:pic>
        <p:nvPicPr>
          <p:cNvPr id="86033" name="Picture 43"/>
          <p:cNvPicPr>
            <a:picLocks noChangeAspect="1"/>
          </p:cNvPicPr>
          <p:nvPr/>
        </p:nvPicPr>
        <p:blipFill>
          <a:blip r:embed="rId18" cstate="print"/>
          <a:srcRect/>
          <a:stretch>
            <a:fillRect/>
          </a:stretch>
        </p:blipFill>
        <p:spPr bwMode="auto">
          <a:xfrm>
            <a:off x="304800" y="4648200"/>
            <a:ext cx="681038" cy="458788"/>
          </a:xfrm>
          <a:prstGeom prst="rect">
            <a:avLst/>
          </a:prstGeom>
          <a:noFill/>
          <a:ln w="9525">
            <a:noFill/>
            <a:miter lim="800000"/>
            <a:headEnd/>
            <a:tailEnd/>
          </a:ln>
        </p:spPr>
      </p:pic>
      <p:pic>
        <p:nvPicPr>
          <p:cNvPr id="86034" name="Picture 45"/>
          <p:cNvPicPr>
            <a:picLocks noChangeAspect="1"/>
          </p:cNvPicPr>
          <p:nvPr/>
        </p:nvPicPr>
        <p:blipFill>
          <a:blip r:embed="rId19" cstate="print"/>
          <a:srcRect/>
          <a:stretch>
            <a:fillRect/>
          </a:stretch>
        </p:blipFill>
        <p:spPr bwMode="auto">
          <a:xfrm>
            <a:off x="1219200" y="4800600"/>
            <a:ext cx="327025" cy="481013"/>
          </a:xfrm>
          <a:prstGeom prst="rect">
            <a:avLst/>
          </a:prstGeom>
          <a:noFill/>
          <a:ln w="9525">
            <a:noFill/>
            <a:miter lim="800000"/>
            <a:headEnd/>
            <a:tailEnd/>
          </a:ln>
        </p:spPr>
      </p:pic>
      <p:pic>
        <p:nvPicPr>
          <p:cNvPr id="86035" name="Picture 46"/>
          <p:cNvPicPr>
            <a:picLocks noChangeAspect="1"/>
          </p:cNvPicPr>
          <p:nvPr/>
        </p:nvPicPr>
        <p:blipFill>
          <a:blip r:embed="rId20" cstate="print"/>
          <a:srcRect/>
          <a:stretch>
            <a:fillRect/>
          </a:stretch>
        </p:blipFill>
        <p:spPr bwMode="auto">
          <a:xfrm>
            <a:off x="4419600" y="2895600"/>
            <a:ext cx="1122363" cy="561975"/>
          </a:xfrm>
          <a:prstGeom prst="rect">
            <a:avLst/>
          </a:prstGeom>
          <a:noFill/>
          <a:ln w="9525">
            <a:noFill/>
            <a:miter lim="800000"/>
            <a:headEnd/>
            <a:tailEnd/>
          </a:ln>
        </p:spPr>
      </p:pic>
      <p:pic>
        <p:nvPicPr>
          <p:cNvPr id="86036" name="Picture 48"/>
          <p:cNvPicPr>
            <a:picLocks noChangeAspect="1"/>
          </p:cNvPicPr>
          <p:nvPr/>
        </p:nvPicPr>
        <p:blipFill>
          <a:blip r:embed="rId21" cstate="print"/>
          <a:srcRect/>
          <a:stretch>
            <a:fillRect/>
          </a:stretch>
        </p:blipFill>
        <p:spPr bwMode="auto">
          <a:xfrm>
            <a:off x="4143375" y="4097338"/>
            <a:ext cx="1158875" cy="677862"/>
          </a:xfrm>
          <a:prstGeom prst="rect">
            <a:avLst/>
          </a:prstGeom>
          <a:noFill/>
          <a:ln w="9525">
            <a:noFill/>
            <a:miter lim="800000"/>
            <a:headEnd/>
            <a:tailEnd/>
          </a:ln>
        </p:spPr>
      </p:pic>
      <p:pic>
        <p:nvPicPr>
          <p:cNvPr id="86037" name="Picture 49"/>
          <p:cNvPicPr>
            <a:picLocks noChangeAspect="1"/>
          </p:cNvPicPr>
          <p:nvPr/>
        </p:nvPicPr>
        <p:blipFill>
          <a:blip r:embed="rId22" cstate="print"/>
          <a:srcRect/>
          <a:stretch>
            <a:fillRect/>
          </a:stretch>
        </p:blipFill>
        <p:spPr bwMode="auto">
          <a:xfrm>
            <a:off x="1747838" y="5118100"/>
            <a:ext cx="996950" cy="292100"/>
          </a:xfrm>
          <a:prstGeom prst="rect">
            <a:avLst/>
          </a:prstGeom>
          <a:noFill/>
          <a:ln w="9525">
            <a:noFill/>
            <a:miter lim="800000"/>
            <a:headEnd/>
            <a:tailEnd/>
          </a:ln>
        </p:spPr>
      </p:pic>
      <p:pic>
        <p:nvPicPr>
          <p:cNvPr id="86038" name="Picture 50"/>
          <p:cNvPicPr>
            <a:picLocks noChangeAspect="1"/>
          </p:cNvPicPr>
          <p:nvPr/>
        </p:nvPicPr>
        <p:blipFill>
          <a:blip r:embed="rId23" cstate="print"/>
          <a:srcRect/>
          <a:stretch>
            <a:fillRect/>
          </a:stretch>
        </p:blipFill>
        <p:spPr bwMode="auto">
          <a:xfrm>
            <a:off x="5486400" y="990600"/>
            <a:ext cx="1103313" cy="441325"/>
          </a:xfrm>
          <a:prstGeom prst="rect">
            <a:avLst/>
          </a:prstGeom>
          <a:noFill/>
          <a:ln w="9525">
            <a:noFill/>
            <a:miter lim="800000"/>
            <a:headEnd/>
            <a:tailEnd/>
          </a:ln>
        </p:spPr>
      </p:pic>
      <p:pic>
        <p:nvPicPr>
          <p:cNvPr id="86039" name="Picture 51"/>
          <p:cNvPicPr>
            <a:picLocks noChangeAspect="1"/>
          </p:cNvPicPr>
          <p:nvPr/>
        </p:nvPicPr>
        <p:blipFill>
          <a:blip r:embed="rId24" cstate="print"/>
          <a:srcRect/>
          <a:stretch>
            <a:fillRect/>
          </a:stretch>
        </p:blipFill>
        <p:spPr bwMode="auto">
          <a:xfrm>
            <a:off x="4800600" y="2286000"/>
            <a:ext cx="830263" cy="554038"/>
          </a:xfrm>
          <a:prstGeom prst="rect">
            <a:avLst/>
          </a:prstGeom>
          <a:noFill/>
          <a:ln w="9525">
            <a:noFill/>
            <a:miter lim="800000"/>
            <a:headEnd/>
            <a:tailEnd/>
          </a:ln>
        </p:spPr>
      </p:pic>
      <p:pic>
        <p:nvPicPr>
          <p:cNvPr id="86040" name="Picture 52"/>
          <p:cNvPicPr>
            <a:picLocks noChangeAspect="1"/>
          </p:cNvPicPr>
          <p:nvPr/>
        </p:nvPicPr>
        <p:blipFill>
          <a:blip r:embed="rId25" cstate="print"/>
          <a:srcRect/>
          <a:stretch>
            <a:fillRect/>
          </a:stretch>
        </p:blipFill>
        <p:spPr bwMode="auto">
          <a:xfrm>
            <a:off x="336550" y="3552825"/>
            <a:ext cx="1074738" cy="315913"/>
          </a:xfrm>
          <a:prstGeom prst="rect">
            <a:avLst/>
          </a:prstGeom>
          <a:noFill/>
          <a:ln w="9525">
            <a:noFill/>
            <a:miter lim="800000"/>
            <a:headEnd/>
            <a:tailEnd/>
          </a:ln>
        </p:spPr>
      </p:pic>
      <p:pic>
        <p:nvPicPr>
          <p:cNvPr id="86041" name="Picture 53"/>
          <p:cNvPicPr>
            <a:picLocks noChangeAspect="1"/>
          </p:cNvPicPr>
          <p:nvPr/>
        </p:nvPicPr>
        <p:blipFill>
          <a:blip r:embed="rId26" cstate="print"/>
          <a:srcRect/>
          <a:stretch>
            <a:fillRect/>
          </a:stretch>
        </p:blipFill>
        <p:spPr bwMode="auto">
          <a:xfrm>
            <a:off x="3214688" y="2820988"/>
            <a:ext cx="1406525" cy="163512"/>
          </a:xfrm>
          <a:prstGeom prst="rect">
            <a:avLst/>
          </a:prstGeom>
          <a:noFill/>
          <a:ln w="9525">
            <a:noFill/>
            <a:miter lim="800000"/>
            <a:headEnd/>
            <a:tailEnd/>
          </a:ln>
        </p:spPr>
      </p:pic>
      <p:pic>
        <p:nvPicPr>
          <p:cNvPr id="86042" name="Picture 54"/>
          <p:cNvPicPr>
            <a:picLocks noChangeAspect="1"/>
          </p:cNvPicPr>
          <p:nvPr/>
        </p:nvPicPr>
        <p:blipFill>
          <a:blip r:embed="rId27" cstate="print"/>
          <a:srcRect/>
          <a:stretch>
            <a:fillRect/>
          </a:stretch>
        </p:blipFill>
        <p:spPr bwMode="auto">
          <a:xfrm>
            <a:off x="7292975" y="914400"/>
            <a:ext cx="631825" cy="274638"/>
          </a:xfrm>
          <a:prstGeom prst="rect">
            <a:avLst/>
          </a:prstGeom>
          <a:noFill/>
          <a:ln w="9525">
            <a:noFill/>
            <a:miter lim="800000"/>
            <a:headEnd/>
            <a:tailEnd/>
          </a:ln>
        </p:spPr>
      </p:pic>
      <p:pic>
        <p:nvPicPr>
          <p:cNvPr id="86043" name="Picture 55"/>
          <p:cNvPicPr>
            <a:picLocks noChangeAspect="1"/>
          </p:cNvPicPr>
          <p:nvPr/>
        </p:nvPicPr>
        <p:blipFill>
          <a:blip r:embed="rId28" cstate="print"/>
          <a:srcRect/>
          <a:stretch>
            <a:fillRect/>
          </a:stretch>
        </p:blipFill>
        <p:spPr bwMode="auto">
          <a:xfrm>
            <a:off x="3276600" y="5181600"/>
            <a:ext cx="825500" cy="153988"/>
          </a:xfrm>
          <a:prstGeom prst="rect">
            <a:avLst/>
          </a:prstGeom>
          <a:noFill/>
          <a:ln w="9525">
            <a:noFill/>
            <a:miter lim="800000"/>
            <a:headEnd/>
            <a:tailEnd/>
          </a:ln>
        </p:spPr>
      </p:pic>
      <p:pic>
        <p:nvPicPr>
          <p:cNvPr id="86044" name="Picture 59" descr="Picture 2.png"/>
          <p:cNvPicPr>
            <a:picLocks noChangeAspect="1"/>
          </p:cNvPicPr>
          <p:nvPr/>
        </p:nvPicPr>
        <p:blipFill>
          <a:blip r:embed="rId29" cstate="print"/>
          <a:srcRect/>
          <a:stretch>
            <a:fillRect/>
          </a:stretch>
        </p:blipFill>
        <p:spPr bwMode="auto">
          <a:xfrm>
            <a:off x="5399088" y="1628775"/>
            <a:ext cx="850900" cy="434975"/>
          </a:xfrm>
          <a:prstGeom prst="rect">
            <a:avLst/>
          </a:prstGeom>
          <a:noFill/>
          <a:ln w="9525">
            <a:noFill/>
            <a:miter lim="800000"/>
            <a:headEnd/>
            <a:tailEnd/>
          </a:ln>
        </p:spPr>
      </p:pic>
      <p:pic>
        <p:nvPicPr>
          <p:cNvPr id="86045" name="Picture 62" descr="ballinran.jpg"/>
          <p:cNvPicPr>
            <a:picLocks noChangeAspect="1"/>
          </p:cNvPicPr>
          <p:nvPr/>
        </p:nvPicPr>
        <p:blipFill>
          <a:blip r:embed="rId30" cstate="print"/>
          <a:srcRect/>
          <a:stretch>
            <a:fillRect/>
          </a:stretch>
        </p:blipFill>
        <p:spPr bwMode="auto">
          <a:xfrm>
            <a:off x="5783263" y="2246313"/>
            <a:ext cx="530225" cy="530225"/>
          </a:xfrm>
          <a:prstGeom prst="rect">
            <a:avLst/>
          </a:prstGeom>
          <a:noFill/>
          <a:ln w="9525">
            <a:noFill/>
            <a:miter lim="800000"/>
            <a:headEnd/>
            <a:tailEnd/>
          </a:ln>
        </p:spPr>
      </p:pic>
      <p:pic>
        <p:nvPicPr>
          <p:cNvPr id="86046" name="Picture 68" descr="Canadian Heritage.JPG"/>
          <p:cNvPicPr>
            <a:picLocks noChangeAspect="1"/>
          </p:cNvPicPr>
          <p:nvPr/>
        </p:nvPicPr>
        <p:blipFill>
          <a:blip r:embed="rId31" cstate="print"/>
          <a:srcRect/>
          <a:stretch>
            <a:fillRect/>
          </a:stretch>
        </p:blipFill>
        <p:spPr bwMode="auto">
          <a:xfrm>
            <a:off x="6869113" y="2349500"/>
            <a:ext cx="1657350" cy="209550"/>
          </a:xfrm>
          <a:prstGeom prst="rect">
            <a:avLst/>
          </a:prstGeom>
          <a:noFill/>
          <a:ln w="9525">
            <a:noFill/>
            <a:miter lim="800000"/>
            <a:headEnd/>
            <a:tailEnd/>
          </a:ln>
        </p:spPr>
      </p:pic>
      <p:pic>
        <p:nvPicPr>
          <p:cNvPr id="86047" name="Picture 69" descr="canadian stage company.JPG"/>
          <p:cNvPicPr>
            <a:picLocks noChangeAspect="1"/>
          </p:cNvPicPr>
          <p:nvPr/>
        </p:nvPicPr>
        <p:blipFill>
          <a:blip r:embed="rId32" cstate="print"/>
          <a:srcRect/>
          <a:stretch>
            <a:fillRect/>
          </a:stretch>
        </p:blipFill>
        <p:spPr bwMode="auto">
          <a:xfrm>
            <a:off x="4362450" y="5356225"/>
            <a:ext cx="1301750" cy="406400"/>
          </a:xfrm>
          <a:prstGeom prst="rect">
            <a:avLst/>
          </a:prstGeom>
          <a:noFill/>
          <a:ln w="9525">
            <a:noFill/>
            <a:miter lim="800000"/>
            <a:headEnd/>
            <a:tailEnd/>
          </a:ln>
        </p:spPr>
      </p:pic>
      <p:pic>
        <p:nvPicPr>
          <p:cNvPr id="86048" name="Picture 70" descr="Canadiana.org.JPG"/>
          <p:cNvPicPr>
            <a:picLocks noChangeAspect="1"/>
          </p:cNvPicPr>
          <p:nvPr/>
        </p:nvPicPr>
        <p:blipFill>
          <a:blip r:embed="rId33" cstate="print"/>
          <a:srcRect/>
          <a:stretch>
            <a:fillRect/>
          </a:stretch>
        </p:blipFill>
        <p:spPr bwMode="auto">
          <a:xfrm>
            <a:off x="7634288" y="1828800"/>
            <a:ext cx="1057275" cy="406400"/>
          </a:xfrm>
          <a:prstGeom prst="rect">
            <a:avLst/>
          </a:prstGeom>
          <a:noFill/>
          <a:ln w="9525">
            <a:noFill/>
            <a:miter lim="800000"/>
            <a:headEnd/>
            <a:tailEnd/>
          </a:ln>
        </p:spPr>
      </p:pic>
      <p:pic>
        <p:nvPicPr>
          <p:cNvPr id="86049" name="Picture 71" descr="Carleton University.jpg"/>
          <p:cNvPicPr>
            <a:picLocks noChangeAspect="1"/>
          </p:cNvPicPr>
          <p:nvPr/>
        </p:nvPicPr>
        <p:blipFill>
          <a:blip r:embed="rId34" cstate="print"/>
          <a:srcRect/>
          <a:stretch>
            <a:fillRect/>
          </a:stretch>
        </p:blipFill>
        <p:spPr bwMode="auto">
          <a:xfrm>
            <a:off x="6477000" y="2743200"/>
            <a:ext cx="742950" cy="266700"/>
          </a:xfrm>
          <a:prstGeom prst="rect">
            <a:avLst/>
          </a:prstGeom>
          <a:noFill/>
          <a:ln w="9525">
            <a:noFill/>
            <a:miter lim="800000"/>
            <a:headEnd/>
            <a:tailEnd/>
          </a:ln>
        </p:spPr>
      </p:pic>
      <p:pic>
        <p:nvPicPr>
          <p:cNvPr id="86050" name="Picture 72" descr="Center for Community Mapping.JPG"/>
          <p:cNvPicPr>
            <a:picLocks noChangeAspect="1"/>
          </p:cNvPicPr>
          <p:nvPr/>
        </p:nvPicPr>
        <p:blipFill>
          <a:blip r:embed="rId35" cstate="print"/>
          <a:srcRect/>
          <a:stretch>
            <a:fillRect/>
          </a:stretch>
        </p:blipFill>
        <p:spPr bwMode="auto">
          <a:xfrm>
            <a:off x="2238375" y="5910263"/>
            <a:ext cx="3505200" cy="409575"/>
          </a:xfrm>
          <a:prstGeom prst="rect">
            <a:avLst/>
          </a:prstGeom>
          <a:noFill/>
          <a:ln w="9525">
            <a:noFill/>
            <a:miter lim="800000"/>
            <a:headEnd/>
            <a:tailEnd/>
          </a:ln>
        </p:spPr>
      </p:pic>
      <p:pic>
        <p:nvPicPr>
          <p:cNvPr id="86051" name="Picture 79" descr="DossierView.jpg"/>
          <p:cNvPicPr>
            <a:picLocks noChangeAspect="1"/>
          </p:cNvPicPr>
          <p:nvPr/>
        </p:nvPicPr>
        <p:blipFill>
          <a:blip r:embed="rId36" cstate="print"/>
          <a:srcRect/>
          <a:stretch>
            <a:fillRect/>
          </a:stretch>
        </p:blipFill>
        <p:spPr bwMode="auto">
          <a:xfrm>
            <a:off x="7481888" y="2890838"/>
            <a:ext cx="1295400" cy="327025"/>
          </a:xfrm>
          <a:prstGeom prst="rect">
            <a:avLst/>
          </a:prstGeom>
          <a:noFill/>
          <a:ln w="9525">
            <a:noFill/>
            <a:miter lim="800000"/>
            <a:headEnd/>
            <a:tailEnd/>
          </a:ln>
        </p:spPr>
      </p:pic>
      <p:pic>
        <p:nvPicPr>
          <p:cNvPr id="86052" name="Picture 81" descr="eSolutionsGroup.JPG"/>
          <p:cNvPicPr>
            <a:picLocks noChangeAspect="1"/>
          </p:cNvPicPr>
          <p:nvPr/>
        </p:nvPicPr>
        <p:blipFill>
          <a:blip r:embed="rId37" cstate="print"/>
          <a:srcRect/>
          <a:stretch>
            <a:fillRect/>
          </a:stretch>
        </p:blipFill>
        <p:spPr bwMode="auto">
          <a:xfrm>
            <a:off x="5780088" y="4295775"/>
            <a:ext cx="2058987" cy="376238"/>
          </a:xfrm>
          <a:prstGeom prst="rect">
            <a:avLst/>
          </a:prstGeom>
          <a:noFill/>
          <a:ln w="9525">
            <a:noFill/>
            <a:miter lim="800000"/>
            <a:headEnd/>
            <a:tailEnd/>
          </a:ln>
        </p:spPr>
      </p:pic>
      <p:pic>
        <p:nvPicPr>
          <p:cNvPr id="86053" name="Picture 83" descr="Export Development Can.jpg"/>
          <p:cNvPicPr>
            <a:picLocks noChangeAspect="1"/>
          </p:cNvPicPr>
          <p:nvPr/>
        </p:nvPicPr>
        <p:blipFill>
          <a:blip r:embed="rId38" cstate="print"/>
          <a:srcRect/>
          <a:stretch>
            <a:fillRect/>
          </a:stretch>
        </p:blipFill>
        <p:spPr bwMode="auto">
          <a:xfrm>
            <a:off x="5638800" y="4876800"/>
            <a:ext cx="723900" cy="304800"/>
          </a:xfrm>
          <a:prstGeom prst="rect">
            <a:avLst/>
          </a:prstGeom>
          <a:noFill/>
          <a:ln w="9525">
            <a:noFill/>
            <a:miter lim="800000"/>
            <a:headEnd/>
            <a:tailEnd/>
          </a:ln>
        </p:spPr>
      </p:pic>
      <p:pic>
        <p:nvPicPr>
          <p:cNvPr id="86054" name="Picture 86" descr="laurier_logo.JPG"/>
          <p:cNvPicPr>
            <a:picLocks noChangeAspect="1"/>
          </p:cNvPicPr>
          <p:nvPr/>
        </p:nvPicPr>
        <p:blipFill>
          <a:blip r:embed="rId39" cstate="print"/>
          <a:srcRect/>
          <a:stretch>
            <a:fillRect/>
          </a:stretch>
        </p:blipFill>
        <p:spPr bwMode="auto">
          <a:xfrm>
            <a:off x="6629400" y="4724400"/>
            <a:ext cx="711200" cy="200025"/>
          </a:xfrm>
          <a:prstGeom prst="rect">
            <a:avLst/>
          </a:prstGeom>
          <a:noFill/>
          <a:ln w="9525">
            <a:noFill/>
            <a:miter lim="800000"/>
            <a:headEnd/>
            <a:tailEnd/>
          </a:ln>
        </p:spPr>
      </p:pic>
      <p:pic>
        <p:nvPicPr>
          <p:cNvPr id="86055" name="Picture 88" descr="solutions in context.JPG"/>
          <p:cNvPicPr>
            <a:picLocks noChangeAspect="1"/>
          </p:cNvPicPr>
          <p:nvPr/>
        </p:nvPicPr>
        <p:blipFill>
          <a:blip r:embed="rId40" cstate="print"/>
          <a:srcRect/>
          <a:stretch>
            <a:fillRect/>
          </a:stretch>
        </p:blipFill>
        <p:spPr bwMode="auto">
          <a:xfrm>
            <a:off x="6553200" y="5029200"/>
            <a:ext cx="2122488" cy="587375"/>
          </a:xfrm>
          <a:prstGeom prst="rect">
            <a:avLst/>
          </a:prstGeom>
          <a:noFill/>
          <a:ln w="9525">
            <a:noFill/>
            <a:miter lim="800000"/>
            <a:headEnd/>
            <a:tailEnd/>
          </a:ln>
        </p:spPr>
      </p:pic>
      <p:pic>
        <p:nvPicPr>
          <p:cNvPr id="86056" name="Picture 95" descr="telus.JPG"/>
          <p:cNvPicPr>
            <a:picLocks noChangeAspect="1"/>
          </p:cNvPicPr>
          <p:nvPr/>
        </p:nvPicPr>
        <p:blipFill>
          <a:blip r:embed="rId41" cstate="print"/>
          <a:srcRect/>
          <a:stretch>
            <a:fillRect/>
          </a:stretch>
        </p:blipFill>
        <p:spPr bwMode="auto">
          <a:xfrm>
            <a:off x="290513" y="1306513"/>
            <a:ext cx="935037" cy="382587"/>
          </a:xfrm>
          <a:prstGeom prst="rect">
            <a:avLst/>
          </a:prstGeom>
          <a:noFill/>
          <a:ln w="9525">
            <a:noFill/>
            <a:miter lim="800000"/>
            <a:headEnd/>
            <a:tailEnd/>
          </a:ln>
        </p:spPr>
      </p:pic>
      <p:pic>
        <p:nvPicPr>
          <p:cNvPr id="86057" name="Picture 98" descr="wesley clover tech.JPG"/>
          <p:cNvPicPr>
            <a:picLocks noChangeAspect="1"/>
          </p:cNvPicPr>
          <p:nvPr/>
        </p:nvPicPr>
        <p:blipFill>
          <a:blip r:embed="rId42" cstate="print"/>
          <a:srcRect/>
          <a:stretch>
            <a:fillRect/>
          </a:stretch>
        </p:blipFill>
        <p:spPr bwMode="auto">
          <a:xfrm>
            <a:off x="7772400" y="5715000"/>
            <a:ext cx="947738" cy="304800"/>
          </a:xfrm>
          <a:prstGeom prst="rect">
            <a:avLst/>
          </a:prstGeom>
          <a:noFill/>
          <a:ln w="9525">
            <a:noFill/>
            <a:miter lim="800000"/>
            <a:headEnd/>
            <a:tailEnd/>
          </a:ln>
        </p:spPr>
      </p:pic>
      <p:pic>
        <p:nvPicPr>
          <p:cNvPr id="86058" name="Picture 100" descr="Vinezoom.JPG"/>
          <p:cNvPicPr>
            <a:picLocks noChangeAspect="1"/>
          </p:cNvPicPr>
          <p:nvPr/>
        </p:nvPicPr>
        <p:blipFill>
          <a:blip r:embed="rId43" cstate="print"/>
          <a:srcRect/>
          <a:stretch>
            <a:fillRect/>
          </a:stretch>
        </p:blipFill>
        <p:spPr bwMode="auto">
          <a:xfrm>
            <a:off x="414338" y="5810250"/>
            <a:ext cx="993775" cy="381000"/>
          </a:xfrm>
          <a:prstGeom prst="rect">
            <a:avLst/>
          </a:prstGeom>
          <a:noFill/>
          <a:ln w="9525">
            <a:noFill/>
            <a:miter lim="800000"/>
            <a:headEnd/>
            <a:tailEnd/>
          </a:ln>
        </p:spPr>
      </p:pic>
      <p:pic>
        <p:nvPicPr>
          <p:cNvPr id="86059" name="Picture 102" descr="uoit.JPG"/>
          <p:cNvPicPr>
            <a:picLocks noChangeAspect="1"/>
          </p:cNvPicPr>
          <p:nvPr/>
        </p:nvPicPr>
        <p:blipFill>
          <a:blip r:embed="rId44" cstate="print"/>
          <a:srcRect/>
          <a:stretch>
            <a:fillRect/>
          </a:stretch>
        </p:blipFill>
        <p:spPr bwMode="auto">
          <a:xfrm>
            <a:off x="1295400" y="3276600"/>
            <a:ext cx="692150" cy="203200"/>
          </a:xfrm>
          <a:prstGeom prst="rect">
            <a:avLst/>
          </a:prstGeom>
          <a:noFill/>
          <a:ln w="9525">
            <a:noFill/>
            <a:miter lim="800000"/>
            <a:headEnd/>
            <a:tailEnd/>
          </a:ln>
        </p:spPr>
      </p:pic>
      <p:pic>
        <p:nvPicPr>
          <p:cNvPr id="86060" name="Picture 103" descr="ubc_logo.JPG"/>
          <p:cNvPicPr>
            <a:picLocks noChangeAspect="1"/>
          </p:cNvPicPr>
          <p:nvPr/>
        </p:nvPicPr>
        <p:blipFill>
          <a:blip r:embed="rId45" cstate="print"/>
          <a:srcRect/>
          <a:stretch>
            <a:fillRect/>
          </a:stretch>
        </p:blipFill>
        <p:spPr bwMode="auto">
          <a:xfrm>
            <a:off x="2955925" y="3997325"/>
            <a:ext cx="600075" cy="815975"/>
          </a:xfrm>
          <a:prstGeom prst="rect">
            <a:avLst/>
          </a:prstGeom>
          <a:noFill/>
          <a:ln w="9525">
            <a:noFill/>
            <a:miter lim="800000"/>
            <a:headEnd/>
            <a:tailEnd/>
          </a:ln>
        </p:spPr>
      </p:pic>
      <p:pic>
        <p:nvPicPr>
          <p:cNvPr id="86061" name="Picture 104" descr="u of t.JPG"/>
          <p:cNvPicPr>
            <a:picLocks noChangeAspect="1"/>
          </p:cNvPicPr>
          <p:nvPr/>
        </p:nvPicPr>
        <p:blipFill>
          <a:blip r:embed="rId46" cstate="print"/>
          <a:srcRect/>
          <a:stretch>
            <a:fillRect/>
          </a:stretch>
        </p:blipFill>
        <p:spPr bwMode="auto">
          <a:xfrm>
            <a:off x="1447800" y="3962400"/>
            <a:ext cx="992188" cy="390525"/>
          </a:xfrm>
          <a:prstGeom prst="rect">
            <a:avLst/>
          </a:prstGeom>
          <a:noFill/>
          <a:ln w="9525">
            <a:noFill/>
            <a:miter lim="800000"/>
            <a:headEnd/>
            <a:tailEnd/>
          </a:ln>
        </p:spPr>
      </p:pic>
      <p:pic>
        <p:nvPicPr>
          <p:cNvPr id="86062" name="Picture 105" descr="tvo.JPG"/>
          <p:cNvPicPr>
            <a:picLocks noChangeAspect="1"/>
          </p:cNvPicPr>
          <p:nvPr/>
        </p:nvPicPr>
        <p:blipFill>
          <a:blip r:embed="rId47" cstate="print"/>
          <a:srcRect/>
          <a:stretch>
            <a:fillRect/>
          </a:stretch>
        </p:blipFill>
        <p:spPr bwMode="auto">
          <a:xfrm>
            <a:off x="1855788" y="1527175"/>
            <a:ext cx="719137" cy="454025"/>
          </a:xfrm>
          <a:prstGeom prst="rect">
            <a:avLst/>
          </a:prstGeom>
          <a:noFill/>
          <a:ln w="9525">
            <a:noFill/>
            <a:miter lim="800000"/>
            <a:headEnd/>
            <a:tailEnd/>
          </a:ln>
        </p:spPr>
      </p:pic>
      <p:sp>
        <p:nvSpPr>
          <p:cNvPr id="86063" name="Title 116"/>
          <p:cNvSpPr>
            <a:spLocks noGrp="1"/>
          </p:cNvSpPr>
          <p:nvPr>
            <p:ph type="title"/>
          </p:nvPr>
        </p:nvSpPr>
        <p:spPr>
          <a:xfrm>
            <a:off x="533400" y="228600"/>
            <a:ext cx="7085013" cy="684212"/>
          </a:xfrm>
        </p:spPr>
        <p:txBody>
          <a:bodyPr>
            <a:normAutofit/>
          </a:bodyPr>
          <a:lstStyle/>
          <a:p>
            <a:pPr eaLnBrk="1" hangingPunct="1"/>
            <a:r>
              <a:rPr lang="en-US" dirty="0" smtClean="0">
                <a:latin typeface="Arial" pitchFamily="34" charset="0"/>
                <a:ea typeface="ＭＳ Ｐゴシック"/>
                <a:cs typeface="Arial" pitchFamily="34" charset="0"/>
              </a:rPr>
              <a:t>CDMN Partnership</a:t>
            </a:r>
          </a:p>
        </p:txBody>
      </p:sp>
      <p:pic>
        <p:nvPicPr>
          <p:cNvPr id="86064" name="Picture 1"/>
          <p:cNvPicPr>
            <a:picLocks noChangeAspect="1" noChangeArrowheads="1"/>
          </p:cNvPicPr>
          <p:nvPr/>
        </p:nvPicPr>
        <p:blipFill>
          <a:blip r:embed="rId48" cstate="print"/>
          <a:srcRect/>
          <a:stretch>
            <a:fillRect/>
          </a:stretch>
        </p:blipFill>
        <p:spPr bwMode="auto">
          <a:xfrm>
            <a:off x="6372225" y="3629025"/>
            <a:ext cx="2336800" cy="376238"/>
          </a:xfrm>
          <a:prstGeom prst="rect">
            <a:avLst/>
          </a:prstGeom>
          <a:noFill/>
          <a:ln w="9525">
            <a:noFill/>
            <a:miter lim="800000"/>
            <a:headEnd/>
            <a:tailEnd/>
          </a:ln>
        </p:spPr>
      </p:pic>
      <p:pic>
        <p:nvPicPr>
          <p:cNvPr id="86065" name="Picture 13" descr="Rogerslogored.png"/>
          <p:cNvPicPr>
            <a:picLocks noChangeAspect="1"/>
          </p:cNvPicPr>
          <p:nvPr/>
        </p:nvPicPr>
        <p:blipFill>
          <a:blip r:embed="rId49" cstate="print"/>
          <a:srcRect/>
          <a:stretch>
            <a:fillRect/>
          </a:stretch>
        </p:blipFill>
        <p:spPr bwMode="auto">
          <a:xfrm>
            <a:off x="7199313" y="1393825"/>
            <a:ext cx="1425575" cy="306388"/>
          </a:xfrm>
          <a:prstGeom prst="rect">
            <a:avLst/>
          </a:prstGeom>
          <a:noFill/>
          <a:ln w="9525">
            <a:noFill/>
            <a:miter lim="800000"/>
            <a:headEnd/>
            <a:tailEnd/>
          </a:ln>
        </p:spPr>
      </p:pic>
      <p:pic>
        <p:nvPicPr>
          <p:cNvPr id="86066" name="Picture 1"/>
          <p:cNvPicPr>
            <a:picLocks noChangeAspect="1" noChangeArrowheads="1"/>
          </p:cNvPicPr>
          <p:nvPr/>
        </p:nvPicPr>
        <p:blipFill>
          <a:blip r:embed="rId50" cstate="print"/>
          <a:srcRect/>
          <a:stretch>
            <a:fillRect/>
          </a:stretch>
        </p:blipFill>
        <p:spPr bwMode="auto">
          <a:xfrm>
            <a:off x="5486400" y="3352800"/>
            <a:ext cx="1989138" cy="2619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431800"/>
            <a:ext cx="6553200" cy="334963"/>
          </a:xfrm>
        </p:spPr>
        <p:txBody>
          <a:bodyPr>
            <a:normAutofit fontScale="90000"/>
          </a:bodyPr>
          <a:lstStyle/>
          <a:p>
            <a:r>
              <a:rPr lang="en-US" dirty="0" smtClean="0">
                <a:latin typeface="Arial" pitchFamily="34" charset="0"/>
                <a:ea typeface="ＭＳ Ｐゴシック"/>
                <a:cs typeface="Arial" pitchFamily="34" charset="0"/>
              </a:rPr>
              <a:t>Digital Media in Universities</a:t>
            </a:r>
          </a:p>
        </p:txBody>
      </p:sp>
      <p:sp>
        <p:nvSpPr>
          <p:cNvPr id="87042" name="Content Placeholder 2"/>
          <p:cNvSpPr>
            <a:spLocks noGrp="1"/>
          </p:cNvSpPr>
          <p:nvPr>
            <p:ph idx="1"/>
          </p:nvPr>
        </p:nvSpPr>
        <p:spPr/>
        <p:txBody>
          <a:bodyPr/>
          <a:lstStyle/>
          <a:p>
            <a:endParaRPr lang="en-US" dirty="0" smtClean="0">
              <a:latin typeface="Arial" pitchFamily="34" charset="0"/>
              <a:ea typeface="ＭＳ Ｐゴシック"/>
              <a:cs typeface="Arial" pitchFamily="34" charset="0"/>
            </a:endParaRPr>
          </a:p>
        </p:txBody>
      </p:sp>
      <p:pic>
        <p:nvPicPr>
          <p:cNvPr id="87043" name="Picture 2"/>
          <p:cNvPicPr>
            <a:picLocks noChangeAspect="1" noChangeArrowheads="1"/>
          </p:cNvPicPr>
          <p:nvPr/>
        </p:nvPicPr>
        <p:blipFill>
          <a:blip r:embed="rId2" cstate="print"/>
          <a:srcRect/>
          <a:stretch>
            <a:fillRect/>
          </a:stretch>
        </p:blipFill>
        <p:spPr bwMode="auto">
          <a:xfrm>
            <a:off x="265113" y="1655763"/>
            <a:ext cx="6167437" cy="4087812"/>
          </a:xfrm>
          <a:prstGeom prst="rect">
            <a:avLst/>
          </a:prstGeom>
          <a:noFill/>
          <a:ln w="9525">
            <a:noFill/>
            <a:miter lim="800000"/>
            <a:headEnd/>
            <a:tailEnd/>
          </a:ln>
        </p:spPr>
      </p:pic>
      <p:pic>
        <p:nvPicPr>
          <p:cNvPr id="87044" name="Picture 2" descr="http://mdm.gnwc.ca/files/news_images/full-sized/grand_logo.jpg?1264448053"/>
          <p:cNvPicPr>
            <a:picLocks noChangeAspect="1" noChangeArrowheads="1"/>
          </p:cNvPicPr>
          <p:nvPr/>
        </p:nvPicPr>
        <p:blipFill>
          <a:blip r:embed="rId3" cstate="print"/>
          <a:srcRect/>
          <a:stretch>
            <a:fillRect/>
          </a:stretch>
        </p:blipFill>
        <p:spPr bwMode="auto">
          <a:xfrm>
            <a:off x="5518150" y="985838"/>
            <a:ext cx="3224213" cy="1792287"/>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274638"/>
            <a:ext cx="6553200" cy="334962"/>
          </a:xfrm>
        </p:spPr>
        <p:txBody>
          <a:bodyPr>
            <a:normAutofit fontScale="90000"/>
          </a:bodyPr>
          <a:lstStyle/>
          <a:p>
            <a:r>
              <a:rPr lang="en-US" dirty="0" smtClean="0">
                <a:latin typeface="Arial" pitchFamily="34" charset="0"/>
                <a:ea typeface="ＭＳ Ｐゴシック"/>
                <a:cs typeface="Arial" pitchFamily="34" charset="0"/>
              </a:rPr>
              <a:t>SSHRC and Digital Humanities</a:t>
            </a:r>
          </a:p>
        </p:txBody>
      </p:sp>
      <p:sp>
        <p:nvSpPr>
          <p:cNvPr id="88066" name="Content Placeholder 2"/>
          <p:cNvSpPr>
            <a:spLocks noGrp="1"/>
          </p:cNvSpPr>
          <p:nvPr>
            <p:ph idx="1"/>
          </p:nvPr>
        </p:nvSpPr>
        <p:spPr/>
        <p:txBody>
          <a:bodyPr/>
          <a:lstStyle/>
          <a:p>
            <a:endParaRPr lang="en-US" dirty="0" smtClean="0">
              <a:latin typeface="Arial" pitchFamily="34" charset="0"/>
              <a:ea typeface="ＭＳ Ｐゴシック"/>
              <a:cs typeface="Arial" pitchFamily="34" charset="0"/>
            </a:endParaRPr>
          </a:p>
        </p:txBody>
      </p:sp>
      <p:pic>
        <p:nvPicPr>
          <p:cNvPr id="88067" name="Picture 2"/>
          <p:cNvPicPr>
            <a:picLocks noChangeAspect="1" noChangeArrowheads="1"/>
          </p:cNvPicPr>
          <p:nvPr/>
        </p:nvPicPr>
        <p:blipFill>
          <a:blip r:embed="rId2" cstate="print"/>
          <a:srcRect l="14891" t="6783" r="15218" b="12347"/>
          <a:stretch>
            <a:fillRect/>
          </a:stretch>
        </p:blipFill>
        <p:spPr bwMode="auto">
          <a:xfrm>
            <a:off x="1114425" y="1277938"/>
            <a:ext cx="6175375"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Slide Number Placeholder 2"/>
          <p:cNvSpPr>
            <a:spLocks noGrp="1"/>
          </p:cNvSpPr>
          <p:nvPr>
            <p:ph type="sldNum" sz="quarter" idx="12"/>
          </p:nvPr>
        </p:nvSpPr>
        <p:spPr bwMode="auto">
          <a:xfrm>
            <a:off x="6684963" y="6492875"/>
            <a:ext cx="2459037" cy="365125"/>
          </a:xfrm>
          <a:prstGeom prst="rect">
            <a:avLst/>
          </a:prstGeom>
          <a:noFill/>
          <a:ln>
            <a:miter lim="800000"/>
            <a:headEnd/>
            <a:tailEnd/>
          </a:ln>
        </p:spPr>
        <p:txBody>
          <a:bodyPr/>
          <a:lstStyle/>
          <a:p>
            <a:r>
              <a:rPr lang="en-US" dirty="0" smtClean="0">
                <a:latin typeface="Arial" pitchFamily="34" charset="0"/>
                <a:ea typeface="ＭＳ Ｐゴシック"/>
                <a:cs typeface="Arial" pitchFamily="34" charset="0"/>
              </a:rPr>
              <a:t>Slide </a:t>
            </a:r>
            <a:fld id="{D78E0358-C490-4D42-A1F0-0FC2C799F972}" type="slidenum">
              <a:rPr lang="en-US" smtClean="0">
                <a:latin typeface="Arial" pitchFamily="34" charset="0"/>
                <a:ea typeface="ＭＳ Ｐゴシック"/>
                <a:cs typeface="Arial" pitchFamily="34" charset="0"/>
              </a:rPr>
              <a:pPr/>
              <a:t>54</a:t>
            </a:fld>
            <a:endParaRPr lang="en-US" dirty="0" smtClean="0">
              <a:latin typeface="Arial" pitchFamily="34" charset="0"/>
              <a:ea typeface="ＭＳ Ｐゴシック"/>
              <a:cs typeface="Arial" pitchFamily="34" charset="0"/>
            </a:endParaRPr>
          </a:p>
        </p:txBody>
      </p:sp>
      <p:sp>
        <p:nvSpPr>
          <p:cNvPr id="89090" name="Rectangle 2"/>
          <p:cNvSpPr>
            <a:spLocks noGrp="1" noChangeArrowheads="1"/>
          </p:cNvSpPr>
          <p:nvPr>
            <p:ph type="title" idx="4294967295"/>
          </p:nvPr>
        </p:nvSpPr>
        <p:spPr>
          <a:xfrm>
            <a:off x="0" y="465138"/>
            <a:ext cx="8045450" cy="754062"/>
          </a:xfrm>
        </p:spPr>
        <p:txBody>
          <a:bodyPr>
            <a:normAutofit/>
          </a:bodyPr>
          <a:lstStyle/>
          <a:p>
            <a:pPr eaLnBrk="1" hangingPunct="1"/>
            <a:r>
              <a:rPr lang="en-US" sz="3200" dirty="0" smtClean="0">
                <a:latin typeface="Arial" pitchFamily="34" charset="0"/>
                <a:ea typeface="ＭＳ Ｐゴシック"/>
                <a:cs typeface="Arial" pitchFamily="34" charset="0"/>
              </a:rPr>
              <a:t>Canada 3.0 Conference in Stratford</a:t>
            </a:r>
          </a:p>
        </p:txBody>
      </p:sp>
      <p:pic>
        <p:nvPicPr>
          <p:cNvPr id="89091" name="Picture 2"/>
          <p:cNvPicPr>
            <a:picLocks noChangeAspect="1" noChangeArrowheads="1"/>
          </p:cNvPicPr>
          <p:nvPr/>
        </p:nvPicPr>
        <p:blipFill>
          <a:blip r:embed="rId3" cstate="print"/>
          <a:srcRect l="11250" t="10834" r="1875"/>
          <a:stretch>
            <a:fillRect/>
          </a:stretch>
        </p:blipFill>
        <p:spPr bwMode="auto">
          <a:xfrm>
            <a:off x="844550" y="1443038"/>
            <a:ext cx="6376988" cy="4908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16"/>
          <p:cNvPicPr>
            <a:picLocks noChangeAspect="1"/>
          </p:cNvPicPr>
          <p:nvPr/>
        </p:nvPicPr>
        <p:blipFill>
          <a:blip r:embed="rId3" cstate="print"/>
          <a:srcRect/>
          <a:stretch>
            <a:fillRect/>
          </a:stretch>
        </p:blipFill>
        <p:spPr bwMode="auto">
          <a:xfrm>
            <a:off x="304800" y="1230313"/>
            <a:ext cx="1066800" cy="261937"/>
          </a:xfrm>
          <a:prstGeom prst="rect">
            <a:avLst/>
          </a:prstGeom>
          <a:noFill/>
          <a:ln w="9525">
            <a:noFill/>
            <a:miter lim="800000"/>
            <a:headEnd/>
            <a:tailEnd/>
          </a:ln>
        </p:spPr>
      </p:pic>
      <p:pic>
        <p:nvPicPr>
          <p:cNvPr id="92162" name="Picture 19"/>
          <p:cNvPicPr>
            <a:picLocks noChangeAspect="1"/>
          </p:cNvPicPr>
          <p:nvPr/>
        </p:nvPicPr>
        <p:blipFill>
          <a:blip r:embed="rId4" cstate="print"/>
          <a:srcRect/>
          <a:stretch>
            <a:fillRect/>
          </a:stretch>
        </p:blipFill>
        <p:spPr bwMode="auto">
          <a:xfrm>
            <a:off x="76200" y="1458913"/>
            <a:ext cx="1219200" cy="617537"/>
          </a:xfrm>
          <a:prstGeom prst="rect">
            <a:avLst/>
          </a:prstGeom>
          <a:noFill/>
          <a:ln w="9525">
            <a:noFill/>
            <a:miter lim="800000"/>
            <a:headEnd/>
            <a:tailEnd/>
          </a:ln>
        </p:spPr>
      </p:pic>
      <p:pic>
        <p:nvPicPr>
          <p:cNvPr id="92163" name="Picture 20"/>
          <p:cNvPicPr>
            <a:picLocks noChangeAspect="1"/>
          </p:cNvPicPr>
          <p:nvPr/>
        </p:nvPicPr>
        <p:blipFill>
          <a:blip r:embed="rId5" cstate="print"/>
          <a:srcRect/>
          <a:stretch>
            <a:fillRect/>
          </a:stretch>
        </p:blipFill>
        <p:spPr bwMode="auto">
          <a:xfrm>
            <a:off x="1524000" y="1230313"/>
            <a:ext cx="1295400" cy="236537"/>
          </a:xfrm>
          <a:prstGeom prst="rect">
            <a:avLst/>
          </a:prstGeom>
          <a:noFill/>
          <a:ln w="9525">
            <a:noFill/>
            <a:miter lim="800000"/>
            <a:headEnd/>
            <a:tailEnd/>
          </a:ln>
        </p:spPr>
      </p:pic>
      <p:pic>
        <p:nvPicPr>
          <p:cNvPr id="92164" name="Picture 21"/>
          <p:cNvPicPr>
            <a:picLocks noChangeAspect="1"/>
          </p:cNvPicPr>
          <p:nvPr/>
        </p:nvPicPr>
        <p:blipFill>
          <a:blip r:embed="rId6" cstate="print"/>
          <a:srcRect/>
          <a:stretch>
            <a:fillRect/>
          </a:stretch>
        </p:blipFill>
        <p:spPr bwMode="auto">
          <a:xfrm>
            <a:off x="2971800" y="1306513"/>
            <a:ext cx="725488" cy="314325"/>
          </a:xfrm>
          <a:prstGeom prst="rect">
            <a:avLst/>
          </a:prstGeom>
          <a:noFill/>
          <a:ln w="9525">
            <a:noFill/>
            <a:miter lim="800000"/>
            <a:headEnd/>
            <a:tailEnd/>
          </a:ln>
        </p:spPr>
      </p:pic>
      <p:pic>
        <p:nvPicPr>
          <p:cNvPr id="92165" name="Picture 22"/>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1295400" y="1382713"/>
            <a:ext cx="941388" cy="941387"/>
          </a:xfrm>
          <a:prstGeom prst="rect">
            <a:avLst/>
          </a:prstGeom>
          <a:noFill/>
          <a:ln w="9525">
            <a:noFill/>
            <a:miter lim="800000"/>
            <a:headEnd/>
            <a:tailEnd/>
          </a:ln>
        </p:spPr>
      </p:pic>
      <p:pic>
        <p:nvPicPr>
          <p:cNvPr id="92166" name="Picture 23"/>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2362200" y="1535113"/>
            <a:ext cx="1966913" cy="503237"/>
          </a:xfrm>
          <a:prstGeom prst="rect">
            <a:avLst/>
          </a:prstGeom>
          <a:noFill/>
          <a:ln w="9525">
            <a:noFill/>
            <a:miter lim="800000"/>
            <a:headEnd/>
            <a:tailEnd/>
          </a:ln>
        </p:spPr>
      </p:pic>
      <p:pic>
        <p:nvPicPr>
          <p:cNvPr id="92167" name="Picture 24"/>
          <p:cNvPicPr>
            <a:picLocks noChangeAspect="1"/>
          </p:cNvPicPr>
          <p:nvPr/>
        </p:nvPicPr>
        <p:blipFill>
          <a:blip r:embed="rId9" cstate="print"/>
          <a:srcRect/>
          <a:stretch>
            <a:fillRect/>
          </a:stretch>
        </p:blipFill>
        <p:spPr bwMode="auto">
          <a:xfrm>
            <a:off x="228600" y="2068513"/>
            <a:ext cx="314325" cy="949325"/>
          </a:xfrm>
          <a:prstGeom prst="rect">
            <a:avLst/>
          </a:prstGeom>
          <a:noFill/>
          <a:ln w="9525">
            <a:noFill/>
            <a:miter lim="800000"/>
            <a:headEnd/>
            <a:tailEnd/>
          </a:ln>
        </p:spPr>
      </p:pic>
      <p:pic>
        <p:nvPicPr>
          <p:cNvPr id="92168" name="Picture 25"/>
          <p:cNvPicPr>
            <a:picLocks noChangeAspect="1"/>
          </p:cNvPicPr>
          <p:nvPr/>
        </p:nvPicPr>
        <p:blipFill>
          <a:blip r:embed="rId10" cstate="print"/>
          <a:srcRect/>
          <a:stretch>
            <a:fillRect/>
          </a:stretch>
        </p:blipFill>
        <p:spPr bwMode="auto">
          <a:xfrm>
            <a:off x="762000" y="2144713"/>
            <a:ext cx="812800" cy="254000"/>
          </a:xfrm>
          <a:prstGeom prst="rect">
            <a:avLst/>
          </a:prstGeom>
          <a:noFill/>
          <a:ln w="9525">
            <a:noFill/>
            <a:miter lim="800000"/>
            <a:headEnd/>
            <a:tailEnd/>
          </a:ln>
        </p:spPr>
      </p:pic>
      <p:pic>
        <p:nvPicPr>
          <p:cNvPr id="92169" name="Picture 26"/>
          <p:cNvPicPr>
            <a:picLocks noChangeAspect="1"/>
          </p:cNvPicPr>
          <p:nvPr/>
        </p:nvPicPr>
        <p:blipFill>
          <a:blip r:embed="rId11" cstate="print"/>
          <a:srcRect/>
          <a:stretch>
            <a:fillRect/>
          </a:stretch>
        </p:blipFill>
        <p:spPr bwMode="auto">
          <a:xfrm>
            <a:off x="1828800" y="2144713"/>
            <a:ext cx="512763" cy="512762"/>
          </a:xfrm>
          <a:prstGeom prst="rect">
            <a:avLst/>
          </a:prstGeom>
          <a:noFill/>
          <a:ln w="9525">
            <a:noFill/>
            <a:miter lim="800000"/>
            <a:headEnd/>
            <a:tailEnd/>
          </a:ln>
        </p:spPr>
      </p:pic>
      <p:pic>
        <p:nvPicPr>
          <p:cNvPr id="92170" name="Picture 27"/>
          <p:cNvPicPr>
            <a:picLocks noChangeAspect="1"/>
          </p:cNvPicPr>
          <p:nvPr/>
        </p:nvPicPr>
        <p:blipFill>
          <a:blip r:embed="rId12" cstate="print"/>
          <a:srcRect/>
          <a:stretch>
            <a:fillRect/>
          </a:stretch>
        </p:blipFill>
        <p:spPr bwMode="auto">
          <a:xfrm>
            <a:off x="2895600" y="1992313"/>
            <a:ext cx="1154113" cy="519112"/>
          </a:xfrm>
          <a:prstGeom prst="rect">
            <a:avLst/>
          </a:prstGeom>
          <a:noFill/>
          <a:ln w="9525">
            <a:noFill/>
            <a:miter lim="800000"/>
            <a:headEnd/>
            <a:tailEnd/>
          </a:ln>
        </p:spPr>
      </p:pic>
      <p:pic>
        <p:nvPicPr>
          <p:cNvPr id="92171" name="Picture 28"/>
          <p:cNvPicPr>
            <a:picLocks noChangeAspect="1"/>
          </p:cNvPicPr>
          <p:nvPr/>
        </p:nvPicPr>
        <p:blipFill>
          <a:blip r:embed="rId13" cstate="print"/>
          <a:srcRect/>
          <a:stretch>
            <a:fillRect/>
          </a:stretch>
        </p:blipFill>
        <p:spPr bwMode="auto">
          <a:xfrm>
            <a:off x="4114800" y="2144713"/>
            <a:ext cx="592138" cy="501650"/>
          </a:xfrm>
          <a:prstGeom prst="rect">
            <a:avLst/>
          </a:prstGeom>
          <a:noFill/>
          <a:ln w="9525">
            <a:noFill/>
            <a:miter lim="800000"/>
            <a:headEnd/>
            <a:tailEnd/>
          </a:ln>
        </p:spPr>
      </p:pic>
      <p:pic>
        <p:nvPicPr>
          <p:cNvPr id="92172" name="Picture 18"/>
          <p:cNvPicPr>
            <a:picLocks noChangeAspect="1"/>
          </p:cNvPicPr>
          <p:nvPr/>
        </p:nvPicPr>
        <p:blipFill>
          <a:blip r:embed="rId14" cstate="print"/>
          <a:srcRect/>
          <a:stretch>
            <a:fillRect/>
          </a:stretch>
        </p:blipFill>
        <p:spPr bwMode="auto">
          <a:xfrm>
            <a:off x="4267200" y="1230313"/>
            <a:ext cx="622300" cy="541337"/>
          </a:xfrm>
          <a:prstGeom prst="rect">
            <a:avLst/>
          </a:prstGeom>
          <a:noFill/>
          <a:ln w="9525">
            <a:noFill/>
            <a:miter lim="800000"/>
            <a:headEnd/>
            <a:tailEnd/>
          </a:ln>
        </p:spPr>
      </p:pic>
      <p:pic>
        <p:nvPicPr>
          <p:cNvPr id="92173" name="Picture 29"/>
          <p:cNvPicPr>
            <a:picLocks noChangeAspect="1"/>
          </p:cNvPicPr>
          <p:nvPr/>
        </p:nvPicPr>
        <p:blipFill>
          <a:blip r:embed="rId15" cstate="print"/>
          <a:srcRect/>
          <a:stretch>
            <a:fillRect/>
          </a:stretch>
        </p:blipFill>
        <p:spPr bwMode="auto">
          <a:xfrm>
            <a:off x="2667000" y="2754313"/>
            <a:ext cx="808038" cy="609600"/>
          </a:xfrm>
          <a:prstGeom prst="rect">
            <a:avLst/>
          </a:prstGeom>
          <a:noFill/>
          <a:ln w="9525">
            <a:noFill/>
            <a:miter lim="800000"/>
            <a:headEnd/>
            <a:tailEnd/>
          </a:ln>
        </p:spPr>
      </p:pic>
      <p:pic>
        <p:nvPicPr>
          <p:cNvPr id="92174" name="Picture 30"/>
          <p:cNvPicPr>
            <a:picLocks noChangeAspect="1"/>
          </p:cNvPicPr>
          <p:nvPr/>
        </p:nvPicPr>
        <p:blipFill>
          <a:blip r:embed="rId16" cstate="print"/>
          <a:srcRect/>
          <a:stretch>
            <a:fillRect/>
          </a:stretch>
        </p:blipFill>
        <p:spPr bwMode="auto">
          <a:xfrm>
            <a:off x="3657600" y="2830513"/>
            <a:ext cx="1079500" cy="355600"/>
          </a:xfrm>
          <a:prstGeom prst="rect">
            <a:avLst/>
          </a:prstGeom>
          <a:noFill/>
          <a:ln w="9525">
            <a:noFill/>
            <a:miter lim="800000"/>
            <a:headEnd/>
            <a:tailEnd/>
          </a:ln>
        </p:spPr>
      </p:pic>
      <p:pic>
        <p:nvPicPr>
          <p:cNvPr id="92175" name="Picture 31"/>
          <p:cNvPicPr>
            <a:picLocks noChangeAspect="1"/>
          </p:cNvPicPr>
          <p:nvPr/>
        </p:nvPicPr>
        <p:blipFill>
          <a:blip r:embed="rId17" cstate="print"/>
          <a:srcRect/>
          <a:stretch>
            <a:fillRect/>
          </a:stretch>
        </p:blipFill>
        <p:spPr bwMode="auto">
          <a:xfrm>
            <a:off x="4648200" y="1839913"/>
            <a:ext cx="868363" cy="576262"/>
          </a:xfrm>
          <a:prstGeom prst="rect">
            <a:avLst/>
          </a:prstGeom>
          <a:noFill/>
          <a:ln w="9525">
            <a:noFill/>
            <a:miter lim="800000"/>
            <a:headEnd/>
            <a:tailEnd/>
          </a:ln>
        </p:spPr>
      </p:pic>
      <p:pic>
        <p:nvPicPr>
          <p:cNvPr id="92176" name="Picture 32"/>
          <p:cNvPicPr>
            <a:picLocks noChangeAspect="1"/>
          </p:cNvPicPr>
          <p:nvPr/>
        </p:nvPicPr>
        <p:blipFill>
          <a:blip r:embed="rId18" cstate="print"/>
          <a:srcRect/>
          <a:stretch>
            <a:fillRect/>
          </a:stretch>
        </p:blipFill>
        <p:spPr bwMode="auto">
          <a:xfrm>
            <a:off x="762000" y="2601913"/>
            <a:ext cx="1073150" cy="300037"/>
          </a:xfrm>
          <a:prstGeom prst="rect">
            <a:avLst/>
          </a:prstGeom>
          <a:noFill/>
          <a:ln w="9525">
            <a:noFill/>
            <a:miter lim="800000"/>
            <a:headEnd/>
            <a:tailEnd/>
          </a:ln>
        </p:spPr>
      </p:pic>
      <p:pic>
        <p:nvPicPr>
          <p:cNvPr id="92177" name="Picture 33"/>
          <p:cNvPicPr>
            <a:picLocks noChangeAspect="1"/>
          </p:cNvPicPr>
          <p:nvPr/>
        </p:nvPicPr>
        <p:blipFill>
          <a:blip r:embed="rId19" cstate="print"/>
          <a:srcRect/>
          <a:stretch>
            <a:fillRect/>
          </a:stretch>
        </p:blipFill>
        <p:spPr bwMode="auto">
          <a:xfrm>
            <a:off x="228600" y="3211513"/>
            <a:ext cx="1668463" cy="185737"/>
          </a:xfrm>
          <a:prstGeom prst="rect">
            <a:avLst/>
          </a:prstGeom>
          <a:noFill/>
          <a:ln w="9525">
            <a:noFill/>
            <a:miter lim="800000"/>
            <a:headEnd/>
            <a:tailEnd/>
          </a:ln>
        </p:spPr>
      </p:pic>
      <p:pic>
        <p:nvPicPr>
          <p:cNvPr id="92178" name="Picture 34"/>
          <p:cNvPicPr>
            <a:picLocks noChangeAspect="1"/>
          </p:cNvPicPr>
          <p:nvPr/>
        </p:nvPicPr>
        <p:blipFill>
          <a:blip r:embed="rId20" cstate="print"/>
          <a:srcRect/>
          <a:stretch>
            <a:fillRect/>
          </a:stretch>
        </p:blipFill>
        <p:spPr bwMode="auto">
          <a:xfrm>
            <a:off x="2133600" y="3363913"/>
            <a:ext cx="1168400" cy="360362"/>
          </a:xfrm>
          <a:prstGeom prst="rect">
            <a:avLst/>
          </a:prstGeom>
          <a:noFill/>
          <a:ln w="9525">
            <a:noFill/>
            <a:miter lim="800000"/>
            <a:headEnd/>
            <a:tailEnd/>
          </a:ln>
        </p:spPr>
      </p:pic>
      <p:pic>
        <p:nvPicPr>
          <p:cNvPr id="92179" name="Picture 35"/>
          <p:cNvPicPr>
            <a:picLocks noChangeAspect="1"/>
          </p:cNvPicPr>
          <p:nvPr/>
        </p:nvPicPr>
        <p:blipFill>
          <a:blip r:embed="rId21" cstate="print"/>
          <a:srcRect/>
          <a:stretch>
            <a:fillRect/>
          </a:stretch>
        </p:blipFill>
        <p:spPr bwMode="auto">
          <a:xfrm>
            <a:off x="3581400" y="3440113"/>
            <a:ext cx="890588" cy="639762"/>
          </a:xfrm>
          <a:prstGeom prst="rect">
            <a:avLst/>
          </a:prstGeom>
          <a:noFill/>
          <a:ln w="9525">
            <a:noFill/>
            <a:miter lim="800000"/>
            <a:headEnd/>
            <a:tailEnd/>
          </a:ln>
        </p:spPr>
      </p:pic>
      <p:pic>
        <p:nvPicPr>
          <p:cNvPr id="92180" name="Picture 36"/>
          <p:cNvPicPr>
            <a:picLocks noChangeAspect="1"/>
          </p:cNvPicPr>
          <p:nvPr/>
        </p:nvPicPr>
        <p:blipFill>
          <a:blip r:embed="rId22" cstate="print"/>
          <a:srcRect/>
          <a:stretch>
            <a:fillRect/>
          </a:stretch>
        </p:blipFill>
        <p:spPr bwMode="auto">
          <a:xfrm>
            <a:off x="233363" y="4235451"/>
            <a:ext cx="1039813" cy="250825"/>
          </a:xfrm>
          <a:prstGeom prst="rect">
            <a:avLst/>
          </a:prstGeom>
          <a:noFill/>
          <a:ln w="9525">
            <a:noFill/>
            <a:miter lim="800000"/>
            <a:headEnd/>
            <a:tailEnd/>
          </a:ln>
        </p:spPr>
      </p:pic>
      <p:pic>
        <p:nvPicPr>
          <p:cNvPr id="92181" name="Picture 37"/>
          <p:cNvPicPr>
            <a:picLocks noChangeAspect="1"/>
          </p:cNvPicPr>
          <p:nvPr/>
        </p:nvPicPr>
        <p:blipFill>
          <a:blip r:embed="rId23" cstate="print"/>
          <a:srcRect/>
          <a:stretch>
            <a:fillRect/>
          </a:stretch>
        </p:blipFill>
        <p:spPr bwMode="auto">
          <a:xfrm>
            <a:off x="1954213" y="3919538"/>
            <a:ext cx="1371600" cy="312737"/>
          </a:xfrm>
          <a:prstGeom prst="rect">
            <a:avLst/>
          </a:prstGeom>
          <a:noFill/>
          <a:ln w="9525">
            <a:noFill/>
            <a:miter lim="800000"/>
            <a:headEnd/>
            <a:tailEnd/>
          </a:ln>
        </p:spPr>
      </p:pic>
      <p:pic>
        <p:nvPicPr>
          <p:cNvPr id="92182" name="Picture 38"/>
          <p:cNvPicPr>
            <a:picLocks noChangeAspect="1"/>
          </p:cNvPicPr>
          <p:nvPr/>
        </p:nvPicPr>
        <p:blipFill>
          <a:blip r:embed="rId24" cstate="print"/>
          <a:srcRect/>
          <a:stretch>
            <a:fillRect/>
          </a:stretch>
        </p:blipFill>
        <p:spPr bwMode="auto">
          <a:xfrm>
            <a:off x="304800" y="4506913"/>
            <a:ext cx="788988" cy="315912"/>
          </a:xfrm>
          <a:prstGeom prst="rect">
            <a:avLst/>
          </a:prstGeom>
          <a:noFill/>
          <a:ln w="9525">
            <a:noFill/>
            <a:miter lim="800000"/>
            <a:headEnd/>
            <a:tailEnd/>
          </a:ln>
        </p:spPr>
      </p:pic>
      <p:pic>
        <p:nvPicPr>
          <p:cNvPr id="92183" name="Picture 39"/>
          <p:cNvPicPr>
            <a:picLocks noChangeAspect="1"/>
          </p:cNvPicPr>
          <p:nvPr/>
        </p:nvPicPr>
        <p:blipFill>
          <a:blip r:embed="rId25" cstate="print"/>
          <a:srcRect/>
          <a:stretch>
            <a:fillRect/>
          </a:stretch>
        </p:blipFill>
        <p:spPr bwMode="auto">
          <a:xfrm>
            <a:off x="1371600" y="4735513"/>
            <a:ext cx="1077913" cy="249237"/>
          </a:xfrm>
          <a:prstGeom prst="rect">
            <a:avLst/>
          </a:prstGeom>
          <a:noFill/>
          <a:ln w="9525">
            <a:noFill/>
            <a:miter lim="800000"/>
            <a:headEnd/>
            <a:tailEnd/>
          </a:ln>
        </p:spPr>
      </p:pic>
      <p:pic>
        <p:nvPicPr>
          <p:cNvPr id="92184" name="Picture 40"/>
          <p:cNvPicPr>
            <a:picLocks noChangeAspect="1"/>
          </p:cNvPicPr>
          <p:nvPr/>
        </p:nvPicPr>
        <p:blipFill>
          <a:blip r:embed="rId26" cstate="print"/>
          <a:srcRect/>
          <a:stretch>
            <a:fillRect/>
          </a:stretch>
        </p:blipFill>
        <p:spPr bwMode="auto">
          <a:xfrm>
            <a:off x="2895600" y="4559301"/>
            <a:ext cx="774700" cy="304800"/>
          </a:xfrm>
          <a:prstGeom prst="rect">
            <a:avLst/>
          </a:prstGeom>
          <a:noFill/>
          <a:ln w="9525">
            <a:noFill/>
            <a:miter lim="800000"/>
            <a:headEnd/>
            <a:tailEnd/>
          </a:ln>
        </p:spPr>
      </p:pic>
      <p:pic>
        <p:nvPicPr>
          <p:cNvPr id="92185" name="Picture 41"/>
          <p:cNvPicPr>
            <a:picLocks noChangeAspect="1"/>
          </p:cNvPicPr>
          <p:nvPr/>
        </p:nvPicPr>
        <p:blipFill>
          <a:blip r:embed="rId27" cstate="print"/>
          <a:srcRect/>
          <a:stretch>
            <a:fillRect/>
          </a:stretch>
        </p:blipFill>
        <p:spPr bwMode="auto">
          <a:xfrm>
            <a:off x="4419600" y="4964113"/>
            <a:ext cx="1065213" cy="425450"/>
          </a:xfrm>
          <a:prstGeom prst="rect">
            <a:avLst/>
          </a:prstGeom>
          <a:noFill/>
          <a:ln w="9525">
            <a:noFill/>
            <a:miter lim="800000"/>
            <a:headEnd/>
            <a:tailEnd/>
          </a:ln>
        </p:spPr>
      </p:pic>
      <p:pic>
        <p:nvPicPr>
          <p:cNvPr id="92186" name="Picture 42"/>
          <p:cNvPicPr>
            <a:picLocks noChangeAspect="1"/>
          </p:cNvPicPr>
          <p:nvPr/>
        </p:nvPicPr>
        <p:blipFill>
          <a:blip r:embed="rId28" cstate="print"/>
          <a:srcRect/>
          <a:stretch>
            <a:fillRect/>
          </a:stretch>
        </p:blipFill>
        <p:spPr bwMode="auto">
          <a:xfrm>
            <a:off x="1676400" y="5345113"/>
            <a:ext cx="889000" cy="298450"/>
          </a:xfrm>
          <a:prstGeom prst="rect">
            <a:avLst/>
          </a:prstGeom>
          <a:noFill/>
          <a:ln w="9525">
            <a:noFill/>
            <a:miter lim="800000"/>
            <a:headEnd/>
            <a:tailEnd/>
          </a:ln>
        </p:spPr>
      </p:pic>
      <p:pic>
        <p:nvPicPr>
          <p:cNvPr id="92187" name="Picture 43"/>
          <p:cNvPicPr>
            <a:picLocks noChangeAspect="1"/>
          </p:cNvPicPr>
          <p:nvPr/>
        </p:nvPicPr>
        <p:blipFill>
          <a:blip r:embed="rId29" cstate="print"/>
          <a:srcRect/>
          <a:stretch>
            <a:fillRect/>
          </a:stretch>
        </p:blipFill>
        <p:spPr bwMode="auto">
          <a:xfrm>
            <a:off x="304800" y="4964113"/>
            <a:ext cx="681038" cy="458787"/>
          </a:xfrm>
          <a:prstGeom prst="rect">
            <a:avLst/>
          </a:prstGeom>
          <a:noFill/>
          <a:ln w="9525">
            <a:noFill/>
            <a:miter lim="800000"/>
            <a:headEnd/>
            <a:tailEnd/>
          </a:ln>
        </p:spPr>
      </p:pic>
      <p:pic>
        <p:nvPicPr>
          <p:cNvPr id="92188" name="Picture 45"/>
          <p:cNvPicPr>
            <a:picLocks noChangeAspect="1"/>
          </p:cNvPicPr>
          <p:nvPr/>
        </p:nvPicPr>
        <p:blipFill>
          <a:blip r:embed="rId30" cstate="print"/>
          <a:srcRect/>
          <a:stretch>
            <a:fillRect/>
          </a:stretch>
        </p:blipFill>
        <p:spPr bwMode="auto">
          <a:xfrm>
            <a:off x="1219200" y="5116513"/>
            <a:ext cx="327025" cy="481012"/>
          </a:xfrm>
          <a:prstGeom prst="rect">
            <a:avLst/>
          </a:prstGeom>
          <a:noFill/>
          <a:ln w="9525">
            <a:noFill/>
            <a:miter lim="800000"/>
            <a:headEnd/>
            <a:tailEnd/>
          </a:ln>
        </p:spPr>
      </p:pic>
      <p:pic>
        <p:nvPicPr>
          <p:cNvPr id="92189" name="Picture 46"/>
          <p:cNvPicPr>
            <a:picLocks noChangeAspect="1"/>
          </p:cNvPicPr>
          <p:nvPr/>
        </p:nvPicPr>
        <p:blipFill>
          <a:blip r:embed="rId31" cstate="print"/>
          <a:srcRect/>
          <a:stretch>
            <a:fillRect/>
          </a:stretch>
        </p:blipFill>
        <p:spPr bwMode="auto">
          <a:xfrm>
            <a:off x="4419600" y="3211513"/>
            <a:ext cx="1122363" cy="561975"/>
          </a:xfrm>
          <a:prstGeom prst="rect">
            <a:avLst/>
          </a:prstGeom>
          <a:noFill/>
          <a:ln w="9525">
            <a:noFill/>
            <a:miter lim="800000"/>
            <a:headEnd/>
            <a:tailEnd/>
          </a:ln>
        </p:spPr>
      </p:pic>
      <p:pic>
        <p:nvPicPr>
          <p:cNvPr id="92190" name="Picture 47"/>
          <p:cNvPicPr>
            <a:picLocks noChangeAspect="1"/>
          </p:cNvPicPr>
          <p:nvPr/>
        </p:nvPicPr>
        <p:blipFill>
          <a:blip r:embed="rId32" cstate="print"/>
          <a:srcRect/>
          <a:stretch>
            <a:fillRect/>
          </a:stretch>
        </p:blipFill>
        <p:spPr bwMode="auto">
          <a:xfrm>
            <a:off x="4114800" y="4278313"/>
            <a:ext cx="1139825" cy="379412"/>
          </a:xfrm>
          <a:prstGeom prst="rect">
            <a:avLst/>
          </a:prstGeom>
          <a:noFill/>
          <a:ln w="9525">
            <a:noFill/>
            <a:miter lim="800000"/>
            <a:headEnd/>
            <a:tailEnd/>
          </a:ln>
        </p:spPr>
      </p:pic>
      <p:pic>
        <p:nvPicPr>
          <p:cNvPr id="92191" name="Picture 48"/>
          <p:cNvPicPr>
            <a:picLocks noChangeAspect="1"/>
          </p:cNvPicPr>
          <p:nvPr/>
        </p:nvPicPr>
        <p:blipFill>
          <a:blip r:embed="rId33" cstate="print"/>
          <a:srcRect/>
          <a:stretch>
            <a:fillRect/>
          </a:stretch>
        </p:blipFill>
        <p:spPr bwMode="auto">
          <a:xfrm>
            <a:off x="3200400" y="4964113"/>
            <a:ext cx="677863" cy="396875"/>
          </a:xfrm>
          <a:prstGeom prst="rect">
            <a:avLst/>
          </a:prstGeom>
          <a:noFill/>
          <a:ln w="9525">
            <a:noFill/>
            <a:miter lim="800000"/>
            <a:headEnd/>
            <a:tailEnd/>
          </a:ln>
        </p:spPr>
      </p:pic>
      <p:pic>
        <p:nvPicPr>
          <p:cNvPr id="92192" name="Picture 49"/>
          <p:cNvPicPr>
            <a:picLocks noChangeAspect="1"/>
          </p:cNvPicPr>
          <p:nvPr/>
        </p:nvPicPr>
        <p:blipFill>
          <a:blip r:embed="rId34" cstate="print"/>
          <a:srcRect/>
          <a:stretch>
            <a:fillRect/>
          </a:stretch>
        </p:blipFill>
        <p:spPr bwMode="auto">
          <a:xfrm>
            <a:off x="1709737" y="5730875"/>
            <a:ext cx="996950" cy="292100"/>
          </a:xfrm>
          <a:prstGeom prst="rect">
            <a:avLst/>
          </a:prstGeom>
          <a:noFill/>
          <a:ln w="9525">
            <a:noFill/>
            <a:miter lim="800000"/>
            <a:headEnd/>
            <a:tailEnd/>
          </a:ln>
        </p:spPr>
      </p:pic>
      <p:pic>
        <p:nvPicPr>
          <p:cNvPr id="92193" name="Picture 50"/>
          <p:cNvPicPr>
            <a:picLocks noChangeAspect="1"/>
          </p:cNvPicPr>
          <p:nvPr/>
        </p:nvPicPr>
        <p:blipFill>
          <a:blip r:embed="rId35" cstate="print"/>
          <a:srcRect/>
          <a:stretch>
            <a:fillRect/>
          </a:stretch>
        </p:blipFill>
        <p:spPr bwMode="auto">
          <a:xfrm>
            <a:off x="5486400" y="1306513"/>
            <a:ext cx="1103313" cy="441325"/>
          </a:xfrm>
          <a:prstGeom prst="rect">
            <a:avLst/>
          </a:prstGeom>
          <a:noFill/>
          <a:ln w="9525">
            <a:noFill/>
            <a:miter lim="800000"/>
            <a:headEnd/>
            <a:tailEnd/>
          </a:ln>
        </p:spPr>
      </p:pic>
      <p:pic>
        <p:nvPicPr>
          <p:cNvPr id="92194" name="Picture 51"/>
          <p:cNvPicPr>
            <a:picLocks noChangeAspect="1"/>
          </p:cNvPicPr>
          <p:nvPr/>
        </p:nvPicPr>
        <p:blipFill>
          <a:blip r:embed="rId36" cstate="print"/>
          <a:srcRect/>
          <a:stretch>
            <a:fillRect/>
          </a:stretch>
        </p:blipFill>
        <p:spPr bwMode="auto">
          <a:xfrm>
            <a:off x="4800600" y="2601913"/>
            <a:ext cx="830263" cy="554037"/>
          </a:xfrm>
          <a:prstGeom prst="rect">
            <a:avLst/>
          </a:prstGeom>
          <a:noFill/>
          <a:ln w="9525">
            <a:noFill/>
            <a:miter lim="800000"/>
            <a:headEnd/>
            <a:tailEnd/>
          </a:ln>
        </p:spPr>
      </p:pic>
      <p:pic>
        <p:nvPicPr>
          <p:cNvPr id="92195" name="Picture 52"/>
          <p:cNvPicPr>
            <a:picLocks noChangeAspect="1"/>
          </p:cNvPicPr>
          <p:nvPr/>
        </p:nvPicPr>
        <p:blipFill>
          <a:blip r:embed="rId37" cstate="print"/>
          <a:srcRect/>
          <a:stretch>
            <a:fillRect/>
          </a:stretch>
        </p:blipFill>
        <p:spPr bwMode="auto">
          <a:xfrm>
            <a:off x="304800" y="5649913"/>
            <a:ext cx="1074738" cy="315912"/>
          </a:xfrm>
          <a:prstGeom prst="rect">
            <a:avLst/>
          </a:prstGeom>
          <a:noFill/>
          <a:ln w="9525">
            <a:noFill/>
            <a:miter lim="800000"/>
            <a:headEnd/>
            <a:tailEnd/>
          </a:ln>
        </p:spPr>
      </p:pic>
      <p:pic>
        <p:nvPicPr>
          <p:cNvPr id="92196" name="Picture 53"/>
          <p:cNvPicPr>
            <a:picLocks noChangeAspect="1"/>
          </p:cNvPicPr>
          <p:nvPr/>
        </p:nvPicPr>
        <p:blipFill>
          <a:blip r:embed="rId38" cstate="print"/>
          <a:srcRect/>
          <a:stretch>
            <a:fillRect/>
          </a:stretch>
        </p:blipFill>
        <p:spPr bwMode="auto">
          <a:xfrm>
            <a:off x="3810000" y="5954713"/>
            <a:ext cx="1406525" cy="163512"/>
          </a:xfrm>
          <a:prstGeom prst="rect">
            <a:avLst/>
          </a:prstGeom>
          <a:noFill/>
          <a:ln w="9525">
            <a:noFill/>
            <a:miter lim="800000"/>
            <a:headEnd/>
            <a:tailEnd/>
          </a:ln>
        </p:spPr>
      </p:pic>
      <p:pic>
        <p:nvPicPr>
          <p:cNvPr id="92197" name="Picture 54"/>
          <p:cNvPicPr>
            <a:picLocks noChangeAspect="1"/>
          </p:cNvPicPr>
          <p:nvPr/>
        </p:nvPicPr>
        <p:blipFill>
          <a:blip r:embed="rId39" cstate="print"/>
          <a:srcRect/>
          <a:stretch>
            <a:fillRect/>
          </a:stretch>
        </p:blipFill>
        <p:spPr bwMode="auto">
          <a:xfrm>
            <a:off x="5638800" y="1839913"/>
            <a:ext cx="631825" cy="274637"/>
          </a:xfrm>
          <a:prstGeom prst="rect">
            <a:avLst/>
          </a:prstGeom>
          <a:noFill/>
          <a:ln w="9525">
            <a:noFill/>
            <a:miter lim="800000"/>
            <a:headEnd/>
            <a:tailEnd/>
          </a:ln>
        </p:spPr>
      </p:pic>
      <p:pic>
        <p:nvPicPr>
          <p:cNvPr id="92198" name="Picture 55"/>
          <p:cNvPicPr>
            <a:picLocks noChangeAspect="1"/>
          </p:cNvPicPr>
          <p:nvPr/>
        </p:nvPicPr>
        <p:blipFill>
          <a:blip r:embed="rId40" cstate="print"/>
          <a:srcRect/>
          <a:stretch>
            <a:fillRect/>
          </a:stretch>
        </p:blipFill>
        <p:spPr bwMode="auto">
          <a:xfrm>
            <a:off x="3276600" y="5497513"/>
            <a:ext cx="825500" cy="153987"/>
          </a:xfrm>
          <a:prstGeom prst="rect">
            <a:avLst/>
          </a:prstGeom>
          <a:noFill/>
          <a:ln w="9525">
            <a:noFill/>
            <a:miter lim="800000"/>
            <a:headEnd/>
            <a:tailEnd/>
          </a:ln>
        </p:spPr>
      </p:pic>
      <p:pic>
        <p:nvPicPr>
          <p:cNvPr id="92199" name="Picture 56"/>
          <p:cNvPicPr>
            <a:picLocks noChangeAspect="1"/>
          </p:cNvPicPr>
          <p:nvPr/>
        </p:nvPicPr>
        <p:blipFill>
          <a:blip r:embed="rId41" cstate="print"/>
          <a:srcRect/>
          <a:stretch>
            <a:fillRect/>
          </a:stretch>
        </p:blipFill>
        <p:spPr bwMode="auto">
          <a:xfrm>
            <a:off x="6934200" y="1382713"/>
            <a:ext cx="1160463" cy="317500"/>
          </a:xfrm>
          <a:prstGeom prst="rect">
            <a:avLst/>
          </a:prstGeom>
          <a:noFill/>
          <a:ln w="9525">
            <a:noFill/>
            <a:miter lim="800000"/>
            <a:headEnd/>
            <a:tailEnd/>
          </a:ln>
        </p:spPr>
      </p:pic>
      <p:pic>
        <p:nvPicPr>
          <p:cNvPr id="92200" name="Picture 59" descr="Picture 2.png"/>
          <p:cNvPicPr>
            <a:picLocks noChangeAspect="1"/>
          </p:cNvPicPr>
          <p:nvPr/>
        </p:nvPicPr>
        <p:blipFill>
          <a:blip r:embed="rId42" cstate="print"/>
          <a:srcRect/>
          <a:stretch>
            <a:fillRect/>
          </a:stretch>
        </p:blipFill>
        <p:spPr bwMode="auto">
          <a:xfrm>
            <a:off x="5791200" y="2220913"/>
            <a:ext cx="850900" cy="434975"/>
          </a:xfrm>
          <a:prstGeom prst="rect">
            <a:avLst/>
          </a:prstGeom>
          <a:noFill/>
          <a:ln w="9525">
            <a:noFill/>
            <a:miter lim="800000"/>
            <a:headEnd/>
            <a:tailEnd/>
          </a:ln>
        </p:spPr>
      </p:pic>
      <p:pic>
        <p:nvPicPr>
          <p:cNvPr id="92201" name="Picture 60" descr="Agriculture.JPG"/>
          <p:cNvPicPr>
            <a:picLocks noChangeAspect="1"/>
          </p:cNvPicPr>
          <p:nvPr/>
        </p:nvPicPr>
        <p:blipFill>
          <a:blip r:embed="rId43" cstate="print"/>
          <a:srcRect/>
          <a:stretch>
            <a:fillRect/>
          </a:stretch>
        </p:blipFill>
        <p:spPr bwMode="auto">
          <a:xfrm>
            <a:off x="190501" y="6102350"/>
            <a:ext cx="3543300" cy="209550"/>
          </a:xfrm>
          <a:prstGeom prst="rect">
            <a:avLst/>
          </a:prstGeom>
          <a:noFill/>
          <a:ln w="9525">
            <a:noFill/>
            <a:miter lim="800000"/>
            <a:headEnd/>
            <a:tailEnd/>
          </a:ln>
        </p:spPr>
      </p:pic>
      <p:pic>
        <p:nvPicPr>
          <p:cNvPr id="92202" name="Picture 61" descr="ArcticStartup.JPG"/>
          <p:cNvPicPr>
            <a:picLocks noChangeAspect="1"/>
          </p:cNvPicPr>
          <p:nvPr/>
        </p:nvPicPr>
        <p:blipFill>
          <a:blip r:embed="rId44" cstate="print"/>
          <a:srcRect/>
          <a:stretch>
            <a:fillRect/>
          </a:stretch>
        </p:blipFill>
        <p:spPr bwMode="auto">
          <a:xfrm>
            <a:off x="4724400" y="3821113"/>
            <a:ext cx="1252538" cy="230187"/>
          </a:xfrm>
          <a:prstGeom prst="rect">
            <a:avLst/>
          </a:prstGeom>
          <a:noFill/>
          <a:ln w="9525">
            <a:noFill/>
            <a:miter lim="800000"/>
            <a:headEnd/>
            <a:tailEnd/>
          </a:ln>
        </p:spPr>
      </p:pic>
      <p:pic>
        <p:nvPicPr>
          <p:cNvPr id="92203" name="Picture 62" descr="ballinran.jpg"/>
          <p:cNvPicPr>
            <a:picLocks noChangeAspect="1"/>
          </p:cNvPicPr>
          <p:nvPr/>
        </p:nvPicPr>
        <p:blipFill>
          <a:blip r:embed="rId45" cstate="print"/>
          <a:srcRect/>
          <a:stretch>
            <a:fillRect/>
          </a:stretch>
        </p:blipFill>
        <p:spPr bwMode="auto">
          <a:xfrm>
            <a:off x="5638800" y="2754313"/>
            <a:ext cx="530225" cy="530225"/>
          </a:xfrm>
          <a:prstGeom prst="rect">
            <a:avLst/>
          </a:prstGeom>
          <a:noFill/>
          <a:ln w="9525">
            <a:noFill/>
            <a:miter lim="800000"/>
            <a:headEnd/>
            <a:tailEnd/>
          </a:ln>
        </p:spPr>
      </p:pic>
      <p:pic>
        <p:nvPicPr>
          <p:cNvPr id="92204" name="Picture 63" descr="barrett explore.jpg"/>
          <p:cNvPicPr>
            <a:picLocks noChangeAspect="1"/>
          </p:cNvPicPr>
          <p:nvPr/>
        </p:nvPicPr>
        <p:blipFill>
          <a:blip r:embed="rId46" cstate="print"/>
          <a:srcRect/>
          <a:stretch>
            <a:fillRect/>
          </a:stretch>
        </p:blipFill>
        <p:spPr bwMode="auto">
          <a:xfrm>
            <a:off x="8001000" y="1839913"/>
            <a:ext cx="665163" cy="212725"/>
          </a:xfrm>
          <a:prstGeom prst="rect">
            <a:avLst/>
          </a:prstGeom>
          <a:noFill/>
          <a:ln w="9525">
            <a:noFill/>
            <a:miter lim="800000"/>
            <a:headEnd/>
            <a:tailEnd/>
          </a:ln>
        </p:spPr>
      </p:pic>
      <p:pic>
        <p:nvPicPr>
          <p:cNvPr id="92205" name="Picture 64" descr="bc innovation council.JPG"/>
          <p:cNvPicPr>
            <a:picLocks noChangeAspect="1"/>
          </p:cNvPicPr>
          <p:nvPr/>
        </p:nvPicPr>
        <p:blipFill>
          <a:blip r:embed="rId47" cstate="print"/>
          <a:srcRect/>
          <a:stretch>
            <a:fillRect/>
          </a:stretch>
        </p:blipFill>
        <p:spPr bwMode="auto">
          <a:xfrm>
            <a:off x="8226425" y="2525713"/>
            <a:ext cx="755650" cy="509587"/>
          </a:xfrm>
          <a:prstGeom prst="rect">
            <a:avLst/>
          </a:prstGeom>
          <a:noFill/>
          <a:ln w="9525">
            <a:noFill/>
            <a:miter lim="800000"/>
            <a:headEnd/>
            <a:tailEnd/>
          </a:ln>
        </p:spPr>
      </p:pic>
      <p:pic>
        <p:nvPicPr>
          <p:cNvPr id="92206" name="Picture 65" descr="Brock University.JPG"/>
          <p:cNvPicPr>
            <a:picLocks noChangeAspect="1"/>
          </p:cNvPicPr>
          <p:nvPr/>
        </p:nvPicPr>
        <p:blipFill>
          <a:blip r:embed="rId48" cstate="print"/>
          <a:srcRect/>
          <a:stretch>
            <a:fillRect/>
          </a:stretch>
        </p:blipFill>
        <p:spPr bwMode="auto">
          <a:xfrm>
            <a:off x="3505200" y="3211513"/>
            <a:ext cx="928688" cy="177800"/>
          </a:xfrm>
          <a:prstGeom prst="rect">
            <a:avLst/>
          </a:prstGeom>
          <a:noFill/>
          <a:ln w="9525">
            <a:noFill/>
            <a:miter lim="800000"/>
            <a:headEnd/>
            <a:tailEnd/>
          </a:ln>
        </p:spPr>
      </p:pic>
      <p:pic>
        <p:nvPicPr>
          <p:cNvPr id="92207" name="Picture 66" descr="Cadan.JPG"/>
          <p:cNvPicPr>
            <a:picLocks noChangeAspect="1"/>
          </p:cNvPicPr>
          <p:nvPr/>
        </p:nvPicPr>
        <p:blipFill>
          <a:blip r:embed="rId49" cstate="print"/>
          <a:srcRect/>
          <a:stretch>
            <a:fillRect/>
          </a:stretch>
        </p:blipFill>
        <p:spPr bwMode="auto">
          <a:xfrm>
            <a:off x="6400800" y="1763713"/>
            <a:ext cx="1073150" cy="366712"/>
          </a:xfrm>
          <a:prstGeom prst="rect">
            <a:avLst/>
          </a:prstGeom>
          <a:noFill/>
          <a:ln w="9525">
            <a:noFill/>
            <a:miter lim="800000"/>
            <a:headEnd/>
            <a:tailEnd/>
          </a:ln>
        </p:spPr>
      </p:pic>
      <p:pic>
        <p:nvPicPr>
          <p:cNvPr id="92208" name="Picture 67" descr="Canadian Business.JPG"/>
          <p:cNvPicPr>
            <a:picLocks noChangeAspect="1"/>
          </p:cNvPicPr>
          <p:nvPr/>
        </p:nvPicPr>
        <p:blipFill>
          <a:blip r:embed="rId50" cstate="print"/>
          <a:srcRect/>
          <a:stretch>
            <a:fillRect/>
          </a:stretch>
        </p:blipFill>
        <p:spPr bwMode="auto">
          <a:xfrm>
            <a:off x="6781800" y="2297113"/>
            <a:ext cx="709613" cy="254000"/>
          </a:xfrm>
          <a:prstGeom prst="rect">
            <a:avLst/>
          </a:prstGeom>
          <a:noFill/>
          <a:ln w="9525">
            <a:noFill/>
            <a:miter lim="800000"/>
            <a:headEnd/>
            <a:tailEnd/>
          </a:ln>
        </p:spPr>
      </p:pic>
      <p:pic>
        <p:nvPicPr>
          <p:cNvPr id="92209" name="Picture 68" descr="Canadian Heritage.JPG"/>
          <p:cNvPicPr>
            <a:picLocks noChangeAspect="1"/>
          </p:cNvPicPr>
          <p:nvPr/>
        </p:nvPicPr>
        <p:blipFill>
          <a:blip r:embed="rId51" cstate="print"/>
          <a:srcRect/>
          <a:stretch>
            <a:fillRect/>
          </a:stretch>
        </p:blipFill>
        <p:spPr bwMode="auto">
          <a:xfrm>
            <a:off x="6216650" y="3463925"/>
            <a:ext cx="1657350" cy="209550"/>
          </a:xfrm>
          <a:prstGeom prst="rect">
            <a:avLst/>
          </a:prstGeom>
          <a:noFill/>
          <a:ln w="9525">
            <a:noFill/>
            <a:miter lim="800000"/>
            <a:headEnd/>
            <a:tailEnd/>
          </a:ln>
        </p:spPr>
      </p:pic>
      <p:pic>
        <p:nvPicPr>
          <p:cNvPr id="92210" name="Picture 69" descr="canadian stage company.JPG"/>
          <p:cNvPicPr>
            <a:picLocks noChangeAspect="1"/>
          </p:cNvPicPr>
          <p:nvPr/>
        </p:nvPicPr>
        <p:blipFill>
          <a:blip r:embed="rId52" cstate="print"/>
          <a:srcRect/>
          <a:stretch>
            <a:fillRect/>
          </a:stretch>
        </p:blipFill>
        <p:spPr bwMode="auto">
          <a:xfrm>
            <a:off x="3581400" y="6284913"/>
            <a:ext cx="849313" cy="265112"/>
          </a:xfrm>
          <a:prstGeom prst="rect">
            <a:avLst/>
          </a:prstGeom>
          <a:noFill/>
          <a:ln w="9525">
            <a:noFill/>
            <a:miter lim="800000"/>
            <a:headEnd/>
            <a:tailEnd/>
          </a:ln>
        </p:spPr>
      </p:pic>
      <p:pic>
        <p:nvPicPr>
          <p:cNvPr id="92211" name="Picture 70" descr="Canadiana.org.JPG"/>
          <p:cNvPicPr>
            <a:picLocks noChangeAspect="1"/>
          </p:cNvPicPr>
          <p:nvPr/>
        </p:nvPicPr>
        <p:blipFill>
          <a:blip r:embed="rId53" cstate="print"/>
          <a:srcRect/>
          <a:stretch>
            <a:fillRect/>
          </a:stretch>
        </p:blipFill>
        <p:spPr bwMode="auto">
          <a:xfrm>
            <a:off x="6324600" y="2678113"/>
            <a:ext cx="611188" cy="234950"/>
          </a:xfrm>
          <a:prstGeom prst="rect">
            <a:avLst/>
          </a:prstGeom>
          <a:noFill/>
          <a:ln w="9525">
            <a:noFill/>
            <a:miter lim="800000"/>
            <a:headEnd/>
            <a:tailEnd/>
          </a:ln>
        </p:spPr>
      </p:pic>
      <p:pic>
        <p:nvPicPr>
          <p:cNvPr id="92212" name="Picture 71" descr="Carleton University.jpg"/>
          <p:cNvPicPr>
            <a:picLocks noChangeAspect="1"/>
          </p:cNvPicPr>
          <p:nvPr/>
        </p:nvPicPr>
        <p:blipFill>
          <a:blip r:embed="rId54" cstate="print"/>
          <a:srcRect/>
          <a:stretch>
            <a:fillRect/>
          </a:stretch>
        </p:blipFill>
        <p:spPr bwMode="auto">
          <a:xfrm>
            <a:off x="6477000" y="3059113"/>
            <a:ext cx="742950" cy="266700"/>
          </a:xfrm>
          <a:prstGeom prst="rect">
            <a:avLst/>
          </a:prstGeom>
          <a:noFill/>
          <a:ln w="9525">
            <a:noFill/>
            <a:miter lim="800000"/>
            <a:headEnd/>
            <a:tailEnd/>
          </a:ln>
        </p:spPr>
      </p:pic>
      <p:pic>
        <p:nvPicPr>
          <p:cNvPr id="92213" name="Picture 72" descr="Center for Community Mapping.JPG"/>
          <p:cNvPicPr>
            <a:picLocks noChangeAspect="1"/>
          </p:cNvPicPr>
          <p:nvPr/>
        </p:nvPicPr>
        <p:blipFill>
          <a:blip r:embed="rId55" cstate="print"/>
          <a:srcRect/>
          <a:stretch>
            <a:fillRect/>
          </a:stretch>
        </p:blipFill>
        <p:spPr bwMode="auto">
          <a:xfrm>
            <a:off x="4572000" y="6297613"/>
            <a:ext cx="1778000" cy="207962"/>
          </a:xfrm>
          <a:prstGeom prst="rect">
            <a:avLst/>
          </a:prstGeom>
          <a:noFill/>
          <a:ln w="9525">
            <a:noFill/>
            <a:miter lim="800000"/>
            <a:headEnd/>
            <a:tailEnd/>
          </a:ln>
        </p:spPr>
      </p:pic>
      <p:pic>
        <p:nvPicPr>
          <p:cNvPr id="92214" name="Picture 73" descr="City of Kitchener.JPG"/>
          <p:cNvPicPr>
            <a:picLocks noChangeAspect="1"/>
          </p:cNvPicPr>
          <p:nvPr/>
        </p:nvPicPr>
        <p:blipFill>
          <a:blip r:embed="rId56" cstate="print"/>
          <a:srcRect/>
          <a:stretch>
            <a:fillRect/>
          </a:stretch>
        </p:blipFill>
        <p:spPr bwMode="auto">
          <a:xfrm>
            <a:off x="6172200" y="3821113"/>
            <a:ext cx="1027113" cy="219075"/>
          </a:xfrm>
          <a:prstGeom prst="rect">
            <a:avLst/>
          </a:prstGeom>
          <a:noFill/>
          <a:ln w="9525">
            <a:noFill/>
            <a:miter lim="800000"/>
            <a:headEnd/>
            <a:tailEnd/>
          </a:ln>
        </p:spPr>
      </p:pic>
      <p:pic>
        <p:nvPicPr>
          <p:cNvPr id="92215" name="Picture 74" descr="City of London.JPG"/>
          <p:cNvPicPr>
            <a:picLocks noChangeAspect="1"/>
          </p:cNvPicPr>
          <p:nvPr/>
        </p:nvPicPr>
        <p:blipFill>
          <a:blip r:embed="rId57" cstate="print"/>
          <a:srcRect/>
          <a:stretch>
            <a:fillRect/>
          </a:stretch>
        </p:blipFill>
        <p:spPr bwMode="auto">
          <a:xfrm>
            <a:off x="7620000" y="2068513"/>
            <a:ext cx="384175" cy="609600"/>
          </a:xfrm>
          <a:prstGeom prst="rect">
            <a:avLst/>
          </a:prstGeom>
          <a:noFill/>
          <a:ln w="9525">
            <a:noFill/>
            <a:miter lim="800000"/>
            <a:headEnd/>
            <a:tailEnd/>
          </a:ln>
        </p:spPr>
      </p:pic>
      <p:pic>
        <p:nvPicPr>
          <p:cNvPr id="92216" name="Picture 75" descr="City of Ottawa.JPG"/>
          <p:cNvPicPr>
            <a:picLocks noChangeAspect="1"/>
          </p:cNvPicPr>
          <p:nvPr/>
        </p:nvPicPr>
        <p:blipFill>
          <a:blip r:embed="rId58" cstate="print"/>
          <a:srcRect/>
          <a:stretch>
            <a:fillRect/>
          </a:stretch>
        </p:blipFill>
        <p:spPr bwMode="auto">
          <a:xfrm>
            <a:off x="7239000" y="2678113"/>
            <a:ext cx="769938" cy="433387"/>
          </a:xfrm>
          <a:prstGeom prst="rect">
            <a:avLst/>
          </a:prstGeom>
          <a:noFill/>
          <a:ln w="9525">
            <a:noFill/>
            <a:miter lim="800000"/>
            <a:headEnd/>
            <a:tailEnd/>
          </a:ln>
        </p:spPr>
      </p:pic>
      <p:pic>
        <p:nvPicPr>
          <p:cNvPr id="92217" name="Picture 76" descr="City Of Waterloo.jpg"/>
          <p:cNvPicPr>
            <a:picLocks noChangeAspect="1"/>
          </p:cNvPicPr>
          <p:nvPr/>
        </p:nvPicPr>
        <p:blipFill>
          <a:blip r:embed="rId59" cstate="print"/>
          <a:srcRect/>
          <a:stretch>
            <a:fillRect/>
          </a:stretch>
        </p:blipFill>
        <p:spPr bwMode="auto">
          <a:xfrm>
            <a:off x="5638800" y="4278313"/>
            <a:ext cx="776288" cy="312737"/>
          </a:xfrm>
          <a:prstGeom prst="rect">
            <a:avLst/>
          </a:prstGeom>
          <a:noFill/>
          <a:ln w="9525">
            <a:noFill/>
            <a:miter lim="800000"/>
            <a:headEnd/>
            <a:tailEnd/>
          </a:ln>
        </p:spPr>
      </p:pic>
      <p:pic>
        <p:nvPicPr>
          <p:cNvPr id="92218" name="Picture 77" descr="Conceptual Pathways.JPG"/>
          <p:cNvPicPr>
            <a:picLocks noChangeAspect="1"/>
          </p:cNvPicPr>
          <p:nvPr/>
        </p:nvPicPr>
        <p:blipFill>
          <a:blip r:embed="rId60" cstate="print"/>
          <a:srcRect/>
          <a:stretch>
            <a:fillRect/>
          </a:stretch>
        </p:blipFill>
        <p:spPr bwMode="auto">
          <a:xfrm>
            <a:off x="4572000" y="4735513"/>
            <a:ext cx="1135063" cy="169862"/>
          </a:xfrm>
          <a:prstGeom prst="rect">
            <a:avLst/>
          </a:prstGeom>
          <a:noFill/>
          <a:ln w="9525">
            <a:noFill/>
            <a:miter lim="800000"/>
            <a:headEnd/>
            <a:tailEnd/>
          </a:ln>
        </p:spPr>
      </p:pic>
      <p:pic>
        <p:nvPicPr>
          <p:cNvPr id="92219" name="Picture 78" descr="County of Peterborough.JPG"/>
          <p:cNvPicPr>
            <a:picLocks noChangeAspect="1"/>
          </p:cNvPicPr>
          <p:nvPr/>
        </p:nvPicPr>
        <p:blipFill>
          <a:blip r:embed="rId61" cstate="print"/>
          <a:srcRect/>
          <a:stretch>
            <a:fillRect/>
          </a:stretch>
        </p:blipFill>
        <p:spPr bwMode="auto">
          <a:xfrm>
            <a:off x="7467600" y="3897313"/>
            <a:ext cx="1109663" cy="282575"/>
          </a:xfrm>
          <a:prstGeom prst="rect">
            <a:avLst/>
          </a:prstGeom>
          <a:noFill/>
          <a:ln w="9525">
            <a:noFill/>
            <a:miter lim="800000"/>
            <a:headEnd/>
            <a:tailEnd/>
          </a:ln>
        </p:spPr>
      </p:pic>
      <p:pic>
        <p:nvPicPr>
          <p:cNvPr id="92220" name="Picture 79" descr="DossierView.jpg"/>
          <p:cNvPicPr>
            <a:picLocks noChangeAspect="1"/>
          </p:cNvPicPr>
          <p:nvPr/>
        </p:nvPicPr>
        <p:blipFill>
          <a:blip r:embed="rId62" cstate="print"/>
          <a:srcRect/>
          <a:stretch>
            <a:fillRect/>
          </a:stretch>
        </p:blipFill>
        <p:spPr bwMode="auto">
          <a:xfrm>
            <a:off x="6858000" y="4278313"/>
            <a:ext cx="1295400" cy="327025"/>
          </a:xfrm>
          <a:prstGeom prst="rect">
            <a:avLst/>
          </a:prstGeom>
          <a:noFill/>
          <a:ln w="9525">
            <a:noFill/>
            <a:miter lim="800000"/>
            <a:headEnd/>
            <a:tailEnd/>
          </a:ln>
        </p:spPr>
      </p:pic>
      <p:pic>
        <p:nvPicPr>
          <p:cNvPr id="92221" name="Picture 80" descr="Ek3.JPG"/>
          <p:cNvPicPr>
            <a:picLocks noChangeAspect="1"/>
          </p:cNvPicPr>
          <p:nvPr/>
        </p:nvPicPr>
        <p:blipFill>
          <a:blip r:embed="rId63" cstate="print"/>
          <a:srcRect/>
          <a:stretch>
            <a:fillRect/>
          </a:stretch>
        </p:blipFill>
        <p:spPr bwMode="auto">
          <a:xfrm>
            <a:off x="7467600" y="3135313"/>
            <a:ext cx="400050" cy="212725"/>
          </a:xfrm>
          <a:prstGeom prst="rect">
            <a:avLst/>
          </a:prstGeom>
          <a:noFill/>
          <a:ln w="9525">
            <a:noFill/>
            <a:miter lim="800000"/>
            <a:headEnd/>
            <a:tailEnd/>
          </a:ln>
        </p:spPr>
      </p:pic>
      <p:pic>
        <p:nvPicPr>
          <p:cNvPr id="92222" name="Picture 81" descr="eSolutionsGroup.JPG"/>
          <p:cNvPicPr>
            <a:picLocks noChangeAspect="1"/>
          </p:cNvPicPr>
          <p:nvPr/>
        </p:nvPicPr>
        <p:blipFill>
          <a:blip r:embed="rId64" cstate="print"/>
          <a:srcRect/>
          <a:stretch>
            <a:fillRect/>
          </a:stretch>
        </p:blipFill>
        <p:spPr bwMode="auto">
          <a:xfrm>
            <a:off x="5780088" y="4735513"/>
            <a:ext cx="1382712" cy="252412"/>
          </a:xfrm>
          <a:prstGeom prst="rect">
            <a:avLst/>
          </a:prstGeom>
          <a:noFill/>
          <a:ln w="9525">
            <a:noFill/>
            <a:miter lim="800000"/>
            <a:headEnd/>
            <a:tailEnd/>
          </a:ln>
        </p:spPr>
      </p:pic>
      <p:pic>
        <p:nvPicPr>
          <p:cNvPr id="92223" name="Picture 82" descr="Exchange Magazine.jpg"/>
          <p:cNvPicPr>
            <a:picLocks noChangeAspect="1"/>
          </p:cNvPicPr>
          <p:nvPr/>
        </p:nvPicPr>
        <p:blipFill>
          <a:blip r:embed="rId65" cstate="print"/>
          <a:srcRect/>
          <a:stretch>
            <a:fillRect/>
          </a:stretch>
        </p:blipFill>
        <p:spPr bwMode="auto">
          <a:xfrm>
            <a:off x="7315200" y="4659313"/>
            <a:ext cx="1133475" cy="158750"/>
          </a:xfrm>
          <a:prstGeom prst="rect">
            <a:avLst/>
          </a:prstGeom>
          <a:noFill/>
          <a:ln w="9525">
            <a:noFill/>
            <a:miter lim="800000"/>
            <a:headEnd/>
            <a:tailEnd/>
          </a:ln>
        </p:spPr>
      </p:pic>
      <p:pic>
        <p:nvPicPr>
          <p:cNvPr id="92224" name="Picture 83" descr="Export Development Can.jpg"/>
          <p:cNvPicPr>
            <a:picLocks noChangeAspect="1"/>
          </p:cNvPicPr>
          <p:nvPr/>
        </p:nvPicPr>
        <p:blipFill>
          <a:blip r:embed="rId66" cstate="print"/>
          <a:srcRect/>
          <a:stretch>
            <a:fillRect/>
          </a:stretch>
        </p:blipFill>
        <p:spPr bwMode="auto">
          <a:xfrm>
            <a:off x="5638800" y="5192713"/>
            <a:ext cx="723900" cy="304800"/>
          </a:xfrm>
          <a:prstGeom prst="rect">
            <a:avLst/>
          </a:prstGeom>
          <a:noFill/>
          <a:ln w="9525">
            <a:noFill/>
            <a:miter lim="800000"/>
            <a:headEnd/>
            <a:tailEnd/>
          </a:ln>
        </p:spPr>
      </p:pic>
      <p:pic>
        <p:nvPicPr>
          <p:cNvPr id="92225" name="Picture 84" descr="Fanshawe College.jpg"/>
          <p:cNvPicPr>
            <a:picLocks noChangeAspect="1"/>
          </p:cNvPicPr>
          <p:nvPr/>
        </p:nvPicPr>
        <p:blipFill>
          <a:blip r:embed="rId67" cstate="print"/>
          <a:srcRect/>
          <a:stretch>
            <a:fillRect/>
          </a:stretch>
        </p:blipFill>
        <p:spPr bwMode="auto">
          <a:xfrm>
            <a:off x="8001000" y="3135313"/>
            <a:ext cx="625475" cy="600075"/>
          </a:xfrm>
          <a:prstGeom prst="rect">
            <a:avLst/>
          </a:prstGeom>
          <a:noFill/>
          <a:ln w="9525">
            <a:noFill/>
            <a:miter lim="800000"/>
            <a:headEnd/>
            <a:tailEnd/>
          </a:ln>
        </p:spPr>
      </p:pic>
      <p:pic>
        <p:nvPicPr>
          <p:cNvPr id="92226" name="Picture 85" descr="Festival Hydro.JPG"/>
          <p:cNvPicPr>
            <a:picLocks noChangeAspect="1"/>
          </p:cNvPicPr>
          <p:nvPr/>
        </p:nvPicPr>
        <p:blipFill>
          <a:blip r:embed="rId68" cstate="print"/>
          <a:srcRect/>
          <a:stretch>
            <a:fillRect/>
          </a:stretch>
        </p:blipFill>
        <p:spPr bwMode="auto">
          <a:xfrm>
            <a:off x="7848600" y="4887913"/>
            <a:ext cx="917575" cy="158750"/>
          </a:xfrm>
          <a:prstGeom prst="rect">
            <a:avLst/>
          </a:prstGeom>
          <a:noFill/>
          <a:ln w="9525">
            <a:noFill/>
            <a:miter lim="800000"/>
            <a:headEnd/>
            <a:tailEnd/>
          </a:ln>
        </p:spPr>
      </p:pic>
      <p:pic>
        <p:nvPicPr>
          <p:cNvPr id="92227" name="Picture 86" descr="laurier_logo.JPG"/>
          <p:cNvPicPr>
            <a:picLocks noChangeAspect="1"/>
          </p:cNvPicPr>
          <p:nvPr/>
        </p:nvPicPr>
        <p:blipFill>
          <a:blip r:embed="rId69" cstate="print"/>
          <a:srcRect/>
          <a:stretch>
            <a:fillRect/>
          </a:stretch>
        </p:blipFill>
        <p:spPr bwMode="auto">
          <a:xfrm>
            <a:off x="6629400" y="5040313"/>
            <a:ext cx="711200" cy="200025"/>
          </a:xfrm>
          <a:prstGeom prst="rect">
            <a:avLst/>
          </a:prstGeom>
          <a:noFill/>
          <a:ln w="9525">
            <a:noFill/>
            <a:miter lim="800000"/>
            <a:headEnd/>
            <a:tailEnd/>
          </a:ln>
        </p:spPr>
      </p:pic>
      <p:pic>
        <p:nvPicPr>
          <p:cNvPr id="92228" name="Picture 87" descr="scotiabank.JPG"/>
          <p:cNvPicPr>
            <a:picLocks noChangeAspect="1"/>
          </p:cNvPicPr>
          <p:nvPr/>
        </p:nvPicPr>
        <p:blipFill>
          <a:blip r:embed="rId70" cstate="print"/>
          <a:srcRect/>
          <a:stretch>
            <a:fillRect/>
          </a:stretch>
        </p:blipFill>
        <p:spPr bwMode="auto">
          <a:xfrm>
            <a:off x="7467600" y="5192713"/>
            <a:ext cx="879475" cy="163512"/>
          </a:xfrm>
          <a:prstGeom prst="rect">
            <a:avLst/>
          </a:prstGeom>
          <a:noFill/>
          <a:ln w="9525">
            <a:noFill/>
            <a:miter lim="800000"/>
            <a:headEnd/>
            <a:tailEnd/>
          </a:ln>
        </p:spPr>
      </p:pic>
      <p:pic>
        <p:nvPicPr>
          <p:cNvPr id="92229" name="Picture 88" descr="solutions in context.JPG"/>
          <p:cNvPicPr>
            <a:picLocks noChangeAspect="1"/>
          </p:cNvPicPr>
          <p:nvPr/>
        </p:nvPicPr>
        <p:blipFill>
          <a:blip r:embed="rId71" cstate="print"/>
          <a:srcRect/>
          <a:stretch>
            <a:fillRect/>
          </a:stretch>
        </p:blipFill>
        <p:spPr bwMode="auto">
          <a:xfrm>
            <a:off x="6553200" y="5345113"/>
            <a:ext cx="882650" cy="244475"/>
          </a:xfrm>
          <a:prstGeom prst="rect">
            <a:avLst/>
          </a:prstGeom>
          <a:noFill/>
          <a:ln w="9525">
            <a:noFill/>
            <a:miter lim="800000"/>
            <a:headEnd/>
            <a:tailEnd/>
          </a:ln>
        </p:spPr>
      </p:pic>
      <p:pic>
        <p:nvPicPr>
          <p:cNvPr id="92230" name="Picture 89" descr="state farm.JPG"/>
          <p:cNvPicPr>
            <a:picLocks noChangeAspect="1"/>
          </p:cNvPicPr>
          <p:nvPr/>
        </p:nvPicPr>
        <p:blipFill>
          <a:blip r:embed="rId72" cstate="print"/>
          <a:srcRect/>
          <a:stretch>
            <a:fillRect/>
          </a:stretch>
        </p:blipFill>
        <p:spPr bwMode="auto">
          <a:xfrm>
            <a:off x="8153400" y="5421313"/>
            <a:ext cx="552450" cy="533400"/>
          </a:xfrm>
          <a:prstGeom prst="rect">
            <a:avLst/>
          </a:prstGeom>
          <a:noFill/>
          <a:ln w="9525">
            <a:noFill/>
            <a:miter lim="800000"/>
            <a:headEnd/>
            <a:tailEnd/>
          </a:ln>
        </p:spPr>
      </p:pic>
      <p:pic>
        <p:nvPicPr>
          <p:cNvPr id="92231" name="Picture 90" descr="stratford library.jpg"/>
          <p:cNvPicPr>
            <a:picLocks noChangeAspect="1"/>
          </p:cNvPicPr>
          <p:nvPr/>
        </p:nvPicPr>
        <p:blipFill>
          <a:blip r:embed="rId73" cstate="print"/>
          <a:srcRect/>
          <a:stretch>
            <a:fillRect/>
          </a:stretch>
        </p:blipFill>
        <p:spPr bwMode="auto">
          <a:xfrm>
            <a:off x="5472113" y="5665788"/>
            <a:ext cx="1143000" cy="457200"/>
          </a:xfrm>
          <a:prstGeom prst="rect">
            <a:avLst/>
          </a:prstGeom>
          <a:noFill/>
          <a:ln w="9525">
            <a:noFill/>
            <a:miter lim="800000"/>
            <a:headEnd/>
            <a:tailEnd/>
          </a:ln>
        </p:spPr>
      </p:pic>
      <p:pic>
        <p:nvPicPr>
          <p:cNvPr id="92232" name="Picture 91" descr="stratfordbeaconherald.JPG"/>
          <p:cNvPicPr>
            <a:picLocks noChangeAspect="1"/>
          </p:cNvPicPr>
          <p:nvPr/>
        </p:nvPicPr>
        <p:blipFill>
          <a:blip r:embed="rId74" cstate="print"/>
          <a:srcRect/>
          <a:stretch>
            <a:fillRect/>
          </a:stretch>
        </p:blipFill>
        <p:spPr bwMode="auto">
          <a:xfrm>
            <a:off x="4343400" y="5497513"/>
            <a:ext cx="1204913" cy="271462"/>
          </a:xfrm>
          <a:prstGeom prst="rect">
            <a:avLst/>
          </a:prstGeom>
          <a:noFill/>
          <a:ln w="9525">
            <a:noFill/>
            <a:miter lim="800000"/>
            <a:headEnd/>
            <a:tailEnd/>
          </a:ln>
        </p:spPr>
      </p:pic>
      <p:pic>
        <p:nvPicPr>
          <p:cNvPr id="92233" name="Picture 92" descr="sunlife.JPG"/>
          <p:cNvPicPr>
            <a:picLocks noChangeAspect="1"/>
          </p:cNvPicPr>
          <p:nvPr/>
        </p:nvPicPr>
        <p:blipFill>
          <a:blip r:embed="rId75" cstate="print"/>
          <a:srcRect/>
          <a:stretch>
            <a:fillRect/>
          </a:stretch>
        </p:blipFill>
        <p:spPr bwMode="auto">
          <a:xfrm>
            <a:off x="6723063" y="5692775"/>
            <a:ext cx="973137" cy="552450"/>
          </a:xfrm>
          <a:prstGeom prst="rect">
            <a:avLst/>
          </a:prstGeom>
          <a:noFill/>
          <a:ln w="9525">
            <a:noFill/>
            <a:miter lim="800000"/>
            <a:headEnd/>
            <a:tailEnd/>
          </a:ln>
        </p:spPr>
      </p:pic>
      <p:pic>
        <p:nvPicPr>
          <p:cNvPr id="92234" name="Picture 93" descr="sutro logo.JPG"/>
          <p:cNvPicPr>
            <a:picLocks noChangeAspect="1"/>
          </p:cNvPicPr>
          <p:nvPr/>
        </p:nvPicPr>
        <p:blipFill>
          <a:blip r:embed="rId76" cstate="print"/>
          <a:srcRect/>
          <a:stretch>
            <a:fillRect/>
          </a:stretch>
        </p:blipFill>
        <p:spPr bwMode="auto">
          <a:xfrm>
            <a:off x="8458200" y="1306513"/>
            <a:ext cx="474663" cy="461962"/>
          </a:xfrm>
          <a:prstGeom prst="rect">
            <a:avLst/>
          </a:prstGeom>
          <a:noFill/>
          <a:ln w="9525">
            <a:noFill/>
            <a:miter lim="800000"/>
            <a:headEnd/>
            <a:tailEnd/>
          </a:ln>
        </p:spPr>
      </p:pic>
      <p:pic>
        <p:nvPicPr>
          <p:cNvPr id="92235" name="Picture 94" descr="t4g ltd.JPG"/>
          <p:cNvPicPr>
            <a:picLocks noChangeAspect="1"/>
          </p:cNvPicPr>
          <p:nvPr/>
        </p:nvPicPr>
        <p:blipFill>
          <a:blip r:embed="rId77" cstate="print"/>
          <a:srcRect/>
          <a:stretch>
            <a:fillRect/>
          </a:stretch>
        </p:blipFill>
        <p:spPr bwMode="auto">
          <a:xfrm>
            <a:off x="7620000" y="5421313"/>
            <a:ext cx="384175" cy="344487"/>
          </a:xfrm>
          <a:prstGeom prst="rect">
            <a:avLst/>
          </a:prstGeom>
          <a:noFill/>
          <a:ln w="9525">
            <a:noFill/>
            <a:miter lim="800000"/>
            <a:headEnd/>
            <a:tailEnd/>
          </a:ln>
        </p:spPr>
      </p:pic>
      <p:pic>
        <p:nvPicPr>
          <p:cNvPr id="92236" name="Picture 95" descr="telus.JPG"/>
          <p:cNvPicPr>
            <a:picLocks noChangeAspect="1"/>
          </p:cNvPicPr>
          <p:nvPr/>
        </p:nvPicPr>
        <p:blipFill>
          <a:blip r:embed="rId78" cstate="print"/>
          <a:srcRect/>
          <a:stretch>
            <a:fillRect/>
          </a:stretch>
        </p:blipFill>
        <p:spPr bwMode="auto">
          <a:xfrm>
            <a:off x="2771775" y="4211638"/>
            <a:ext cx="935038" cy="382588"/>
          </a:xfrm>
          <a:prstGeom prst="rect">
            <a:avLst/>
          </a:prstGeom>
          <a:noFill/>
          <a:ln w="9525">
            <a:noFill/>
            <a:miter lim="800000"/>
            <a:headEnd/>
            <a:tailEnd/>
          </a:ln>
        </p:spPr>
      </p:pic>
      <p:pic>
        <p:nvPicPr>
          <p:cNvPr id="92237" name="Picture 96" descr="Youth opportunities unlimited.JPG"/>
          <p:cNvPicPr>
            <a:picLocks noChangeAspect="1"/>
          </p:cNvPicPr>
          <p:nvPr/>
        </p:nvPicPr>
        <p:blipFill>
          <a:blip r:embed="rId79" cstate="print"/>
          <a:srcRect/>
          <a:stretch>
            <a:fillRect/>
          </a:stretch>
        </p:blipFill>
        <p:spPr bwMode="auto">
          <a:xfrm>
            <a:off x="1981200" y="2754313"/>
            <a:ext cx="677863" cy="508000"/>
          </a:xfrm>
          <a:prstGeom prst="rect">
            <a:avLst/>
          </a:prstGeom>
          <a:noFill/>
          <a:ln w="9525">
            <a:noFill/>
            <a:miter lim="800000"/>
            <a:headEnd/>
            <a:tailEnd/>
          </a:ln>
        </p:spPr>
      </p:pic>
      <p:pic>
        <p:nvPicPr>
          <p:cNvPr id="92238" name="Picture 97" descr="Xerox Canada.JPG"/>
          <p:cNvPicPr>
            <a:picLocks noChangeAspect="1"/>
          </p:cNvPicPr>
          <p:nvPr/>
        </p:nvPicPr>
        <p:blipFill>
          <a:blip r:embed="rId80" cstate="print"/>
          <a:srcRect/>
          <a:stretch>
            <a:fillRect/>
          </a:stretch>
        </p:blipFill>
        <p:spPr bwMode="auto">
          <a:xfrm>
            <a:off x="228600" y="3516313"/>
            <a:ext cx="933450" cy="266700"/>
          </a:xfrm>
          <a:prstGeom prst="rect">
            <a:avLst/>
          </a:prstGeom>
          <a:noFill/>
          <a:ln w="9525">
            <a:noFill/>
            <a:miter lim="800000"/>
            <a:headEnd/>
            <a:tailEnd/>
          </a:ln>
        </p:spPr>
      </p:pic>
      <p:pic>
        <p:nvPicPr>
          <p:cNvPr id="92239" name="Picture 98" descr="wesley clover tech.JPG"/>
          <p:cNvPicPr>
            <a:picLocks noChangeAspect="1"/>
          </p:cNvPicPr>
          <p:nvPr/>
        </p:nvPicPr>
        <p:blipFill>
          <a:blip r:embed="rId81" cstate="print"/>
          <a:srcRect/>
          <a:stretch>
            <a:fillRect/>
          </a:stretch>
        </p:blipFill>
        <p:spPr bwMode="auto">
          <a:xfrm>
            <a:off x="7772400" y="6030913"/>
            <a:ext cx="947738" cy="304800"/>
          </a:xfrm>
          <a:prstGeom prst="rect">
            <a:avLst/>
          </a:prstGeom>
          <a:noFill/>
          <a:ln w="9525">
            <a:noFill/>
            <a:miter lim="800000"/>
            <a:headEnd/>
            <a:tailEnd/>
          </a:ln>
        </p:spPr>
      </p:pic>
      <p:pic>
        <p:nvPicPr>
          <p:cNvPr id="92240" name="Picture 99" descr="well.ca.JPG"/>
          <p:cNvPicPr>
            <a:picLocks noChangeAspect="1"/>
          </p:cNvPicPr>
          <p:nvPr/>
        </p:nvPicPr>
        <p:blipFill>
          <a:blip r:embed="rId82" cstate="print"/>
          <a:srcRect/>
          <a:stretch>
            <a:fillRect/>
          </a:stretch>
        </p:blipFill>
        <p:spPr bwMode="auto">
          <a:xfrm>
            <a:off x="2971800" y="5954713"/>
            <a:ext cx="665163" cy="209550"/>
          </a:xfrm>
          <a:prstGeom prst="rect">
            <a:avLst/>
          </a:prstGeom>
          <a:noFill/>
          <a:ln w="9525">
            <a:noFill/>
            <a:miter lim="800000"/>
            <a:headEnd/>
            <a:tailEnd/>
          </a:ln>
        </p:spPr>
      </p:pic>
      <p:pic>
        <p:nvPicPr>
          <p:cNvPr id="92241" name="Picture 100" descr="Vinezoom.JPG"/>
          <p:cNvPicPr>
            <a:picLocks noChangeAspect="1"/>
          </p:cNvPicPr>
          <p:nvPr/>
        </p:nvPicPr>
        <p:blipFill>
          <a:blip r:embed="rId83" cstate="print"/>
          <a:srcRect/>
          <a:stretch>
            <a:fillRect/>
          </a:stretch>
        </p:blipFill>
        <p:spPr bwMode="auto">
          <a:xfrm>
            <a:off x="885826" y="3821112"/>
            <a:ext cx="993775" cy="381000"/>
          </a:xfrm>
          <a:prstGeom prst="rect">
            <a:avLst/>
          </a:prstGeom>
          <a:noFill/>
          <a:ln w="9525">
            <a:noFill/>
            <a:miter lim="800000"/>
            <a:headEnd/>
            <a:tailEnd/>
          </a:ln>
        </p:spPr>
      </p:pic>
      <p:pic>
        <p:nvPicPr>
          <p:cNvPr id="92243" name="Picture 102" descr="uoit.JPG"/>
          <p:cNvPicPr>
            <a:picLocks noChangeAspect="1"/>
          </p:cNvPicPr>
          <p:nvPr/>
        </p:nvPicPr>
        <p:blipFill>
          <a:blip r:embed="rId84" cstate="print"/>
          <a:srcRect/>
          <a:stretch>
            <a:fillRect/>
          </a:stretch>
        </p:blipFill>
        <p:spPr bwMode="auto">
          <a:xfrm>
            <a:off x="1295400" y="3592513"/>
            <a:ext cx="692150" cy="203200"/>
          </a:xfrm>
          <a:prstGeom prst="rect">
            <a:avLst/>
          </a:prstGeom>
          <a:noFill/>
          <a:ln w="9525">
            <a:noFill/>
            <a:miter lim="800000"/>
            <a:headEnd/>
            <a:tailEnd/>
          </a:ln>
        </p:spPr>
      </p:pic>
      <p:pic>
        <p:nvPicPr>
          <p:cNvPr id="92244" name="Picture 103" descr="ubc_logo.JPG"/>
          <p:cNvPicPr>
            <a:picLocks noChangeAspect="1"/>
          </p:cNvPicPr>
          <p:nvPr/>
        </p:nvPicPr>
        <p:blipFill>
          <a:blip r:embed="rId85" cstate="print"/>
          <a:srcRect/>
          <a:stretch>
            <a:fillRect/>
          </a:stretch>
        </p:blipFill>
        <p:spPr bwMode="auto">
          <a:xfrm>
            <a:off x="2747963" y="5048250"/>
            <a:ext cx="266700" cy="361950"/>
          </a:xfrm>
          <a:prstGeom prst="rect">
            <a:avLst/>
          </a:prstGeom>
          <a:noFill/>
          <a:ln w="9525">
            <a:noFill/>
            <a:miter lim="800000"/>
            <a:headEnd/>
            <a:tailEnd/>
          </a:ln>
        </p:spPr>
      </p:pic>
      <p:pic>
        <p:nvPicPr>
          <p:cNvPr id="92245" name="Picture 104" descr="u of t.JPG"/>
          <p:cNvPicPr>
            <a:picLocks noChangeAspect="1"/>
          </p:cNvPicPr>
          <p:nvPr/>
        </p:nvPicPr>
        <p:blipFill>
          <a:blip r:embed="rId86" cstate="print"/>
          <a:srcRect/>
          <a:stretch>
            <a:fillRect/>
          </a:stretch>
        </p:blipFill>
        <p:spPr bwMode="auto">
          <a:xfrm>
            <a:off x="1447800" y="4278313"/>
            <a:ext cx="992188" cy="390525"/>
          </a:xfrm>
          <a:prstGeom prst="rect">
            <a:avLst/>
          </a:prstGeom>
          <a:noFill/>
          <a:ln w="9525">
            <a:noFill/>
            <a:miter lim="800000"/>
            <a:headEnd/>
            <a:tailEnd/>
          </a:ln>
        </p:spPr>
      </p:pic>
      <p:pic>
        <p:nvPicPr>
          <p:cNvPr id="92246" name="Picture 105" descr="tvo.JPG"/>
          <p:cNvPicPr>
            <a:picLocks noChangeAspect="1"/>
          </p:cNvPicPr>
          <p:nvPr/>
        </p:nvPicPr>
        <p:blipFill>
          <a:blip r:embed="rId87" cstate="print"/>
          <a:srcRect/>
          <a:stretch>
            <a:fillRect/>
          </a:stretch>
        </p:blipFill>
        <p:spPr bwMode="auto">
          <a:xfrm>
            <a:off x="2362200" y="1992313"/>
            <a:ext cx="533400" cy="336550"/>
          </a:xfrm>
          <a:prstGeom prst="rect">
            <a:avLst/>
          </a:prstGeom>
          <a:noFill/>
          <a:ln w="9525">
            <a:noFill/>
            <a:miter lim="800000"/>
            <a:headEnd/>
            <a:tailEnd/>
          </a:ln>
        </p:spPr>
      </p:pic>
      <p:pic>
        <p:nvPicPr>
          <p:cNvPr id="92247" name="Picture 106" descr="Treasury board.JPG"/>
          <p:cNvPicPr>
            <a:picLocks noChangeAspect="1"/>
          </p:cNvPicPr>
          <p:nvPr/>
        </p:nvPicPr>
        <p:blipFill>
          <a:blip r:embed="rId88" cstate="print"/>
          <a:srcRect b="-25604"/>
          <a:stretch>
            <a:fillRect/>
          </a:stretch>
        </p:blipFill>
        <p:spPr bwMode="auto">
          <a:xfrm>
            <a:off x="7315200" y="6502400"/>
            <a:ext cx="1828800" cy="304800"/>
          </a:xfrm>
          <a:prstGeom prst="rect">
            <a:avLst/>
          </a:prstGeom>
          <a:noFill/>
          <a:ln w="9525">
            <a:noFill/>
            <a:miter lim="800000"/>
            <a:headEnd/>
            <a:tailEnd/>
          </a:ln>
        </p:spPr>
      </p:pic>
      <p:pic>
        <p:nvPicPr>
          <p:cNvPr id="92248" name="Picture 107" descr="town_of_st_marys_logo.JPG"/>
          <p:cNvPicPr>
            <a:picLocks noChangeAspect="1"/>
          </p:cNvPicPr>
          <p:nvPr/>
        </p:nvPicPr>
        <p:blipFill>
          <a:blip r:embed="rId89" cstate="print"/>
          <a:srcRect/>
          <a:stretch>
            <a:fillRect/>
          </a:stretch>
        </p:blipFill>
        <p:spPr bwMode="auto">
          <a:xfrm>
            <a:off x="6481763" y="6188075"/>
            <a:ext cx="720725" cy="376238"/>
          </a:xfrm>
          <a:prstGeom prst="rect">
            <a:avLst/>
          </a:prstGeom>
          <a:noFill/>
          <a:ln w="9525">
            <a:noFill/>
            <a:miter lim="800000"/>
            <a:headEnd/>
            <a:tailEnd/>
          </a:ln>
        </p:spPr>
      </p:pic>
      <p:pic>
        <p:nvPicPr>
          <p:cNvPr id="92249" name="Picture 108" descr="tourism british columbia.JPG"/>
          <p:cNvPicPr>
            <a:picLocks noChangeAspect="1"/>
          </p:cNvPicPr>
          <p:nvPr/>
        </p:nvPicPr>
        <p:blipFill>
          <a:blip r:embed="rId90" cstate="print"/>
          <a:srcRect/>
          <a:stretch>
            <a:fillRect/>
          </a:stretch>
        </p:blipFill>
        <p:spPr bwMode="auto">
          <a:xfrm>
            <a:off x="5029200" y="1306513"/>
            <a:ext cx="479425" cy="381000"/>
          </a:xfrm>
          <a:prstGeom prst="rect">
            <a:avLst/>
          </a:prstGeom>
          <a:noFill/>
          <a:ln w="9525">
            <a:noFill/>
            <a:miter lim="800000"/>
            <a:headEnd/>
            <a:tailEnd/>
          </a:ln>
        </p:spPr>
      </p:pic>
      <p:pic>
        <p:nvPicPr>
          <p:cNvPr id="92250" name="Picture 109" descr="The City of Dryden.JPG"/>
          <p:cNvPicPr>
            <a:picLocks noChangeAspect="1"/>
          </p:cNvPicPr>
          <p:nvPr/>
        </p:nvPicPr>
        <p:blipFill>
          <a:blip r:embed="rId91" cstate="print"/>
          <a:srcRect/>
          <a:stretch>
            <a:fillRect/>
          </a:stretch>
        </p:blipFill>
        <p:spPr bwMode="auto">
          <a:xfrm>
            <a:off x="2743200" y="2449513"/>
            <a:ext cx="749300" cy="403225"/>
          </a:xfrm>
          <a:prstGeom prst="rect">
            <a:avLst/>
          </a:prstGeom>
          <a:noFill/>
          <a:ln w="9525">
            <a:noFill/>
            <a:miter lim="800000"/>
            <a:headEnd/>
            <a:tailEnd/>
          </a:ln>
        </p:spPr>
      </p:pic>
      <p:sp>
        <p:nvSpPr>
          <p:cNvPr id="92251" name="Title 116"/>
          <p:cNvSpPr>
            <a:spLocks noGrp="1"/>
          </p:cNvSpPr>
          <p:nvPr>
            <p:ph type="title"/>
          </p:nvPr>
        </p:nvSpPr>
        <p:spPr>
          <a:xfrm>
            <a:off x="304800" y="228600"/>
            <a:ext cx="8691562" cy="684213"/>
          </a:xfrm>
        </p:spPr>
        <p:txBody>
          <a:bodyPr>
            <a:normAutofit/>
          </a:bodyPr>
          <a:lstStyle/>
          <a:p>
            <a:pPr eaLnBrk="1" hangingPunct="1"/>
            <a:r>
              <a:rPr lang="en-US" dirty="0" smtClean="0">
                <a:latin typeface="Arial" pitchFamily="34" charset="0"/>
                <a:ea typeface="ＭＳ Ｐゴシック"/>
                <a:cs typeface="Arial" pitchFamily="34" charset="0"/>
              </a:rPr>
              <a:t>Canada 3.0 Participation – 6,000 Participants</a:t>
            </a:r>
          </a:p>
        </p:txBody>
      </p:sp>
      <p:pic>
        <p:nvPicPr>
          <p:cNvPr id="94" name="Picture 93"/>
          <p:cNvPicPr>
            <a:picLocks noChangeAspect="1" noChangeArrowheads="1"/>
          </p:cNvPicPr>
          <p:nvPr/>
        </p:nvPicPr>
        <p:blipFill>
          <a:blip r:embed="rId92" cstate="print"/>
          <a:srcRect/>
          <a:stretch>
            <a:fillRect/>
          </a:stretch>
        </p:blipFill>
        <p:spPr bwMode="auto">
          <a:xfrm>
            <a:off x="182365" y="6511060"/>
            <a:ext cx="2169096" cy="267473"/>
          </a:xfrm>
          <a:prstGeom prst="rect">
            <a:avLst/>
          </a:prstGeom>
          <a:noFill/>
          <a:ln w="9525">
            <a:noFill/>
            <a:miter lim="800000"/>
            <a:headEnd/>
            <a:tailEnd/>
          </a:ln>
        </p:spPr>
      </p:pic>
      <p:pic>
        <p:nvPicPr>
          <p:cNvPr id="98" name="Picture 97" descr="Foreign Affairs and International Trade Canada"/>
          <p:cNvPicPr/>
          <p:nvPr/>
        </p:nvPicPr>
        <p:blipFill>
          <a:blip r:embed="rId93" cstate="print"/>
          <a:srcRect/>
          <a:stretch>
            <a:fillRect/>
          </a:stretch>
        </p:blipFill>
        <p:spPr bwMode="auto">
          <a:xfrm>
            <a:off x="2921000" y="6602730"/>
            <a:ext cx="3676015" cy="19177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Z:\Canada 30 2011 working files\Canada 30 2011 photos\067Can3b-067.jpg"/>
          <p:cNvPicPr>
            <a:picLocks noChangeAspect="1" noChangeArrowheads="1"/>
          </p:cNvPicPr>
          <p:nvPr/>
        </p:nvPicPr>
        <p:blipFill>
          <a:blip r:embed="rId3" cstate="print"/>
          <a:srcRect/>
          <a:stretch>
            <a:fillRect/>
          </a:stretch>
        </p:blipFill>
        <p:spPr bwMode="auto">
          <a:xfrm>
            <a:off x="0" y="1023254"/>
            <a:ext cx="9334500" cy="6223000"/>
          </a:xfrm>
          <a:prstGeom prst="rect">
            <a:avLst/>
          </a:prstGeom>
          <a:noFill/>
        </p:spPr>
      </p:pic>
      <p:sp>
        <p:nvSpPr>
          <p:cNvPr id="5" name="Rectangle 2"/>
          <p:cNvSpPr>
            <a:spLocks noGrp="1" noChangeArrowheads="1"/>
          </p:cNvSpPr>
          <p:nvPr>
            <p:ph type="title"/>
          </p:nvPr>
        </p:nvSpPr>
        <p:spPr>
          <a:xfrm>
            <a:off x="381000" y="304800"/>
            <a:ext cx="8229600" cy="601662"/>
          </a:xfrm>
        </p:spPr>
        <p:txBody>
          <a:bodyPr/>
          <a:lstStyle/>
          <a:p>
            <a:r>
              <a:rPr lang="en-US" dirty="0" smtClean="0"/>
              <a:t>2,000 Attendees &amp; 4,000 Online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61" name="Rectangle 2"/>
          <p:cNvSpPr>
            <a:spLocks noGrp="1" noChangeArrowheads="1"/>
          </p:cNvSpPr>
          <p:nvPr>
            <p:ph type="title"/>
          </p:nvPr>
        </p:nvSpPr>
        <p:spPr>
          <a:xfrm>
            <a:off x="381000" y="304800"/>
            <a:ext cx="8229600" cy="601662"/>
          </a:xfrm>
        </p:spPr>
        <p:txBody>
          <a:bodyPr/>
          <a:lstStyle/>
          <a:p>
            <a:r>
              <a:rPr lang="en-US" dirty="0" smtClean="0"/>
              <a:t>Canada 3.0 - 150 Speakers from across Canada</a:t>
            </a:r>
          </a:p>
        </p:txBody>
      </p:sp>
      <p:pic>
        <p:nvPicPr>
          <p:cNvPr id="19" name="Picture 18"/>
          <p:cNvPicPr>
            <a:picLocks noChangeAspect="1"/>
          </p:cNvPicPr>
          <p:nvPr/>
        </p:nvPicPr>
        <p:blipFill>
          <a:blip r:embed="rId2" cstate="print"/>
          <a:srcRect/>
          <a:stretch>
            <a:fillRect/>
          </a:stretch>
        </p:blipFill>
        <p:spPr>
          <a:xfrm>
            <a:off x="3327898" y="1329870"/>
            <a:ext cx="1234286"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p:cNvPicPr>
            <a:picLocks noChangeAspect="1"/>
          </p:cNvPicPr>
          <p:nvPr/>
        </p:nvPicPr>
        <p:blipFill>
          <a:blip r:embed="rId3" cstate="print"/>
          <a:srcRect b="8544"/>
          <a:stretch>
            <a:fillRect/>
          </a:stretch>
        </p:blipFill>
        <p:spPr>
          <a:xfrm>
            <a:off x="4763159" y="1344384"/>
            <a:ext cx="1178182"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7" name="Picture 26"/>
          <p:cNvPicPr>
            <a:picLocks noChangeAspect="1"/>
          </p:cNvPicPr>
          <p:nvPr/>
        </p:nvPicPr>
        <p:blipFill>
          <a:blip r:embed="rId4" cstate="print"/>
          <a:srcRect l="5958"/>
          <a:stretch>
            <a:fillRect/>
          </a:stretch>
        </p:blipFill>
        <p:spPr>
          <a:xfrm>
            <a:off x="4724400" y="3124200"/>
            <a:ext cx="1202747"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6" name="Picture 25"/>
          <p:cNvPicPr>
            <a:picLocks noChangeAspect="1"/>
          </p:cNvPicPr>
          <p:nvPr/>
        </p:nvPicPr>
        <p:blipFill>
          <a:blip r:embed="rId5" cstate="print"/>
          <a:stretch>
            <a:fillRect/>
          </a:stretch>
        </p:blipFill>
        <p:spPr>
          <a:xfrm>
            <a:off x="6114150" y="1337286"/>
            <a:ext cx="1157143"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image001-retouched.jpg"/>
          <p:cNvPicPr>
            <a:picLocks noChangeAspect="1"/>
          </p:cNvPicPr>
          <p:nvPr/>
        </p:nvPicPr>
        <p:blipFill>
          <a:blip r:embed="rId6" cstate="print"/>
          <a:srcRect b="7561"/>
          <a:stretch>
            <a:fillRect/>
          </a:stretch>
        </p:blipFill>
        <p:spPr bwMode="auto">
          <a:xfrm>
            <a:off x="1923144" y="1320798"/>
            <a:ext cx="1167500"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7" cstate="print"/>
          <a:srcRect b="6897"/>
          <a:stretch>
            <a:fillRect/>
          </a:stretch>
        </p:blipFill>
        <p:spPr bwMode="auto">
          <a:xfrm>
            <a:off x="7453086" y="1353456"/>
            <a:ext cx="1162132" cy="1619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p:cNvPicPr>
          <p:nvPr/>
        </p:nvPicPr>
        <p:blipFill>
          <a:blip r:embed="rId8" cstate="print"/>
          <a:srcRect/>
          <a:stretch>
            <a:fillRect/>
          </a:stretch>
        </p:blipFill>
        <p:spPr bwMode="auto">
          <a:xfrm>
            <a:off x="7467600" y="3162300"/>
            <a:ext cx="1188000" cy="1619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p:cNvPicPr>
            <a:picLocks noChangeAspect="1"/>
          </p:cNvPicPr>
          <p:nvPr/>
        </p:nvPicPr>
        <p:blipFill>
          <a:blip r:embed="rId9" cstate="print"/>
          <a:stretch>
            <a:fillRect/>
          </a:stretch>
        </p:blipFill>
        <p:spPr>
          <a:xfrm>
            <a:off x="533400" y="3162300"/>
            <a:ext cx="1162871"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 name="Picture 19"/>
          <p:cNvPicPr>
            <a:picLocks/>
          </p:cNvPicPr>
          <p:nvPr/>
        </p:nvPicPr>
        <p:blipFill>
          <a:blip r:embed="rId10" cstate="print"/>
          <a:srcRect/>
          <a:stretch>
            <a:fillRect/>
          </a:stretch>
        </p:blipFill>
        <p:spPr>
          <a:xfrm>
            <a:off x="6072699" y="3162300"/>
            <a:ext cx="1188000" cy="16327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3" name="Picture 22"/>
          <p:cNvPicPr>
            <a:picLocks noChangeAspect="1"/>
          </p:cNvPicPr>
          <p:nvPr/>
        </p:nvPicPr>
        <p:blipFill>
          <a:blip r:embed="rId11" cstate="print"/>
          <a:srcRect/>
          <a:stretch>
            <a:fillRect/>
          </a:stretch>
        </p:blipFill>
        <p:spPr>
          <a:xfrm>
            <a:off x="1903170" y="3147786"/>
            <a:ext cx="1219200"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14"/>
          <p:cNvPicPr>
            <a:picLocks noChangeAspect="1"/>
          </p:cNvPicPr>
          <p:nvPr/>
        </p:nvPicPr>
        <p:blipFill>
          <a:blip r:embed="rId12" cstate="print"/>
          <a:srcRect l="4639"/>
          <a:stretch>
            <a:fillRect/>
          </a:stretch>
        </p:blipFill>
        <p:spPr bwMode="auto">
          <a:xfrm>
            <a:off x="3291114" y="3138714"/>
            <a:ext cx="1233488" cy="1619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13" cstate="print"/>
          <a:stretch>
            <a:fillRect/>
          </a:stretch>
        </p:blipFill>
        <p:spPr>
          <a:xfrm>
            <a:off x="558798" y="1295400"/>
            <a:ext cx="1161818" cy="16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62"/>
            <a:ext cx="8229600" cy="1143000"/>
          </a:xfrm>
        </p:spPr>
        <p:txBody>
          <a:bodyPr>
            <a:normAutofit/>
          </a:bodyPr>
          <a:lstStyle/>
          <a:p>
            <a:r>
              <a:rPr lang="en-US" sz="3200" dirty="0" smtClean="0"/>
              <a:t>Canada 3.0 - 500 Secondary School Students</a:t>
            </a:r>
            <a:br>
              <a:rPr lang="en-US" sz="3200" dirty="0" smtClean="0"/>
            </a:br>
            <a:r>
              <a:rPr lang="en-US" sz="2400" dirty="0" smtClean="0"/>
              <a:t>- Workshops, Keynotes, Showcase Tours -</a:t>
            </a:r>
            <a:endParaRPr lang="en-US" sz="2400" dirty="0"/>
          </a:p>
        </p:txBody>
      </p:sp>
      <p:pic>
        <p:nvPicPr>
          <p:cNvPr id="11267" name="Picture 3"/>
          <p:cNvPicPr>
            <a:picLocks noChangeAspect="1" noChangeArrowheads="1"/>
          </p:cNvPicPr>
          <p:nvPr/>
        </p:nvPicPr>
        <p:blipFill>
          <a:blip r:embed="rId3" cstate="print"/>
          <a:srcRect/>
          <a:stretch>
            <a:fillRect/>
          </a:stretch>
        </p:blipFill>
        <p:spPr bwMode="auto">
          <a:xfrm>
            <a:off x="400956" y="1245308"/>
            <a:ext cx="8307360" cy="4714427"/>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0"/>
            <a:ext cx="8686800" cy="906886"/>
          </a:xfrm>
        </p:spPr>
        <p:txBody>
          <a:bodyPr>
            <a:normAutofit/>
          </a:bodyPr>
          <a:lstStyle/>
          <a:p>
            <a:r>
              <a:rPr lang="en-US" dirty="0" smtClean="0"/>
              <a:t>Canada 3.0 - Industry Showcase &amp; Venture Capital</a:t>
            </a:r>
            <a:endParaRPr lang="en-US" dirty="0"/>
          </a:p>
        </p:txBody>
      </p:sp>
      <p:pic>
        <p:nvPicPr>
          <p:cNvPr id="5" name="Picture 3" descr="Z:\Canada 30 2011 working files\Canada 30 2011 photos\134Can3b-134.jpg"/>
          <p:cNvPicPr>
            <a:picLocks noChangeAspect="1" noChangeArrowheads="1"/>
          </p:cNvPicPr>
          <p:nvPr/>
        </p:nvPicPr>
        <p:blipFill>
          <a:blip r:embed="rId3" cstate="print"/>
          <a:srcRect/>
          <a:stretch>
            <a:fillRect/>
          </a:stretch>
        </p:blipFill>
        <p:spPr bwMode="auto">
          <a:xfrm>
            <a:off x="4419600" y="3886200"/>
            <a:ext cx="3782014" cy="2521342"/>
          </a:xfrm>
          <a:prstGeom prst="rect">
            <a:avLst/>
          </a:prstGeom>
          <a:noFill/>
        </p:spPr>
      </p:pic>
      <p:pic>
        <p:nvPicPr>
          <p:cNvPr id="12291" name="Picture 3" descr="Z:\Canada 30 2011 working files\Canada 30 2011 photos\WebSize110503Can3a\293Can3a-293.jpg"/>
          <p:cNvPicPr>
            <a:picLocks noChangeAspect="1" noChangeArrowheads="1"/>
          </p:cNvPicPr>
          <p:nvPr/>
        </p:nvPicPr>
        <p:blipFill>
          <a:blip r:embed="rId4" cstate="print"/>
          <a:srcRect/>
          <a:stretch>
            <a:fillRect/>
          </a:stretch>
        </p:blipFill>
        <p:spPr bwMode="auto">
          <a:xfrm>
            <a:off x="420912" y="1066800"/>
            <a:ext cx="3593690" cy="5390535"/>
          </a:xfrm>
          <a:prstGeom prst="rect">
            <a:avLst/>
          </a:prstGeom>
          <a:noFill/>
        </p:spPr>
      </p:pic>
      <p:pic>
        <p:nvPicPr>
          <p:cNvPr id="6" name="Picture 2" descr="Z:\Canada 30 2011 working files\Canada 30 2011 photos\089Can3b-089.jpg"/>
          <p:cNvPicPr>
            <a:picLocks noChangeAspect="1" noChangeArrowheads="1"/>
          </p:cNvPicPr>
          <p:nvPr/>
        </p:nvPicPr>
        <p:blipFill>
          <a:blip r:embed="rId5" cstate="print"/>
          <a:srcRect l="3708" r="5447"/>
          <a:stretch>
            <a:fillRect/>
          </a:stretch>
        </p:blipFill>
        <p:spPr bwMode="auto">
          <a:xfrm>
            <a:off x="4419600" y="1066800"/>
            <a:ext cx="3733800" cy="274004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3" cstate="print">
            <a:lum bright="-6000"/>
          </a:blip>
          <a:srcRect l="10744" t="4832" r="9917" b="10481"/>
          <a:stretch>
            <a:fillRect/>
          </a:stretch>
        </p:blipFill>
        <p:spPr bwMode="auto">
          <a:xfrm>
            <a:off x="630775" y="989062"/>
            <a:ext cx="7944738" cy="5484891"/>
          </a:xfrm>
          <a:prstGeom prst="rect">
            <a:avLst/>
          </a:prstGeom>
          <a:noFill/>
          <a:ln w="9525" algn="ctr">
            <a:noFill/>
            <a:miter lim="800000"/>
            <a:headEnd/>
            <a:tailEnd/>
          </a:ln>
        </p:spPr>
      </p:pic>
      <p:sp>
        <p:nvSpPr>
          <p:cNvPr id="17410" name="Rectangle 2"/>
          <p:cNvSpPr>
            <a:spLocks noGrp="1" noChangeArrowheads="1"/>
          </p:cNvSpPr>
          <p:nvPr>
            <p:ph type="title"/>
          </p:nvPr>
        </p:nvSpPr>
        <p:spPr>
          <a:xfrm>
            <a:off x="198787" y="182573"/>
            <a:ext cx="8411813" cy="695325"/>
          </a:xfrm>
        </p:spPr>
        <p:txBody>
          <a:bodyPr>
            <a:normAutofit/>
          </a:bodyPr>
          <a:lstStyle/>
          <a:p>
            <a:pPr algn="l"/>
            <a:r>
              <a:rPr lang="en-US" sz="3200" dirty="0" smtClean="0">
                <a:latin typeface="Arial" charset="0"/>
                <a:ea typeface="ＭＳ Ｐゴシック"/>
                <a:cs typeface="ＭＳ Ｐゴシック"/>
              </a:rPr>
              <a:t>Poor Relative Productivity Performance</a:t>
            </a:r>
          </a:p>
        </p:txBody>
      </p:sp>
      <p:sp>
        <p:nvSpPr>
          <p:cNvPr id="17416"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0F6E8B4C-4ADE-4679-B0FA-51FDFBDFB853}" type="slidenum">
              <a:rPr lang="en-CA" sz="900">
                <a:solidFill>
                  <a:srgbClr val="898989"/>
                </a:solidFill>
                <a:cs typeface="Arial" charset="0"/>
              </a:rPr>
              <a:pPr algn="r"/>
              <a:t>6</a:t>
            </a:fld>
            <a:endParaRPr lang="en-CA" sz="900" dirty="0">
              <a:solidFill>
                <a:srgbClr val="898989"/>
              </a:solidFill>
              <a:cs typeface="Arial" charset="0"/>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a:xfrm>
            <a:off x="304800" y="304800"/>
            <a:ext cx="8229600" cy="609600"/>
          </a:xfrm>
        </p:spPr>
        <p:txBody>
          <a:bodyPr/>
          <a:lstStyle/>
          <a:p>
            <a:r>
              <a:rPr lang="en-US" sz="3200"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228600" y="1295400"/>
            <a:ext cx="8343040" cy="4832569"/>
          </a:xfrm>
        </p:spPr>
        <p:txBody>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sz="2800" dirty="0" smtClean="0">
                <a:latin typeface="Arial" charset="0"/>
                <a:ea typeface="ＭＳ Ｐゴシック"/>
                <a:cs typeface="Arial" charset="0"/>
              </a:rPr>
              <a:t>Action Plan</a:t>
            </a: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b="1" dirty="0" smtClean="0">
                <a:solidFill>
                  <a:schemeClr val="accent1">
                    <a:lumMod val="50000"/>
                  </a:schemeClr>
                </a:solidFill>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60</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ea typeface="ＭＳ Ｐゴシック"/>
                <a:cs typeface="Arial" pitchFamily="34" charset="0"/>
              </a:rPr>
              <a:t>Facilitating Global Governance</a:t>
            </a:r>
          </a:p>
        </p:txBody>
      </p:sp>
      <p:sp>
        <p:nvSpPr>
          <p:cNvPr id="95234" name="Slide Number Placeholder 2"/>
          <p:cNvSpPr>
            <a:spLocks noGrp="1"/>
          </p:cNvSpPr>
          <p:nvPr>
            <p:ph type="sldNum" sz="quarter" idx="12"/>
          </p:nvPr>
        </p:nvSpPr>
        <p:spPr bwMode="auto">
          <a:xfrm>
            <a:off x="6684963" y="6492875"/>
            <a:ext cx="2459037" cy="365125"/>
          </a:xfrm>
          <a:prstGeom prst="rect">
            <a:avLst/>
          </a:prstGeom>
          <a:noFill/>
          <a:ln>
            <a:miter lim="800000"/>
            <a:headEnd/>
            <a:tailEnd/>
          </a:ln>
        </p:spPr>
        <p:txBody>
          <a:bodyPr/>
          <a:lstStyle/>
          <a:p>
            <a:fld id="{C8513316-ED91-4C67-93D5-C31B4DA07099}" type="slidenum">
              <a:rPr lang="en-US" smtClean="0">
                <a:latin typeface="Arial" pitchFamily="34" charset="0"/>
                <a:ea typeface="ＭＳ Ｐゴシック"/>
                <a:cs typeface="Arial" pitchFamily="34" charset="0"/>
              </a:rPr>
              <a:pPr/>
              <a:t>61</a:t>
            </a:fld>
            <a:endParaRPr lang="en-US" dirty="0" smtClean="0">
              <a:latin typeface="Arial" pitchFamily="34" charset="0"/>
              <a:ea typeface="ＭＳ Ｐゴシック"/>
              <a:cs typeface="Arial" pitchFamily="34" charset="0"/>
            </a:endParaRPr>
          </a:p>
        </p:txBody>
      </p:sp>
      <p:pic>
        <p:nvPicPr>
          <p:cNvPr id="95235" name="Picture 3"/>
          <p:cNvPicPr>
            <a:picLocks noChangeAspect="1"/>
          </p:cNvPicPr>
          <p:nvPr/>
        </p:nvPicPr>
        <p:blipFill>
          <a:blip r:embed="rId2" cstate="print"/>
          <a:srcRect/>
          <a:stretch>
            <a:fillRect/>
          </a:stretch>
        </p:blipFill>
        <p:spPr bwMode="auto">
          <a:xfrm>
            <a:off x="5638800" y="3733800"/>
            <a:ext cx="3006725" cy="2070100"/>
          </a:xfrm>
          <a:prstGeom prst="rect">
            <a:avLst/>
          </a:prstGeom>
          <a:noFill/>
          <a:ln w="9525">
            <a:noFill/>
            <a:miter lim="800000"/>
            <a:headEnd/>
            <a:tailEnd/>
          </a:ln>
        </p:spPr>
      </p:pic>
      <p:pic>
        <p:nvPicPr>
          <p:cNvPr id="95236" name="Picture 2" descr="http://t0.gstatic.com/images?q=tbn:ANd9GcTTlfLwghX5WPz4_bOGNqrQd0jFAsOQNH7kU0ap1P_63dkH5jLSHA"/>
          <p:cNvPicPr>
            <a:picLocks noChangeAspect="1" noChangeArrowheads="1"/>
          </p:cNvPicPr>
          <p:nvPr/>
        </p:nvPicPr>
        <p:blipFill>
          <a:blip r:embed="rId3" cstate="print"/>
          <a:srcRect/>
          <a:stretch>
            <a:fillRect/>
          </a:stretch>
        </p:blipFill>
        <p:spPr bwMode="auto">
          <a:xfrm>
            <a:off x="6400800" y="2133600"/>
            <a:ext cx="2571750" cy="1781175"/>
          </a:xfrm>
          <a:prstGeom prst="rect">
            <a:avLst/>
          </a:prstGeom>
          <a:noFill/>
          <a:ln w="9525">
            <a:noFill/>
            <a:miter lim="800000"/>
            <a:headEnd/>
            <a:tailEnd/>
          </a:ln>
        </p:spPr>
      </p:pic>
      <p:pic>
        <p:nvPicPr>
          <p:cNvPr id="95237" name="Picture 6" descr="New Image.JPG"/>
          <p:cNvPicPr>
            <a:picLocks noChangeAspect="1"/>
          </p:cNvPicPr>
          <p:nvPr/>
        </p:nvPicPr>
        <p:blipFill>
          <a:blip r:embed="rId4" cstate="print"/>
          <a:srcRect/>
          <a:stretch>
            <a:fillRect/>
          </a:stretch>
        </p:blipFill>
        <p:spPr bwMode="auto">
          <a:xfrm>
            <a:off x="3352800" y="1295400"/>
            <a:ext cx="4213225" cy="1081088"/>
          </a:xfrm>
          <a:prstGeom prst="rect">
            <a:avLst/>
          </a:prstGeom>
          <a:noFill/>
          <a:ln w="9525">
            <a:noFill/>
            <a:miter lim="800000"/>
            <a:headEnd/>
            <a:tailEnd/>
          </a:ln>
        </p:spPr>
      </p:pic>
      <p:pic>
        <p:nvPicPr>
          <p:cNvPr id="95238" name="Picture 6" descr="http://t2.gstatic.com/images?q=tbn:ANd9GcTf7EfMCOyZlt3wNbPbR8Jh-4jHaC4SuFaAEkHm3bPz4c-LA9XGEA"/>
          <p:cNvPicPr>
            <a:picLocks noChangeAspect="1" noChangeArrowheads="1"/>
          </p:cNvPicPr>
          <p:nvPr/>
        </p:nvPicPr>
        <p:blipFill>
          <a:blip r:embed="rId5" cstate="print"/>
          <a:srcRect/>
          <a:stretch>
            <a:fillRect/>
          </a:stretch>
        </p:blipFill>
        <p:spPr bwMode="auto">
          <a:xfrm>
            <a:off x="3810000" y="2590800"/>
            <a:ext cx="1534500" cy="1968500"/>
          </a:xfrm>
          <a:prstGeom prst="rect">
            <a:avLst/>
          </a:prstGeom>
          <a:noFill/>
          <a:ln w="9525">
            <a:noFill/>
            <a:miter lim="800000"/>
            <a:headEnd/>
            <a:tailEnd/>
          </a:ln>
        </p:spPr>
      </p:pic>
      <p:sp>
        <p:nvSpPr>
          <p:cNvPr id="95239" name="AutoShape 8" descr="data:image/jpg;base64,/9j/4AAQSkZJRgABAQAAAQABAAD/2wCEAAkGBhQSEBQSERQVEhUSGBUZFhgWFxgcGBcWFhgVFhoWFhkaGyoeIxokHhUaIC8sIycpLC44FR8xNTAtNSYuLCkBCQoKDgwNGQ8PGjQjHiUqMC8yNTUsNS01LTUpKS0sKTI0NTAsNC8uLCkvNSwqNS4vKywsLCk1KSwtNSk0KiwsLP/AABEIAHwAxAMBIgACEQEDEQH/xAAbAAEAAgMBAQAAAAAAAAAAAAAABQYDBAcCAf/EADUQAAIBAwMDAgUDAQgDAAAAAAECAwAEEQUSIQYTMUFRFCIyYXGBkbGhBxUjQlLB0fAWYnL/xAAZAQEBAQEBAQAAAAAAAAAAAAAAAwQFAgH/xAApEQACAgEDAwEJAQAAAAAAAAAAAQIDEQQSITFBUfAFExQiYXHB0eGB/9oADAMBAAIRAxEAPwDt9KUoBSlKAUpSgFKUoBURrmvG3Kjt7t2eScD8ePNYOpdakgKiMABh9RGefYVraNrxuG7U6KwIJzjjj/UD/Ncy/WRc3RCW2XnBrroe33jWY/czyTG9iBhdonjPIyQDkepH9Kwb1lX4S4mAnUgrjOfGVBOACcH+K838azqE0+4SJ0JLKhxu9Mkjnj9RX2XbviinUG82fJN2yU38459cY9qnsy8z5bWG88P+lG4wjzx4XdeOvY8xavut3VJmWS1JMhdCCVBI5HJx/wAVKLruI4Xx3FlAy8fKg+PHnGc/jFRj6oyygMZJJ4VTvwwx/LIkh2iRS+Advk7SfBGKxvDgwpIrgxXJRHZCm4EbgyGLK7T4+YDPg4NaVVbFZjnp64z4IucJdV6x+y25pVbtLrbJPdOQqZ2L5UOeAAwPGfADA4OanNPvO7GH2lc5yGHII81eu5SeHwyUq8LK5RsUpSrkxSlKAUpSgFKUoBSlKAUpSgFKUoBSlKAV8dgASTgDyT6V9rBf2ndiaMnG4Yz7V5k2ovHU+rGeSJuOqbc/KQXH/wA5X+tblvLbiFpF7axkHccADHghqrTdHz5wNhHvk/xjNTP/AIqptTbux+Y7iw9GGMYHtxXI09mqnNu2tdODfZCiKW2T68mj0/oNn3TNbSlymcDcMJkEZ8Zx+a+lLpLWcpJFfMcBFd9q4Jw4LjwcHgZ/WsuhdGx27PukMhkUoRwvyHzwDnNR82jWBinsjvmJ+dowTuLRAsFQjA3CtVEdkoboqPPn8dyOqmpW5UnJeWWbQtLS3t44Y1MaqPoLl9pb5ioY8kAkit+orpfUxPaxyCKSAY2hJQd4CfKM58+PNStdGWcvJmZX9Q0ZY9hSNniX5Vt41UIrSM2ZG5+j5vmGDjggcV7tzc9wNI0cSDkJkfRj5lb/ANl9xxzUxdQK6MjgFXUhgfBBGCKp8SRLCk0sB2oqyb4JTLGSD2SAxPIKBWOfPOeRWTUR43r9Fanzt8l0VgQCDkHwRX2ovQ54QpihYnZzhvOG+YY+3NSlVrnvimTnHa8ClKVQ8ilKUApSlAKUpQClKUApSlAKUpQClKEUBWNV6vKsVhAOOCzep+wr3ofUjzOYnAyQdrAeoHqK0Lno+UOdhVlzwScHH3GKm9C6eEGWY7nIxx4A9hXAp+OnqMz4jn/DpWfDRq+XllOs+lLw3QZwVIcFpSw9Dkkc5OfardqdrBa77ztZcex9WO3PsM55NbutXLpbyvEMuqkr68/j7ef0qk9FXE8tydzPJGVbu7yWXkceeM5/3rU4wokq4pty5z1werPeayt2yaSiiZsWkmk/vFZZu2sTqbQYKs655U5wSfxnPr6Vu6b1jE8Vs8wa2e8JWOKQHduUkY8evGM4zuFY+pLd5FSG1kSN0OSiuFO3HBwOcDzXnXJnSWzVoVnww+dkyVfhSyH/ACnBJzW5X7VixZxjldzmdOp9veqFlXt2hZ3kkkg7qJuWCZVJBlU/5c/pWC1gZe4lv/hzQRBDGFAgd3+fei+mWL/vWz8LIZ7m3EYihlUsJEXBLsACzEeWPP3+WtC4jFwnwKzMLi22newIDFPwc8bqndbuWIr+srTHdL6LqSenXyd5BLF2rh413e2fJXz9v9qnag7W8jkue3In+LD9L/6iB8385FTlNK8xeHnn1n6n25fMuMeu30FKUrWQFKUoBSlKAUpSgFKUoBSlKAUpSgFKUoBVS6p1tt5hQlQv1EeSTzjPsKttVrWelmklMkbKN3kNng+4wK53tGN0qdtPXuatK61ZmZC9OzOLmMKT8xww9CMHOf5q/BceOKidE6fWDLE73PGfQD2FQ/UmvP3DFGxRU4JHkt68+wrJp29Bps3dW+he1fE3YrIjR+n7n+8A7qy7JCzOfBGT4Prnx+tSHV/Uk8F0iRnaoVTjA+ckkEH9sce9THSWoPIjq5LbCME+cH0P7Vg1zW4lnUGFZTEfqOMqfOF4819Uq46VTjNx3PP8Lu2U9RicE8LGPya3WJuRLbvBvx7JnG8kfUB6Y45481vavapbubxUzKQFPJ288FiPfAxWzruoEWvciON+3BHkBvX/AL71o6BMbmCSGYlsYwfXB5HPuCKpZOPvXVF/NJZXhPBCMpe6UmsJcPy033N7S445yt0F2yYIPPGfBz+n81L1p6Vpogj2AluSST7mtyuhp4ONa3Lnv9zFZJOXHTsKUpVyYpSlAKUpQClKUApSlAKUpQClKUApSlAKUpQCqRrOhTd9yqFw7Egj784PtV3pWPV6SGpioyfQvTfKl5RG6BpXYiweWY5bH8fpVP1u3ZbmQEHLMSv3DHIxXQq+FASCQMjwceKjqfZ8bao1ReEilWpcJub5yaEGmA2qwyf6AD9j9vwaaPoy26sASxY5JP28CpCla1RWnGWOUsEHZJprPDFKUq5MUpSgFKUoBSlKAUpSgFKUoBSlKAUpSgFKUoBSlRXVFwUtJWUkHAGR5+ZgD/Q0BINdoDguoPtuH/NZM8Z9KqkOgWSQRtPhTIoO5mIySMnH714i0UvadmG4SRFlyxyQAuB8nr+fbmgLWlwrHCspPsCD/FenkAGSQB9ziqP1Ba2sSp8KVEwdcbGJOOfPPvit/U7VbjUUilyUWLO3JHPJ/wC/igLRHMrfSQ34IP8AFe6qF7pcdreWpgBQSMQwyeRwPX81b6AUpSgFKUoBSlKAUpSgFKUoBStGDXYHieZZozHEWDvuG1Cn1Bj6Eeua2bW6SVFkjYOjgFWU5DA+CD7UBlpSlAKUqP1fqG3tdvxM8cG/O3uMF3YxnGfbI/egJClaWla1BcoXtpY5lU7S0bBgGwDgkeuCD+tbtAKj9fsDNbSRr9RAx9yCDj+lSFKAqcWpyCJIpbF5GjUAEgFcgYzyDio6TRZ1s1UxuS8xdkXzt24Gcfr/AEq+0oCqWdwsRBj06VSPXCk/ueazatFLFeJcxxNKpj2sF8g8/wDIqy0oCqMZrq6gcwPCkJJJf19f9gKtdKUApSsEl/GsiRM6iSQMUQn5mCY3ED1AzQGelamqavDbR9y4lSFMgbnYKMnOBk+vB/avsmqxL290iDv8RZYf4h27vk9+OaA2qVoWWvW8zKsU0chkQyIFYEtGG2FwP9O7jNb9AKUpQClKUByjqrpYnV47RJNlrqx71zGM8ta/M+0jx3Mrn8H7V4supbkLBcC85fUBamzCw9tYe8YtqgL3AwUA5zXU5LKNpElZFMkYYI5UFlDfUFPkZxzitVenLUT/ABAt4BNnPc7ab8n13Yzn70BQbTrWYwWYNwDNLqbQOPk3GATSrsK4yBtC84z455rDpuv3uy1umu3cTaibVoTHFs7TTSR+Qu7eAODn249+hjpq17pm+Gg7hYOX7Sby4OQ27GdwPOazLo8AVVEMYVH7ijYuFkyW7gGOHySc+eaA5fY9V3TCznN8d91qAgkttsOEiEzptUBe4PlUZJP+b9ak/wC1En4/StrW6HN3zdDMI/wl+sZH6c+cVT9LvTP1CLORY9sV20vdWKNZ3aIs6LJIqglQf3wMmu16nodvcbfiIIp9mdvcRW25xnG4cZwP2oChzX9xusIIbm1i+JuJ0kewRCm1YN4GH3DucefuvBqDur64mltFnvZE+H1G7t+8BEpKRxblkfK7N/JXxjnxmuq2fTttFt7VvDHsYuuyNV2uy7Sy4HDFeM+1fbjp62kRo5LeF0dzIytGpDSHy5BH1H380BRdNvry8up1s79u3bpYPEXjQrMJEDOZfk3fMAxwuOSPSo3QurL6WeCZpiElvHheOSS1EXbEjp244wO/3QACM+fwRXVLbToo2LRxohYIpKqASqDagOB4UcD2rWTpy1WY3C28ImOT3BGgfJ8ndjOfvQHMtD6sujHYXDXxle4vfhpLcrDjtGSRd2FXfuAAbOfUfrlttb1IaZJqYu+4EW8DRPGmF2StHE6FV8rjJ3HGOMVP/wBlug24sYZ+zEZle5AlKL3AO/Lxvxn1xVyg06JIzEkaLGd2UCgKd5JbK4xySc++aA5LddVX8EF0fiGO20SZDLJaySrIZo03osAx2irkfN6it3qDqS9sTeILlrgizhnRpEjBjkkuBC20KoG0AkgNnGOTXQLfpW0jR0S1t0SXG9ViQBwDkBgByAfetuXS4mZmaKNiydtiUUlo857ZyOUyfHigOVXvVN9bw3WbhjsS0dDLJaySp3LlI3J7A29tkJxu5FSHV3Wk6yaiLW4GLePT+2V2MEeafY/pySpHB96vtr01axRvHHbQIkvEirEgVx7OAMEfmvMPTFoiFEtoFVgoZREgBCNvUEAc4bkZ9eaApPUJ1K2khhF406zSysAht47toxGp2r3FEZCvuJwM4Iqa6GdLyGG7leSaa2NxEGkVEYEsFYMsZKE4ULuBwfYZqx6no0FyoW4hjnVTkCRFYA+43Dg1ns7JIkEcSLGi/SqKFUfgDigObf2k3sc+pWtnNHLNBCkk86wxPKdzq0UWVQEjGSc/eoXp/VWlh0eKTcJLO7nt3DgqwEcEmzcp5B2FRg+1dijsY1kaVUUSSAB3CjcwXwGbyQPSsJ0WDudzsxby2/dsXdv27d+cZ3beM+1Ace6Y6nktrOACUxxppM0uVjV2WUXexXAOCfqxgsBW1P1hfQLeRmabclgLhTN8MzrJ3UTchgyu0hvDZIrqsegWygBYIQAhjAEa47THcY8Y+gnkjxWCDpSzRWVLW3UOpRgsSAMhIYq2ByMgHB9qA5/rvU17YtdL8S1yf7vW5UyRxjtymdIjsCKPkAYnBz4HJr3r3UVxZwziHUheOUtiu5Yu5CJZljaQOoEW0huA3jIPjz0mTS4WYs0UbMU7ZJRSTFnPbJI+jPp4rWtembSNHjjtoESXiRViQK49nGMEfmgORav11qdrM0SXNvt4IF5NatMMgcEw4Xb6jjPNK69adN2sS7YraCNc5wsSAZ9+B54/pSgP/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11" name="Picture 10" descr="CDMNeng-Colour.tif"/>
          <p:cNvPicPr>
            <a:picLocks noChangeAspect="1"/>
          </p:cNvPicPr>
          <p:nvPr/>
        </p:nvPicPr>
        <p:blipFill>
          <a:blip r:embed="rId6" cstate="screen"/>
          <a:stretch>
            <a:fillRect/>
          </a:stretch>
        </p:blipFill>
        <p:spPr>
          <a:xfrm>
            <a:off x="914400" y="5867400"/>
            <a:ext cx="2133600" cy="746760"/>
          </a:xfrm>
          <a:prstGeom prst="rect">
            <a:avLst/>
          </a:prstGeom>
        </p:spPr>
      </p:pic>
      <p:pic>
        <p:nvPicPr>
          <p:cNvPr id="13" name="Picture 2"/>
          <p:cNvPicPr>
            <a:picLocks noChangeAspect="1" noChangeArrowheads="1"/>
          </p:cNvPicPr>
          <p:nvPr/>
        </p:nvPicPr>
        <p:blipFill>
          <a:blip r:embed="rId7" cstate="print"/>
          <a:srcRect/>
          <a:stretch>
            <a:fillRect/>
          </a:stretch>
        </p:blipFill>
        <p:spPr bwMode="auto">
          <a:xfrm>
            <a:off x="0" y="1905000"/>
            <a:ext cx="3581400" cy="3657600"/>
          </a:xfrm>
          <a:prstGeom prst="rect">
            <a:avLst/>
          </a:prstGeom>
          <a:noFill/>
          <a:ln w="9525">
            <a:noFill/>
            <a:miter lim="800000"/>
            <a:headEnd/>
            <a:tailEnd/>
          </a:ln>
        </p:spPr>
      </p:pic>
      <p:pic>
        <p:nvPicPr>
          <p:cNvPr id="14" name="Picture 13" descr="Foreign Affairs and International Trade Canada"/>
          <p:cNvPicPr/>
          <p:nvPr/>
        </p:nvPicPr>
        <p:blipFill>
          <a:blip r:embed="rId8" cstate="print"/>
          <a:srcRect/>
          <a:stretch>
            <a:fillRect/>
          </a:stretch>
        </p:blipFill>
        <p:spPr bwMode="auto">
          <a:xfrm>
            <a:off x="3657600" y="6172200"/>
            <a:ext cx="4572000"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President Barack Obama at the G20 Summit Opening Plenary Session at the Toronto Convention Center"/>
          <p:cNvPicPr>
            <a:picLocks noChangeAspect="1" noChangeArrowheads="1"/>
          </p:cNvPicPr>
          <p:nvPr/>
        </p:nvPicPr>
        <p:blipFill>
          <a:blip r:embed="rId2" cstate="print"/>
          <a:srcRect/>
          <a:stretch>
            <a:fillRect/>
          </a:stretch>
        </p:blipFill>
        <p:spPr bwMode="auto">
          <a:xfrm>
            <a:off x="3602158" y="3272015"/>
            <a:ext cx="5154980" cy="3433585"/>
          </a:xfrm>
          <a:prstGeom prst="rect">
            <a:avLst/>
          </a:prstGeom>
          <a:noFill/>
        </p:spPr>
      </p:pic>
      <p:pic>
        <p:nvPicPr>
          <p:cNvPr id="64516" name="Picture 2"/>
          <p:cNvPicPr>
            <a:picLocks noChangeAspect="1" noChangeArrowheads="1"/>
          </p:cNvPicPr>
          <p:nvPr/>
        </p:nvPicPr>
        <p:blipFill>
          <a:blip r:embed="rId3" cstate="print"/>
          <a:srcRect/>
          <a:stretch>
            <a:fillRect/>
          </a:stretch>
        </p:blipFill>
        <p:spPr bwMode="auto">
          <a:xfrm>
            <a:off x="228600" y="2362200"/>
            <a:ext cx="4132385" cy="3099289"/>
          </a:xfrm>
          <a:prstGeom prst="rect">
            <a:avLst/>
          </a:prstGeom>
          <a:noFill/>
          <a:ln w="9525">
            <a:solidFill>
              <a:schemeClr val="tx1"/>
            </a:solidFill>
            <a:miter lim="800000"/>
            <a:headEnd/>
            <a:tailEnd/>
          </a:ln>
        </p:spPr>
      </p:pic>
      <p:sp>
        <p:nvSpPr>
          <p:cNvPr id="64517" name="Text Box 2"/>
          <p:cNvSpPr txBox="1">
            <a:spLocks noChangeArrowheads="1"/>
          </p:cNvSpPr>
          <p:nvPr/>
        </p:nvSpPr>
        <p:spPr bwMode="auto">
          <a:xfrm>
            <a:off x="838200" y="304800"/>
            <a:ext cx="7696200" cy="647700"/>
          </a:xfrm>
          <a:prstGeom prst="rect">
            <a:avLst/>
          </a:prstGeom>
          <a:noFill/>
          <a:ln w="9525">
            <a:noFill/>
            <a:miter lim="800000"/>
            <a:headEnd/>
            <a:tailEnd/>
          </a:ln>
        </p:spPr>
        <p:txBody>
          <a:bodyPr lIns="0" tIns="0" rIns="0" bIns="0" anchor="b"/>
          <a:lstStyle/>
          <a:p>
            <a:pPr eaLnBrk="0" hangingPunct="0">
              <a:lnSpc>
                <a:spcPct val="80000"/>
              </a:lnSpc>
              <a:spcBef>
                <a:spcPct val="50000"/>
              </a:spcBef>
              <a:buClr>
                <a:srgbClr val="0072AA"/>
              </a:buClr>
              <a:buFont typeface="Wingdings" pitchFamily="2" charset="2"/>
              <a:buNone/>
            </a:pPr>
            <a:r>
              <a:rPr lang="en-US" sz="3200" b="1" dirty="0" smtClean="0">
                <a:solidFill>
                  <a:srgbClr val="000000"/>
                </a:solidFill>
              </a:rPr>
              <a:t>G20 </a:t>
            </a:r>
            <a:r>
              <a:rPr lang="en-US" sz="3200" b="1" dirty="0">
                <a:solidFill>
                  <a:srgbClr val="000000"/>
                </a:solidFill>
              </a:rPr>
              <a:t>Research Demonstration Project </a:t>
            </a:r>
          </a:p>
        </p:txBody>
      </p:sp>
      <p:pic>
        <p:nvPicPr>
          <p:cNvPr id="5" name="Picture 3" descr="CDMN-colourprint.jpg"/>
          <p:cNvPicPr>
            <a:picLocks noChangeAspect="1"/>
          </p:cNvPicPr>
          <p:nvPr/>
        </p:nvPicPr>
        <p:blipFill>
          <a:blip r:embed="rId4" cstate="print"/>
          <a:srcRect/>
          <a:stretch>
            <a:fillRect/>
          </a:stretch>
        </p:blipFill>
        <p:spPr bwMode="auto">
          <a:xfrm>
            <a:off x="762000" y="1143000"/>
            <a:ext cx="2362200" cy="944880"/>
          </a:xfrm>
          <a:prstGeom prst="rect">
            <a:avLst/>
          </a:prstGeom>
          <a:noFill/>
          <a:ln w="9525">
            <a:noFill/>
            <a:miter lim="800000"/>
            <a:headEnd/>
            <a:tailEnd/>
          </a:ln>
        </p:spPr>
      </p:pic>
      <p:pic>
        <p:nvPicPr>
          <p:cNvPr id="6" name="Picture 5" descr="Foreign Affairs and International Trade Canada"/>
          <p:cNvPicPr/>
          <p:nvPr/>
        </p:nvPicPr>
        <p:blipFill>
          <a:blip r:embed="rId5" cstate="print"/>
          <a:srcRect/>
          <a:stretch>
            <a:fillRect/>
          </a:stretch>
        </p:blipFill>
        <p:spPr bwMode="auto">
          <a:xfrm>
            <a:off x="3962400" y="1447800"/>
            <a:ext cx="4572000" cy="38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Arial" pitchFamily="34" charset="0"/>
                <a:cs typeface="Arial" pitchFamily="34" charset="0"/>
              </a:rPr>
              <a:t>Research Collaboration@G20</a:t>
            </a:r>
            <a:endParaRPr lang="en-CA" dirty="0">
              <a:latin typeface="Arial" pitchFamily="34" charset="0"/>
              <a:cs typeface="Arial" pitchFamily="34" charset="0"/>
            </a:endParaRPr>
          </a:p>
        </p:txBody>
      </p:sp>
      <p:sp>
        <p:nvSpPr>
          <p:cNvPr id="4" name="Slide Number Placeholder 3"/>
          <p:cNvSpPr>
            <a:spLocks noGrp="1"/>
          </p:cNvSpPr>
          <p:nvPr>
            <p:ph type="sldNum" sz="quarter" idx="11"/>
          </p:nvPr>
        </p:nvSpPr>
        <p:spPr/>
        <p:txBody>
          <a:bodyPr/>
          <a:lstStyle/>
          <a:p>
            <a:pPr>
              <a:defRPr/>
            </a:pPr>
            <a:r>
              <a:rPr lang="en-US" dirty="0" smtClean="0"/>
              <a:t>Slide </a:t>
            </a:r>
            <a:fld id="{393C0B2A-92EF-4CF8-928A-7F82CFB0C2A7}" type="slidenum">
              <a:rPr lang="en-US" smtClean="0"/>
              <a:pPr>
                <a:defRPr/>
              </a:pPr>
              <a:t>63</a:t>
            </a:fld>
            <a:endParaRPr lang="en-US" dirty="0"/>
          </a:p>
        </p:txBody>
      </p:sp>
      <p:pic>
        <p:nvPicPr>
          <p:cNvPr id="5" name="Picture 4" descr="IMG_0513.jpg"/>
          <p:cNvPicPr>
            <a:picLocks noChangeAspect="1"/>
          </p:cNvPicPr>
          <p:nvPr/>
        </p:nvPicPr>
        <p:blipFill>
          <a:blip r:embed="rId2" cstate="print"/>
          <a:stretch>
            <a:fillRect/>
          </a:stretch>
        </p:blipFill>
        <p:spPr>
          <a:xfrm>
            <a:off x="3581400" y="1231900"/>
            <a:ext cx="2514600" cy="1885950"/>
          </a:xfrm>
          <a:prstGeom prst="rect">
            <a:avLst/>
          </a:prstGeom>
        </p:spPr>
      </p:pic>
      <p:pic>
        <p:nvPicPr>
          <p:cNvPr id="6" name="Picture 5" descr="IMG_0550.jpg"/>
          <p:cNvPicPr>
            <a:picLocks noChangeAspect="1"/>
          </p:cNvPicPr>
          <p:nvPr/>
        </p:nvPicPr>
        <p:blipFill>
          <a:blip r:embed="rId3" cstate="print"/>
          <a:stretch>
            <a:fillRect/>
          </a:stretch>
        </p:blipFill>
        <p:spPr>
          <a:xfrm>
            <a:off x="6172200" y="1536700"/>
            <a:ext cx="2362200" cy="1771650"/>
          </a:xfrm>
          <a:prstGeom prst="rect">
            <a:avLst/>
          </a:prstGeom>
        </p:spPr>
      </p:pic>
      <p:pic>
        <p:nvPicPr>
          <p:cNvPr id="8" name="Picture 7" descr="IMG_0540.jpg"/>
          <p:cNvPicPr>
            <a:picLocks noChangeAspect="1"/>
          </p:cNvPicPr>
          <p:nvPr/>
        </p:nvPicPr>
        <p:blipFill>
          <a:blip r:embed="rId4" cstate="print"/>
          <a:stretch>
            <a:fillRect/>
          </a:stretch>
        </p:blipFill>
        <p:spPr>
          <a:xfrm>
            <a:off x="3733800" y="3213100"/>
            <a:ext cx="2286000" cy="1714500"/>
          </a:xfrm>
          <a:prstGeom prst="rect">
            <a:avLst/>
          </a:prstGeom>
        </p:spPr>
      </p:pic>
      <p:pic>
        <p:nvPicPr>
          <p:cNvPr id="10" name="Picture 9" descr="IMG_0523.jpg"/>
          <p:cNvPicPr>
            <a:picLocks noChangeAspect="1"/>
          </p:cNvPicPr>
          <p:nvPr/>
        </p:nvPicPr>
        <p:blipFill>
          <a:blip r:embed="rId5" cstate="print"/>
          <a:stretch>
            <a:fillRect/>
          </a:stretch>
        </p:blipFill>
        <p:spPr>
          <a:xfrm>
            <a:off x="6096000" y="3365500"/>
            <a:ext cx="2590800" cy="1943100"/>
          </a:xfrm>
          <a:prstGeom prst="rect">
            <a:avLst/>
          </a:prstGeom>
        </p:spPr>
      </p:pic>
      <p:pic>
        <p:nvPicPr>
          <p:cNvPr id="12" name="Picture 11" descr="IMG_0542.jpg"/>
          <p:cNvPicPr>
            <a:picLocks noChangeAspect="1"/>
          </p:cNvPicPr>
          <p:nvPr/>
        </p:nvPicPr>
        <p:blipFill>
          <a:blip r:embed="rId6" cstate="print"/>
          <a:stretch>
            <a:fillRect/>
          </a:stretch>
        </p:blipFill>
        <p:spPr>
          <a:xfrm>
            <a:off x="609600" y="3213100"/>
            <a:ext cx="3098800" cy="2324100"/>
          </a:xfrm>
          <a:prstGeom prst="rect">
            <a:avLst/>
          </a:prstGeom>
        </p:spPr>
      </p:pic>
      <p:pic>
        <p:nvPicPr>
          <p:cNvPr id="13" name="Picture 12" descr="IMG_0517.jpg"/>
          <p:cNvPicPr>
            <a:picLocks noChangeAspect="1"/>
          </p:cNvPicPr>
          <p:nvPr/>
        </p:nvPicPr>
        <p:blipFill>
          <a:blip r:embed="rId7" cstate="print"/>
          <a:stretch>
            <a:fillRect/>
          </a:stretch>
        </p:blipFill>
        <p:spPr>
          <a:xfrm>
            <a:off x="3733800" y="4965700"/>
            <a:ext cx="2286000" cy="165735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New Online Immersive Technologies</a:t>
            </a:r>
            <a:endParaRPr lang="en-CA" dirty="0"/>
          </a:p>
        </p:txBody>
      </p:sp>
      <p:pic>
        <p:nvPicPr>
          <p:cNvPr id="2051" name="Picture 3"/>
          <p:cNvPicPr>
            <a:picLocks noChangeAspect="1" noChangeArrowheads="1"/>
          </p:cNvPicPr>
          <p:nvPr/>
        </p:nvPicPr>
        <p:blipFill>
          <a:blip r:embed="rId2" cstate="print"/>
          <a:srcRect/>
          <a:stretch>
            <a:fillRect/>
          </a:stretch>
        </p:blipFill>
        <p:spPr bwMode="auto">
          <a:xfrm>
            <a:off x="762000" y="3530600"/>
            <a:ext cx="4343400" cy="271462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7200" y="1168400"/>
            <a:ext cx="4114800" cy="2581415"/>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4419600" y="1549400"/>
            <a:ext cx="4267200" cy="26670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800600" y="3987800"/>
            <a:ext cx="390144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Commonwealth</a:t>
            </a:r>
            <a:endParaRPr lang="en-US" dirty="0"/>
          </a:p>
        </p:txBody>
      </p:sp>
      <p:sp>
        <p:nvSpPr>
          <p:cNvPr id="4" name="Slide Number Placeholder 3"/>
          <p:cNvSpPr>
            <a:spLocks noGrp="1"/>
          </p:cNvSpPr>
          <p:nvPr>
            <p:ph type="sldNum" sz="quarter" idx="12"/>
          </p:nvPr>
        </p:nvSpPr>
        <p:spPr/>
        <p:txBody>
          <a:bodyPr/>
          <a:lstStyle/>
          <a:p>
            <a:pPr>
              <a:defRPr/>
            </a:pPr>
            <a:fld id="{AEAD353E-7CB0-41DC-AA6B-CDC3032B57C6}" type="slidenum">
              <a:rPr lang="en-US" smtClean="0"/>
              <a:pPr>
                <a:defRPr/>
              </a:pPr>
              <a:t>65</a:t>
            </a:fld>
            <a:endParaRPr lang="en-US" dirty="0"/>
          </a:p>
        </p:txBody>
      </p:sp>
      <p:pic>
        <p:nvPicPr>
          <p:cNvPr id="140290" name="Picture 2"/>
          <p:cNvPicPr>
            <a:picLocks noChangeAspect="1" noChangeArrowheads="1"/>
          </p:cNvPicPr>
          <p:nvPr/>
        </p:nvPicPr>
        <p:blipFill>
          <a:blip r:embed="rId2" cstate="print"/>
          <a:srcRect/>
          <a:stretch>
            <a:fillRect/>
          </a:stretch>
        </p:blipFill>
        <p:spPr bwMode="auto">
          <a:xfrm>
            <a:off x="304800" y="1295401"/>
            <a:ext cx="7243011" cy="4267200"/>
          </a:xfrm>
          <a:prstGeom prst="rect">
            <a:avLst/>
          </a:prstGeom>
          <a:noFill/>
          <a:ln w="9525">
            <a:noFill/>
            <a:miter lim="800000"/>
            <a:headEnd/>
            <a:tailEnd/>
          </a:ln>
        </p:spPr>
      </p:pic>
      <p:pic>
        <p:nvPicPr>
          <p:cNvPr id="6" name="Picture 5" descr="official_photo.jpg"/>
          <p:cNvPicPr>
            <a:picLocks noChangeAspect="1"/>
          </p:cNvPicPr>
          <p:nvPr/>
        </p:nvPicPr>
        <p:blipFill>
          <a:blip r:embed="rId3" cstate="print"/>
          <a:srcRect t="23973" b="13014"/>
          <a:stretch>
            <a:fillRect/>
          </a:stretch>
        </p:blipFill>
        <p:spPr>
          <a:xfrm>
            <a:off x="2590800" y="4495800"/>
            <a:ext cx="5715000" cy="2190750"/>
          </a:xfrm>
          <a:prstGeom prst="rect">
            <a:avLst/>
          </a:prstGeom>
        </p:spPr>
      </p:pic>
      <p:pic>
        <p:nvPicPr>
          <p:cNvPr id="7" name="Picture 6" descr="http://t2.gstatic.com/images?q=tbn:ANd9GcTf7EfMCOyZlt3wNbPbR8Jh-4jHaC4SuFaAEkHm3bPz4c-LA9XGEA"/>
          <p:cNvPicPr>
            <a:picLocks noChangeAspect="1" noChangeArrowheads="1"/>
          </p:cNvPicPr>
          <p:nvPr/>
        </p:nvPicPr>
        <p:blipFill>
          <a:blip r:embed="rId4" cstate="print"/>
          <a:srcRect/>
          <a:stretch>
            <a:fillRect/>
          </a:stretch>
        </p:blipFill>
        <p:spPr bwMode="auto">
          <a:xfrm>
            <a:off x="7086600" y="1828800"/>
            <a:ext cx="1534500" cy="196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3352800"/>
            <a:ext cx="5106788" cy="618429"/>
          </a:xfrm>
        </p:spPr>
        <p:txBody>
          <a:bodyPr>
            <a:normAutofit fontScale="90000"/>
          </a:bodyPr>
          <a:lstStyle/>
          <a:p>
            <a:r>
              <a:rPr lang="en-US" sz="3600" dirty="0" smtClean="0"/>
              <a:t/>
            </a:r>
            <a:br>
              <a:rPr lang="en-US" sz="3600" dirty="0" smtClean="0"/>
            </a:br>
            <a:r>
              <a:rPr lang="en-US" sz="3600" dirty="0" smtClean="0"/>
              <a:t>Digital Outreach</a:t>
            </a:r>
            <a:br>
              <a:rPr lang="en-US" sz="3600" dirty="0" smtClean="0"/>
            </a:br>
            <a:r>
              <a:rPr lang="en-US" sz="3600" dirty="0" smtClean="0"/>
              <a:t>Program</a:t>
            </a:r>
            <a:br>
              <a:rPr lang="en-US" sz="3600" dirty="0" smtClean="0"/>
            </a:br>
            <a:endParaRPr lang="en-US" sz="3600" dirty="0"/>
          </a:p>
        </p:txBody>
      </p:sp>
      <p:pic>
        <p:nvPicPr>
          <p:cNvPr id="4" name="Picture 3" descr="CDMNeng-Colour.tif"/>
          <p:cNvPicPr>
            <a:picLocks noChangeAspect="1"/>
          </p:cNvPicPr>
          <p:nvPr/>
        </p:nvPicPr>
        <p:blipFill>
          <a:blip r:embed="rId2" cstate="screen"/>
          <a:stretch>
            <a:fillRect/>
          </a:stretch>
        </p:blipFill>
        <p:spPr>
          <a:xfrm>
            <a:off x="4571999" y="5334000"/>
            <a:ext cx="3155489" cy="1104421"/>
          </a:xfrm>
          <a:prstGeom prst="rect">
            <a:avLst/>
          </a:prstGeom>
        </p:spPr>
      </p:pic>
      <p:grpSp>
        <p:nvGrpSpPr>
          <p:cNvPr id="5" name="Group 7"/>
          <p:cNvGrpSpPr/>
          <p:nvPr/>
        </p:nvGrpSpPr>
        <p:grpSpPr>
          <a:xfrm>
            <a:off x="4495800" y="1524000"/>
            <a:ext cx="3991347" cy="1226968"/>
            <a:chOff x="4329113" y="3649535"/>
            <a:chExt cx="3991347" cy="1226968"/>
          </a:xfrm>
        </p:grpSpPr>
        <p:pic>
          <p:nvPicPr>
            <p:cNvPr id="6" name="Picture 5" descr="Can-3.0-logo-final.jpg"/>
            <p:cNvPicPr>
              <a:picLocks noChangeAspect="1"/>
            </p:cNvPicPr>
            <p:nvPr/>
          </p:nvPicPr>
          <p:blipFill>
            <a:blip r:embed="rId3" cstate="screen"/>
            <a:srcRect b="36157"/>
            <a:stretch>
              <a:fillRect/>
            </a:stretch>
          </p:blipFill>
          <p:spPr>
            <a:xfrm>
              <a:off x="4329113" y="3649535"/>
              <a:ext cx="3991347" cy="779590"/>
            </a:xfrm>
            <a:prstGeom prst="rect">
              <a:avLst/>
            </a:prstGeom>
          </p:spPr>
        </p:pic>
        <p:sp>
          <p:nvSpPr>
            <p:cNvPr id="7" name="TextBox 6"/>
            <p:cNvSpPr txBox="1"/>
            <p:nvPr/>
          </p:nvSpPr>
          <p:spPr>
            <a:xfrm>
              <a:off x="4514850" y="4414838"/>
              <a:ext cx="3796232" cy="461665"/>
            </a:xfrm>
            <a:prstGeom prst="rect">
              <a:avLst/>
            </a:prstGeom>
            <a:noFill/>
          </p:spPr>
          <p:txBody>
            <a:bodyPr wrap="none" rtlCol="0">
              <a:spAutoFit/>
            </a:bodyPr>
            <a:lstStyle/>
            <a:p>
              <a:r>
                <a:rPr lang="en-US" dirty="0" smtClean="0"/>
                <a:t>April 23-26, 2012 Stratford</a:t>
              </a:r>
              <a:endParaRPr lang="en-US" dirty="0"/>
            </a:p>
          </p:txBody>
        </p:sp>
      </p:grpSp>
      <p:pic>
        <p:nvPicPr>
          <p:cNvPr id="10" name="Picture 2"/>
          <p:cNvPicPr>
            <a:picLocks noChangeAspect="1" noChangeArrowheads="1"/>
          </p:cNvPicPr>
          <p:nvPr/>
        </p:nvPicPr>
        <p:blipFill>
          <a:blip r:embed="rId4" cstate="print"/>
          <a:srcRect/>
          <a:stretch>
            <a:fillRect/>
          </a:stretch>
        </p:blipFill>
        <p:spPr bwMode="auto">
          <a:xfrm>
            <a:off x="228600" y="1676400"/>
            <a:ext cx="3581400" cy="3657600"/>
          </a:xfrm>
          <a:prstGeom prst="rect">
            <a:avLst/>
          </a:prstGeom>
          <a:noFill/>
          <a:ln w="9525">
            <a:noFill/>
            <a:miter lim="800000"/>
            <a:headEnd/>
            <a:tailEnd/>
          </a:ln>
        </p:spPr>
      </p:pic>
      <p:pic>
        <p:nvPicPr>
          <p:cNvPr id="12" name="Picture 11" descr="Foreign Affairs and International Trade Canada"/>
          <p:cNvPicPr/>
          <p:nvPr/>
        </p:nvPicPr>
        <p:blipFill>
          <a:blip r:embed="rId5" cstate="print"/>
          <a:srcRect/>
          <a:stretch>
            <a:fillRect/>
          </a:stretch>
        </p:blipFill>
        <p:spPr bwMode="auto">
          <a:xfrm>
            <a:off x="4343400" y="4648200"/>
            <a:ext cx="4572000" cy="381000"/>
          </a:xfrm>
          <a:prstGeom prst="rect">
            <a:avLst/>
          </a:prstGeom>
          <a:noFill/>
          <a:ln w="9525">
            <a:noFill/>
            <a:miter lim="800000"/>
            <a:headEnd/>
            <a:tailEnd/>
          </a:ln>
        </p:spPr>
      </p:pic>
      <p:sp>
        <p:nvSpPr>
          <p:cNvPr id="13" name="Rectangle 2"/>
          <p:cNvSpPr>
            <a:spLocks noChangeArrowheads="1"/>
          </p:cNvSpPr>
          <p:nvPr/>
        </p:nvSpPr>
        <p:spPr bwMode="auto">
          <a:xfrm>
            <a:off x="228600" y="550863"/>
            <a:ext cx="8610600" cy="777875"/>
          </a:xfrm>
          <a:prstGeom prst="rect">
            <a:avLst/>
          </a:prstGeom>
          <a:noFill/>
          <a:ln w="9525">
            <a:noFill/>
            <a:miter lim="800000"/>
            <a:headEnd/>
            <a:tailEnd/>
          </a:ln>
        </p:spPr>
        <p:txBody>
          <a:bodyPr/>
          <a:lstStyle/>
          <a:p>
            <a:r>
              <a:rPr lang="en-US" sz="3200" dirty="0" smtClean="0">
                <a:cs typeface="Arial" pitchFamily="34" charset="0"/>
              </a:rPr>
              <a:t>Expanding Markets For CECR/NCE Members</a:t>
            </a:r>
            <a:endParaRPr lang="en-US" sz="3200" dirty="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7"/>
          <p:cNvGrpSpPr>
            <a:grpSpLocks/>
          </p:cNvGrpSpPr>
          <p:nvPr/>
        </p:nvGrpSpPr>
        <p:grpSpPr bwMode="auto">
          <a:xfrm>
            <a:off x="977900" y="1371600"/>
            <a:ext cx="7138988" cy="7007225"/>
            <a:chOff x="-729343" y="1741714"/>
            <a:chExt cx="9133114" cy="8157198"/>
          </a:xfrm>
        </p:grpSpPr>
        <p:pic>
          <p:nvPicPr>
            <p:cNvPr id="94214" name="Picture 2"/>
            <p:cNvPicPr>
              <a:picLocks noChangeAspect="1" noChangeArrowheads="1"/>
            </p:cNvPicPr>
            <p:nvPr/>
          </p:nvPicPr>
          <p:blipFill>
            <a:blip r:embed="rId2" cstate="print"/>
            <a:srcRect/>
            <a:stretch>
              <a:fillRect/>
            </a:stretch>
          </p:blipFill>
          <p:spPr bwMode="auto">
            <a:xfrm>
              <a:off x="-729343" y="1741714"/>
              <a:ext cx="9133114" cy="8157198"/>
            </a:xfrm>
            <a:prstGeom prst="rect">
              <a:avLst/>
            </a:prstGeom>
            <a:noFill/>
            <a:ln w="9525">
              <a:noFill/>
              <a:miter lim="800000"/>
              <a:headEnd/>
              <a:tailEnd/>
            </a:ln>
          </p:spPr>
        </p:pic>
        <p:pic>
          <p:nvPicPr>
            <p:cNvPr id="94215" name="Picture 8" descr="http://www.google.ca/url?source=imglanding&amp;ct=img&amp;q=http://images.ctv.ca/archives/CTVNews/img2/20110808/800_cp_harper_in_brazil_110808_16089.jpg?2&amp;sa=X&amp;ei=SvdBTuntAsTX0QGxxc2_Cw&amp;ved=0CAUQ8wc&amp;usg=AFQjCNErLZf5BQ90MMijNWumoqzZMAkrag"/>
            <p:cNvPicPr>
              <a:picLocks noChangeAspect="1" noChangeArrowheads="1"/>
            </p:cNvPicPr>
            <p:nvPr/>
          </p:nvPicPr>
          <p:blipFill>
            <a:blip r:embed="rId3" cstate="print"/>
            <a:srcRect/>
            <a:stretch>
              <a:fillRect/>
            </a:stretch>
          </p:blipFill>
          <p:spPr bwMode="auto">
            <a:xfrm>
              <a:off x="5252190" y="3340322"/>
              <a:ext cx="3074414" cy="1710143"/>
            </a:xfrm>
            <a:prstGeom prst="rect">
              <a:avLst/>
            </a:prstGeom>
            <a:noFill/>
            <a:ln w="9525">
              <a:noFill/>
              <a:miter lim="800000"/>
              <a:headEnd/>
              <a:tailEnd/>
            </a:ln>
          </p:spPr>
        </p:pic>
      </p:grpSp>
      <p:pic>
        <p:nvPicPr>
          <p:cNvPr id="94210" name="Picture 9"/>
          <p:cNvPicPr>
            <a:picLocks noChangeAspect="1" noChangeArrowheads="1"/>
          </p:cNvPicPr>
          <p:nvPr/>
        </p:nvPicPr>
        <p:blipFill>
          <a:blip r:embed="rId4" cstate="print"/>
          <a:srcRect/>
          <a:stretch>
            <a:fillRect/>
          </a:stretch>
        </p:blipFill>
        <p:spPr bwMode="auto">
          <a:xfrm>
            <a:off x="247650" y="4543425"/>
            <a:ext cx="7072313" cy="2166938"/>
          </a:xfrm>
          <a:prstGeom prst="rect">
            <a:avLst/>
          </a:prstGeom>
          <a:noFill/>
          <a:ln w="9525">
            <a:solidFill>
              <a:schemeClr val="tx2"/>
            </a:solidFill>
            <a:miter lim="800000"/>
            <a:headEnd/>
            <a:tailEnd/>
          </a:ln>
        </p:spPr>
      </p:pic>
      <p:sp>
        <p:nvSpPr>
          <p:cNvPr id="94211" name="Title 1"/>
          <p:cNvSpPr txBox="1">
            <a:spLocks/>
          </p:cNvSpPr>
          <p:nvPr/>
        </p:nvSpPr>
        <p:spPr bwMode="auto">
          <a:xfrm>
            <a:off x="547688" y="554038"/>
            <a:ext cx="8045450" cy="1143000"/>
          </a:xfrm>
          <a:prstGeom prst="rect">
            <a:avLst/>
          </a:prstGeom>
          <a:noFill/>
          <a:ln w="9525">
            <a:noFill/>
            <a:miter lim="800000"/>
            <a:headEnd/>
            <a:tailEnd/>
          </a:ln>
        </p:spPr>
        <p:txBody>
          <a:bodyPr/>
          <a:lstStyle/>
          <a:p>
            <a:pPr eaLnBrk="0" hangingPunct="0"/>
            <a:r>
              <a:rPr lang="en-US" sz="3200" dirty="0">
                <a:cs typeface="Arial" pitchFamily="34" charset="0"/>
              </a:rPr>
              <a:t>Expanding the Canada 3.0 Reach</a:t>
            </a:r>
          </a:p>
        </p:txBody>
      </p:sp>
      <p:sp>
        <p:nvSpPr>
          <p:cNvPr id="10" name="Oval 9"/>
          <p:cNvSpPr/>
          <p:nvPr/>
        </p:nvSpPr>
        <p:spPr>
          <a:xfrm>
            <a:off x="850900" y="2987675"/>
            <a:ext cx="1052513" cy="2762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1647825" y="6124575"/>
            <a:ext cx="5581650" cy="206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3"/>
          <p:cNvSpPr>
            <a:spLocks noGrp="1" noChangeArrowheads="1"/>
          </p:cNvSpPr>
          <p:nvPr>
            <p:ph idx="1"/>
          </p:nvPr>
        </p:nvSpPr>
        <p:spPr>
          <a:xfrm>
            <a:off x="304800" y="1524000"/>
            <a:ext cx="8458200" cy="4629150"/>
          </a:xfrm>
        </p:spPr>
        <p:txBody>
          <a:bodyPr>
            <a:normAutofit fontScale="92500"/>
          </a:bodyPr>
          <a:lstStyle/>
          <a:p>
            <a:pPr eaLnBrk="1" hangingPunct="1"/>
            <a:r>
              <a:rPr lang="en-US" dirty="0" smtClean="0">
                <a:latin typeface="Arial" pitchFamily="34" charset="0"/>
                <a:ea typeface="ＭＳ Ｐゴシック"/>
                <a:cs typeface="Arial" pitchFamily="34" charset="0"/>
              </a:rPr>
              <a:t>Other countries seek the same policy dialogue:</a:t>
            </a:r>
          </a:p>
          <a:p>
            <a:pPr lvl="1"/>
            <a:r>
              <a:rPr lang="en-US" dirty="0" smtClean="0">
                <a:latin typeface="Arial" pitchFamily="34" charset="0"/>
                <a:ea typeface="ＭＳ Ｐゴシック"/>
                <a:cs typeface="Arial" pitchFamily="34" charset="0"/>
              </a:rPr>
              <a:t>Brazil</a:t>
            </a:r>
          </a:p>
          <a:p>
            <a:pPr lvl="1"/>
            <a:r>
              <a:rPr lang="en-US" dirty="0" smtClean="0">
                <a:latin typeface="Arial" pitchFamily="34" charset="0"/>
                <a:ea typeface="ＭＳ Ｐゴシック"/>
                <a:cs typeface="Arial" pitchFamily="34" charset="0"/>
              </a:rPr>
              <a:t>India</a:t>
            </a:r>
          </a:p>
          <a:p>
            <a:pPr lvl="1"/>
            <a:r>
              <a:rPr lang="en-US" dirty="0" smtClean="0">
                <a:latin typeface="Arial" pitchFamily="34" charset="0"/>
                <a:ea typeface="ＭＳ Ｐゴシック"/>
                <a:cs typeface="Arial" pitchFamily="34" charset="0"/>
              </a:rPr>
              <a:t>Germany</a:t>
            </a:r>
          </a:p>
          <a:p>
            <a:pPr lvl="1"/>
            <a:r>
              <a:rPr lang="en-US" dirty="0" smtClean="0">
                <a:latin typeface="Arial" pitchFamily="34" charset="0"/>
                <a:ea typeface="ＭＳ Ｐゴシック"/>
                <a:cs typeface="Arial" pitchFamily="34" charset="0"/>
              </a:rPr>
              <a:t>Australia</a:t>
            </a:r>
          </a:p>
          <a:p>
            <a:pPr lvl="1"/>
            <a:r>
              <a:rPr lang="en-US" dirty="0" smtClean="0">
                <a:latin typeface="Arial" pitchFamily="34" charset="0"/>
                <a:ea typeface="ＭＳ Ｐゴシック"/>
                <a:cs typeface="Arial" pitchFamily="34" charset="0"/>
              </a:rPr>
              <a:t>South Africa</a:t>
            </a:r>
          </a:p>
          <a:p>
            <a:pPr lvl="1"/>
            <a:r>
              <a:rPr lang="en-US" dirty="0" smtClean="0">
                <a:latin typeface="Arial" pitchFamily="34" charset="0"/>
                <a:ea typeface="ＭＳ Ｐゴシック"/>
                <a:cs typeface="Arial" pitchFamily="34" charset="0"/>
              </a:rPr>
              <a:t>Japan</a:t>
            </a:r>
          </a:p>
          <a:p>
            <a:pPr lvl="1"/>
            <a:r>
              <a:rPr lang="en-US" dirty="0" smtClean="0">
                <a:latin typeface="Arial" pitchFamily="34" charset="0"/>
                <a:ea typeface="ＭＳ Ｐゴシック"/>
                <a:cs typeface="Arial" pitchFamily="34" charset="0"/>
              </a:rPr>
              <a:t>Netherlands</a:t>
            </a:r>
          </a:p>
          <a:p>
            <a:pPr lvl="1"/>
            <a:r>
              <a:rPr lang="en-US" dirty="0" smtClean="0">
                <a:latin typeface="Arial" pitchFamily="34" charset="0"/>
                <a:ea typeface="ＭＳ Ｐゴシック"/>
                <a:cs typeface="Arial" pitchFamily="34" charset="0"/>
              </a:rPr>
              <a:t>Spain</a:t>
            </a:r>
          </a:p>
        </p:txBody>
      </p:sp>
      <p:sp>
        <p:nvSpPr>
          <p:cNvPr id="6147" name="Slide Number Placeholder 4"/>
          <p:cNvSpPr txBox="1">
            <a:spLocks noGrp="1"/>
          </p:cNvSpPr>
          <p:nvPr/>
        </p:nvSpPr>
        <p:spPr>
          <a:xfrm>
            <a:off x="6553200" y="6356350"/>
            <a:ext cx="2133600" cy="365125"/>
          </a:xfrm>
          <a:prstGeom prst="rect">
            <a:avLst/>
          </a:prstGeom>
          <a:noFill/>
        </p:spPr>
        <p:txBody>
          <a:bodyPr anchor="ctr"/>
          <a:lstStyle/>
          <a:p>
            <a:pPr algn="r">
              <a:spcBef>
                <a:spcPct val="50000"/>
              </a:spcBef>
              <a:buClr>
                <a:srgbClr val="0072AA"/>
              </a:buClr>
              <a:buFont typeface="Wingdings" pitchFamily="2" charset="2"/>
              <a:buNone/>
              <a:defRPr/>
            </a:pPr>
            <a:r>
              <a:rPr lang="en-US" sz="1200" dirty="0">
                <a:solidFill>
                  <a:schemeClr val="tx1">
                    <a:tint val="75000"/>
                  </a:schemeClr>
                </a:solidFill>
                <a:latin typeface="Arial" charset="0"/>
                <a:ea typeface="ＭＳ Ｐゴシック" charset="-128"/>
                <a:cs typeface="ＭＳ Ｐゴシック" charset="-128"/>
              </a:rPr>
              <a:t>Slide </a:t>
            </a:r>
            <a:fld id="{D68ABF80-5648-4EE3-8BC0-89928F9405FF}" type="slidenum">
              <a:rPr lang="en-US" sz="1200">
                <a:solidFill>
                  <a:schemeClr val="tx1">
                    <a:tint val="75000"/>
                  </a:schemeClr>
                </a:solidFill>
                <a:latin typeface="Arial" charset="0"/>
                <a:ea typeface="ＭＳ Ｐゴシック" charset="-128"/>
                <a:cs typeface="ＭＳ Ｐゴシック" charset="-128"/>
              </a:rPr>
              <a:pPr algn="r">
                <a:spcBef>
                  <a:spcPct val="50000"/>
                </a:spcBef>
                <a:buClr>
                  <a:srgbClr val="0072AA"/>
                </a:buClr>
                <a:buFont typeface="Wingdings" pitchFamily="2" charset="2"/>
                <a:buNone/>
                <a:defRPr/>
              </a:pPr>
              <a:t>68</a:t>
            </a:fld>
            <a:endParaRPr lang="en-US" sz="1200" dirty="0">
              <a:solidFill>
                <a:schemeClr val="tx1">
                  <a:tint val="75000"/>
                </a:schemeClr>
              </a:solidFill>
              <a:latin typeface="Arial" charset="0"/>
              <a:ea typeface="ＭＳ Ｐゴシック" charset="-128"/>
              <a:cs typeface="ＭＳ Ｐゴシック" charset="-128"/>
            </a:endParaRPr>
          </a:p>
        </p:txBody>
      </p:sp>
      <p:sp>
        <p:nvSpPr>
          <p:cNvPr id="91142" name="Rectangle 2"/>
          <p:cNvSpPr>
            <a:spLocks noChangeArrowheads="1"/>
          </p:cNvSpPr>
          <p:nvPr/>
        </p:nvSpPr>
        <p:spPr bwMode="auto">
          <a:xfrm>
            <a:off x="477838" y="550863"/>
            <a:ext cx="8045450" cy="777875"/>
          </a:xfrm>
          <a:prstGeom prst="rect">
            <a:avLst/>
          </a:prstGeom>
          <a:noFill/>
          <a:ln w="9525">
            <a:noFill/>
            <a:miter lim="800000"/>
            <a:headEnd/>
            <a:tailEnd/>
          </a:ln>
        </p:spPr>
        <p:txBody>
          <a:bodyPr/>
          <a:lstStyle/>
          <a:p>
            <a:r>
              <a:rPr lang="en-US" sz="3200" dirty="0" smtClean="0">
                <a:cs typeface="Arial" pitchFamily="34" charset="0"/>
              </a:rPr>
              <a:t>Extending the Canada 3.0 Conference</a:t>
            </a:r>
            <a:endParaRPr lang="en-US" sz="3200" dirty="0">
              <a:cs typeface="Arial" pitchFamily="34" charset="0"/>
            </a:endParaRPr>
          </a:p>
        </p:txBody>
      </p:sp>
      <p:grpSp>
        <p:nvGrpSpPr>
          <p:cNvPr id="8" name="Group 7"/>
          <p:cNvGrpSpPr/>
          <p:nvPr/>
        </p:nvGrpSpPr>
        <p:grpSpPr>
          <a:xfrm>
            <a:off x="4953000" y="5181600"/>
            <a:ext cx="2619747" cy="688006"/>
            <a:chOff x="4329113" y="3649535"/>
            <a:chExt cx="3991347" cy="1384779"/>
          </a:xfrm>
        </p:grpSpPr>
        <p:pic>
          <p:nvPicPr>
            <p:cNvPr id="9" name="Picture 8" descr="Can-3.0-logo-final.jpg"/>
            <p:cNvPicPr>
              <a:picLocks noChangeAspect="1"/>
            </p:cNvPicPr>
            <p:nvPr/>
          </p:nvPicPr>
          <p:blipFill>
            <a:blip r:embed="rId2" cstate="screen"/>
            <a:srcRect b="36157"/>
            <a:stretch>
              <a:fillRect/>
            </a:stretch>
          </p:blipFill>
          <p:spPr>
            <a:xfrm>
              <a:off x="4329113" y="3649535"/>
              <a:ext cx="3991347" cy="779590"/>
            </a:xfrm>
            <a:prstGeom prst="rect">
              <a:avLst/>
            </a:prstGeom>
          </p:spPr>
        </p:pic>
        <p:sp>
          <p:nvSpPr>
            <p:cNvPr id="10" name="TextBox 9"/>
            <p:cNvSpPr txBox="1"/>
            <p:nvPr/>
          </p:nvSpPr>
          <p:spPr>
            <a:xfrm>
              <a:off x="4514850" y="4414838"/>
              <a:ext cx="3478287" cy="619476"/>
            </a:xfrm>
            <a:prstGeom prst="rect">
              <a:avLst/>
            </a:prstGeom>
            <a:noFill/>
          </p:spPr>
          <p:txBody>
            <a:bodyPr wrap="none" rtlCol="0">
              <a:spAutoFit/>
            </a:bodyPr>
            <a:lstStyle/>
            <a:p>
              <a:r>
                <a:rPr lang="en-US" sz="1400" dirty="0" smtClean="0"/>
                <a:t>April 23-26, 2012 Stratford</a:t>
              </a:r>
              <a:endParaRPr lang="en-US" sz="1400" dirty="0"/>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a:xfrm>
            <a:off x="381000" y="0"/>
            <a:ext cx="8229600" cy="1143000"/>
          </a:xfrm>
        </p:spPr>
        <p:txBody>
          <a:bodyPr/>
          <a:lstStyle/>
          <a:p>
            <a:r>
              <a:rPr lang="en-US"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381000" y="1143000"/>
            <a:ext cx="8343040" cy="4832569"/>
          </a:xfrm>
        </p:spPr>
        <p:txBody>
          <a:bodyPr>
            <a:normAutofit fontScale="85000" lnSpcReduction="20000"/>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dirty="0" smtClean="0">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dirty="0" smtClean="0">
                <a:latin typeface="Arial" charset="0"/>
                <a:ea typeface="ＭＳ Ｐゴシック"/>
                <a:cs typeface="Arial" charset="0"/>
              </a:rPr>
              <a:t>Action Plan</a:t>
            </a:r>
            <a:endParaRPr lang="en-US" sz="2800" dirty="0" smtClean="0">
              <a:latin typeface="Arial" charset="0"/>
              <a:ea typeface="ＭＳ Ｐゴシック"/>
              <a:cs typeface="Arial" charset="0"/>
            </a:endParaRP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pPr lvl="1"/>
            <a:endParaRPr lang="en-US" sz="2400" dirty="0" smtClean="0">
              <a:latin typeface="Arial" charset="0"/>
              <a:ea typeface="ＭＳ Ｐゴシック"/>
              <a:cs typeface="Arial" charset="0"/>
            </a:endParaRPr>
          </a:p>
          <a:p>
            <a:r>
              <a:rPr lang="en-US" sz="3000" b="1" dirty="0" smtClean="0">
                <a:latin typeface="Arial" charset="0"/>
                <a:ea typeface="ＭＳ Ｐゴシック"/>
                <a:cs typeface="Arial" charset="0"/>
              </a:rPr>
              <a:t>Conclusion: Balance!</a:t>
            </a:r>
          </a:p>
          <a:p>
            <a:pPr lvl="1"/>
            <a:r>
              <a:rPr lang="en-US" sz="2800" b="1" dirty="0" smtClean="0">
                <a:latin typeface="Arial" charset="0"/>
                <a:ea typeface="ＭＳ Ｐゴシック"/>
                <a:cs typeface="Arial" charset="0"/>
              </a:rPr>
              <a:t>Social &amp; Economic</a:t>
            </a:r>
          </a:p>
          <a:p>
            <a:pPr lvl="1"/>
            <a:r>
              <a:rPr lang="en-US" b="1" dirty="0" smtClean="0">
                <a:latin typeface="Arial" charset="0"/>
                <a:ea typeface="ＭＳ Ｐゴシック"/>
                <a:cs typeface="Arial" charset="0"/>
              </a:rPr>
              <a:t>Support &amp; Pressure</a:t>
            </a:r>
          </a:p>
          <a:p>
            <a:pPr lvl="1"/>
            <a:r>
              <a:rPr lang="en-US" sz="2800" b="1" dirty="0" smtClean="0">
                <a:latin typeface="Arial" charset="0"/>
                <a:ea typeface="ＭＳ Ｐゴシック"/>
                <a:cs typeface="Arial" charset="0"/>
              </a:rPr>
              <a:t>Macro &amp; Micro</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69</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Title 1"/>
          <p:cNvSpPr>
            <a:spLocks noGrp="1"/>
          </p:cNvSpPr>
          <p:nvPr>
            <p:ph type="title"/>
          </p:nvPr>
        </p:nvSpPr>
        <p:spPr>
          <a:xfrm>
            <a:off x="323766" y="-66675"/>
            <a:ext cx="8045340" cy="1143000"/>
          </a:xfrm>
        </p:spPr>
        <p:txBody>
          <a:bodyPr/>
          <a:lstStyle/>
          <a:p>
            <a:r>
              <a:rPr lang="en-US" dirty="0" smtClean="0">
                <a:latin typeface="Arial" charset="0"/>
                <a:ea typeface="ＭＳ Ｐゴシック"/>
                <a:cs typeface="Arial" charset="0"/>
              </a:rPr>
              <a:t>Impact on Standard of Living</a:t>
            </a:r>
          </a:p>
        </p:txBody>
      </p:sp>
      <p:pic>
        <p:nvPicPr>
          <p:cNvPr id="19458" name="Picture 2"/>
          <p:cNvPicPr>
            <a:picLocks noChangeAspect="1" noChangeArrowheads="1"/>
          </p:cNvPicPr>
          <p:nvPr/>
        </p:nvPicPr>
        <p:blipFill>
          <a:blip r:embed="rId2" cstate="print"/>
          <a:srcRect/>
          <a:stretch>
            <a:fillRect/>
          </a:stretch>
        </p:blipFill>
        <p:spPr bwMode="auto">
          <a:xfrm>
            <a:off x="146416" y="979491"/>
            <a:ext cx="8997591" cy="5670551"/>
          </a:xfrm>
          <a:prstGeom prst="rect">
            <a:avLst/>
          </a:prstGeom>
          <a:noFill/>
          <a:ln w="9525">
            <a:noFill/>
            <a:miter lim="800000"/>
            <a:headEnd/>
            <a:tailEnd/>
          </a:ln>
        </p:spPr>
      </p:pic>
      <p:sp>
        <p:nvSpPr>
          <p:cNvPr id="19461"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C587B78D-2F1E-498A-B318-5EC260B542AB}" type="slidenum">
              <a:rPr lang="en-CA" sz="900">
                <a:solidFill>
                  <a:srgbClr val="898989"/>
                </a:solidFill>
                <a:cs typeface="Arial" charset="0"/>
              </a:rPr>
              <a:pPr algn="r"/>
              <a:t>7</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90800"/>
            <a:ext cx="8229600" cy="1143000"/>
          </a:xfrm>
        </p:spPr>
        <p:txBody>
          <a:bodyPr/>
          <a:lstStyle/>
          <a:p>
            <a:r>
              <a:rPr lang="en-US" dirty="0" smtClean="0"/>
              <a:t>Thank You</a:t>
            </a:r>
            <a:endParaRPr lang="en-US" dirty="0"/>
          </a:p>
        </p:txBody>
      </p:sp>
      <p:pic>
        <p:nvPicPr>
          <p:cNvPr id="112642" name="Picture 2" descr="https://goldenplanners.gobigevent.com/prothos/onware.x/$Reposit/47479/NCE2011Banner.JPG?!=public=13230616961075=2=16122622"/>
          <p:cNvPicPr>
            <a:picLocks noChangeAspect="1" noChangeArrowheads="1"/>
          </p:cNvPicPr>
          <p:nvPr/>
        </p:nvPicPr>
        <p:blipFill>
          <a:blip r:embed="rId2" cstate="print"/>
          <a:srcRect/>
          <a:stretch>
            <a:fillRect/>
          </a:stretch>
        </p:blipFill>
        <p:spPr bwMode="auto">
          <a:xfrm>
            <a:off x="457200" y="381000"/>
            <a:ext cx="8143875" cy="9525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latin typeface="Arial" charset="0"/>
                <a:ea typeface="ＭＳ Ｐゴシック"/>
                <a:cs typeface="Arial" charset="0"/>
              </a:rPr>
              <a:t>Innovation in Canada Agenda</a:t>
            </a:r>
          </a:p>
        </p:txBody>
      </p:sp>
      <p:sp>
        <p:nvSpPr>
          <p:cNvPr id="15362" name="Content Placeholder 2"/>
          <p:cNvSpPr>
            <a:spLocks noGrp="1"/>
          </p:cNvSpPr>
          <p:nvPr>
            <p:ph idx="1"/>
          </p:nvPr>
        </p:nvSpPr>
        <p:spPr>
          <a:xfrm>
            <a:off x="380903" y="1536703"/>
            <a:ext cx="8343040" cy="4832569"/>
          </a:xfrm>
        </p:spPr>
        <p:txBody>
          <a:bodyPr/>
          <a:lstStyle/>
          <a:p>
            <a:r>
              <a:rPr lang="en-US" sz="2800" dirty="0" smtClean="0">
                <a:latin typeface="Arial" charset="0"/>
                <a:ea typeface="ＭＳ Ｐゴシック"/>
                <a:cs typeface="Arial" charset="0"/>
              </a:rPr>
              <a:t>Macro</a:t>
            </a:r>
          </a:p>
          <a:p>
            <a:pPr lvl="1"/>
            <a:r>
              <a:rPr lang="en-US" sz="2800" dirty="0" smtClean="0">
                <a:latin typeface="Arial" charset="0"/>
                <a:ea typeface="ＭＳ Ｐゴシック"/>
                <a:cs typeface="Arial" charset="0"/>
              </a:rPr>
              <a:t>Motivation</a:t>
            </a:r>
          </a:p>
          <a:p>
            <a:pPr lvl="1"/>
            <a:r>
              <a:rPr lang="en-US" sz="2800" b="1" dirty="0" smtClean="0">
                <a:solidFill>
                  <a:schemeClr val="accent1"/>
                </a:solidFill>
                <a:latin typeface="Arial" charset="0"/>
                <a:ea typeface="ＭＳ Ｐゴシック"/>
                <a:cs typeface="Arial" charset="0"/>
              </a:rPr>
              <a:t>Reports on this topic</a:t>
            </a:r>
          </a:p>
          <a:p>
            <a:pPr lvl="1"/>
            <a:r>
              <a:rPr lang="en-US" sz="2800" dirty="0" smtClean="0">
                <a:latin typeface="Arial" charset="0"/>
                <a:ea typeface="ＭＳ Ｐゴシック"/>
                <a:cs typeface="Arial" charset="0"/>
              </a:rPr>
              <a:t>Major insights of these Reports</a:t>
            </a:r>
          </a:p>
          <a:p>
            <a:pPr lvl="1"/>
            <a:r>
              <a:rPr lang="en-US" dirty="0" smtClean="0">
                <a:latin typeface="Arial" charset="0"/>
                <a:ea typeface="ＭＳ Ｐゴシック"/>
                <a:cs typeface="Arial" charset="0"/>
              </a:rPr>
              <a:t>Action Plan</a:t>
            </a:r>
            <a:endParaRPr lang="en-US" sz="2800" dirty="0" smtClean="0">
              <a:latin typeface="Arial" charset="0"/>
              <a:ea typeface="ＭＳ Ｐゴシック"/>
              <a:cs typeface="Arial" charset="0"/>
            </a:endParaRPr>
          </a:p>
          <a:p>
            <a:r>
              <a:rPr lang="en-US" sz="2800" dirty="0" smtClean="0">
                <a:latin typeface="Arial" charset="0"/>
                <a:ea typeface="ＭＳ Ｐゴシック"/>
                <a:cs typeface="Arial" charset="0"/>
              </a:rPr>
              <a:t>Micro</a:t>
            </a:r>
          </a:p>
          <a:p>
            <a:pPr lvl="1"/>
            <a:r>
              <a:rPr lang="en-US" sz="2800" dirty="0" smtClean="0">
                <a:latin typeface="Arial" charset="0"/>
                <a:ea typeface="ＭＳ Ｐゴシック"/>
                <a:cs typeface="Arial" charset="0"/>
              </a:rPr>
              <a:t>Centres of Excellence Co-ordination</a:t>
            </a:r>
          </a:p>
          <a:p>
            <a:pPr lvl="1"/>
            <a:r>
              <a:rPr lang="en-US" sz="2800" dirty="0" smtClean="0">
                <a:latin typeface="Arial" charset="0"/>
                <a:ea typeface="ＭＳ Ｐゴシック"/>
                <a:cs typeface="Arial" charset="0"/>
              </a:rPr>
              <a:t>Generating Wealth</a:t>
            </a:r>
          </a:p>
          <a:p>
            <a:endParaRPr lang="en-US" sz="2800" dirty="0" smtClean="0">
              <a:latin typeface="Arial" charset="0"/>
              <a:ea typeface="ＭＳ Ｐゴシック"/>
              <a:cs typeface="Arial" charset="0"/>
            </a:endParaRPr>
          </a:p>
        </p:txBody>
      </p:sp>
      <p:sp>
        <p:nvSpPr>
          <p:cNvPr id="15365"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33CF5500-2B37-499D-AD21-9715625A39E2}" type="slidenum">
              <a:rPr lang="en-CA" sz="900">
                <a:solidFill>
                  <a:srgbClr val="898989"/>
                </a:solidFill>
                <a:cs typeface="Arial" charset="0"/>
              </a:rPr>
              <a:pPr algn="r"/>
              <a:t>8</a:t>
            </a:fld>
            <a:endParaRPr lang="en-CA" sz="900" dirty="0">
              <a:solidFill>
                <a:srgbClr val="898989"/>
              </a:solidFill>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itle 1"/>
          <p:cNvSpPr>
            <a:spLocks noGrp="1"/>
          </p:cNvSpPr>
          <p:nvPr>
            <p:ph type="title"/>
          </p:nvPr>
        </p:nvSpPr>
        <p:spPr>
          <a:xfrm>
            <a:off x="381000" y="228600"/>
            <a:ext cx="8045340" cy="1143000"/>
          </a:xfrm>
        </p:spPr>
        <p:txBody>
          <a:bodyPr/>
          <a:lstStyle/>
          <a:p>
            <a:r>
              <a:rPr lang="en-US" dirty="0" smtClean="0">
                <a:latin typeface="Arial" charset="0"/>
                <a:ea typeface="ＭＳ Ｐゴシック"/>
                <a:cs typeface="Arial" charset="0"/>
              </a:rPr>
              <a:t>Innovation Related Reports</a:t>
            </a:r>
          </a:p>
        </p:txBody>
      </p:sp>
      <p:pic>
        <p:nvPicPr>
          <p:cNvPr id="24579" name="Picture 3"/>
          <p:cNvPicPr>
            <a:picLocks noGrp="1" noChangeAspect="1" noChangeArrowheads="1"/>
          </p:cNvPicPr>
          <p:nvPr>
            <p:ph idx="1"/>
          </p:nvPr>
        </p:nvPicPr>
        <p:blipFill>
          <a:blip r:embed="rId2" cstate="print"/>
          <a:srcRect l="51796" t="7938" r="2281" b="15739"/>
          <a:stretch>
            <a:fillRect/>
          </a:stretch>
        </p:blipFill>
        <p:spPr>
          <a:xfrm>
            <a:off x="189770" y="1654559"/>
            <a:ext cx="2426052" cy="3229537"/>
          </a:xfrm>
          <a:ln>
            <a:solidFill>
              <a:schemeClr val="tx1"/>
            </a:solidFill>
          </a:ln>
        </p:spPr>
      </p:pic>
      <p:pic>
        <p:nvPicPr>
          <p:cNvPr id="24580" name="Picture 4"/>
          <p:cNvPicPr>
            <a:picLocks noChangeAspect="1" noChangeArrowheads="1"/>
          </p:cNvPicPr>
          <p:nvPr/>
        </p:nvPicPr>
        <p:blipFill>
          <a:blip r:embed="rId3" cstate="print"/>
          <a:srcRect/>
          <a:stretch>
            <a:fillRect/>
          </a:stretch>
        </p:blipFill>
        <p:spPr bwMode="auto">
          <a:xfrm>
            <a:off x="502791" y="3201999"/>
            <a:ext cx="2380153" cy="3271270"/>
          </a:xfrm>
          <a:prstGeom prst="rect">
            <a:avLst/>
          </a:prstGeom>
          <a:noFill/>
          <a:ln w="9525">
            <a:solidFill>
              <a:schemeClr val="tx1"/>
            </a:solidFill>
            <a:miter lim="800000"/>
            <a:headEnd/>
            <a:tailEnd/>
          </a:ln>
        </p:spPr>
      </p:pic>
      <p:pic>
        <p:nvPicPr>
          <p:cNvPr id="24581" name="Picture 5"/>
          <p:cNvPicPr>
            <a:picLocks noChangeAspect="1" noChangeArrowheads="1"/>
          </p:cNvPicPr>
          <p:nvPr/>
        </p:nvPicPr>
        <p:blipFill>
          <a:blip r:embed="rId4" cstate="print"/>
          <a:srcRect/>
          <a:stretch>
            <a:fillRect/>
          </a:stretch>
        </p:blipFill>
        <p:spPr bwMode="auto">
          <a:xfrm>
            <a:off x="3209007" y="1638796"/>
            <a:ext cx="2452336" cy="3214731"/>
          </a:xfrm>
          <a:prstGeom prst="rect">
            <a:avLst/>
          </a:prstGeom>
          <a:noFill/>
          <a:ln w="9525">
            <a:solidFill>
              <a:schemeClr val="tx1"/>
            </a:solidFill>
            <a:miter lim="800000"/>
            <a:headEnd/>
            <a:tailEnd/>
          </a:ln>
        </p:spPr>
      </p:pic>
      <p:pic>
        <p:nvPicPr>
          <p:cNvPr id="24582" name="Picture 2"/>
          <p:cNvPicPr>
            <a:picLocks noChangeAspect="1" noChangeArrowheads="1"/>
          </p:cNvPicPr>
          <p:nvPr/>
        </p:nvPicPr>
        <p:blipFill>
          <a:blip r:embed="rId5" cstate="print"/>
          <a:srcRect/>
          <a:stretch>
            <a:fillRect/>
          </a:stretch>
        </p:blipFill>
        <p:spPr bwMode="auto">
          <a:xfrm>
            <a:off x="6175791" y="1593806"/>
            <a:ext cx="2241744" cy="3296848"/>
          </a:xfrm>
          <a:prstGeom prst="rect">
            <a:avLst/>
          </a:prstGeom>
          <a:noFill/>
          <a:ln w="9525">
            <a:solidFill>
              <a:schemeClr val="tx1"/>
            </a:solidFill>
            <a:miter lim="800000"/>
            <a:headEnd/>
            <a:tailEnd/>
          </a:ln>
        </p:spPr>
      </p:pic>
      <p:pic>
        <p:nvPicPr>
          <p:cNvPr id="24583" name="Picture 1"/>
          <p:cNvPicPr>
            <a:picLocks noChangeAspect="1" noChangeArrowheads="1"/>
          </p:cNvPicPr>
          <p:nvPr/>
        </p:nvPicPr>
        <p:blipFill>
          <a:blip r:embed="rId6" cstate="print"/>
          <a:srcRect/>
          <a:stretch>
            <a:fillRect/>
          </a:stretch>
        </p:blipFill>
        <p:spPr bwMode="auto">
          <a:xfrm>
            <a:off x="3529295" y="3198821"/>
            <a:ext cx="2486188" cy="3303579"/>
          </a:xfrm>
          <a:prstGeom prst="rect">
            <a:avLst/>
          </a:prstGeom>
          <a:noFill/>
          <a:ln w="12700">
            <a:solidFill>
              <a:schemeClr val="tx1"/>
            </a:solidFill>
            <a:miter lim="800000"/>
            <a:headEnd/>
            <a:tailEnd/>
          </a:ln>
        </p:spPr>
      </p:pic>
      <p:sp>
        <p:nvSpPr>
          <p:cNvPr id="24586" name="Slide Number Placeholder 5"/>
          <p:cNvSpPr txBox="1">
            <a:spLocks noGrp="1"/>
          </p:cNvSpPr>
          <p:nvPr/>
        </p:nvSpPr>
        <p:spPr bwMode="auto">
          <a:xfrm>
            <a:off x="6686004" y="6408738"/>
            <a:ext cx="2134233" cy="476251"/>
          </a:xfrm>
          <a:prstGeom prst="rect">
            <a:avLst/>
          </a:prstGeom>
          <a:noFill/>
          <a:ln w="9525">
            <a:noFill/>
            <a:miter lim="800000"/>
            <a:headEnd/>
            <a:tailEnd/>
          </a:ln>
        </p:spPr>
        <p:txBody>
          <a:bodyPr lIns="91427" tIns="45714" rIns="91427" bIns="45714" anchor="ctr"/>
          <a:lstStyle/>
          <a:p>
            <a:pPr algn="r"/>
            <a:fld id="{CC0878CD-4BAC-4ABF-8A98-70533F5A943D}" type="slidenum">
              <a:rPr lang="en-CA" sz="900">
                <a:solidFill>
                  <a:srgbClr val="898989"/>
                </a:solidFill>
                <a:cs typeface="Arial" charset="0"/>
              </a:rPr>
              <a:pPr algn="r"/>
              <a:t>9</a:t>
            </a:fld>
            <a:endParaRPr lang="en-CA" sz="900" dirty="0">
              <a:solidFill>
                <a:srgbClr val="898989"/>
              </a:solidFill>
              <a:cs typeface="Arial" charset="0"/>
            </a:endParaRPr>
          </a:p>
        </p:txBody>
      </p:sp>
      <p:pic>
        <p:nvPicPr>
          <p:cNvPr id="1026" name="Picture 2"/>
          <p:cNvPicPr>
            <a:picLocks noChangeAspect="1" noChangeArrowheads="1"/>
          </p:cNvPicPr>
          <p:nvPr/>
        </p:nvPicPr>
        <p:blipFill>
          <a:blip r:embed="rId7" cstate="print"/>
          <a:srcRect/>
          <a:stretch>
            <a:fillRect/>
          </a:stretch>
        </p:blipFill>
        <p:spPr bwMode="auto">
          <a:xfrm>
            <a:off x="6513405" y="3233335"/>
            <a:ext cx="2255788" cy="325346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1369</TotalTime>
  <Words>1925</Words>
  <Application>Microsoft Office PowerPoint</Application>
  <PresentationFormat>On-screen Show (4:3)</PresentationFormat>
  <Paragraphs>365</Paragraphs>
  <Slides>70</Slides>
  <Notes>22</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Default Design</vt:lpstr>
      <vt:lpstr>Office Theme</vt:lpstr>
      <vt:lpstr>Innovation Policy in Canada</vt:lpstr>
      <vt:lpstr>My Innovation Background</vt:lpstr>
      <vt:lpstr>Innovation in Canada Agenda</vt:lpstr>
      <vt:lpstr>Innovation in Canada Agenda</vt:lpstr>
      <vt:lpstr>Management Lesson</vt:lpstr>
      <vt:lpstr>Poor Relative Productivity Performance</vt:lpstr>
      <vt:lpstr>Impact on Standard of Living</vt:lpstr>
      <vt:lpstr>Innovation in Canada Agenda</vt:lpstr>
      <vt:lpstr>Innovation Related Reports</vt:lpstr>
      <vt:lpstr>Innovation in Canada Agenda</vt:lpstr>
      <vt:lpstr>CCA Innovation Architecture</vt:lpstr>
      <vt:lpstr>Foundation Principle</vt:lpstr>
      <vt:lpstr>Competition: The Elephant in the Room</vt:lpstr>
      <vt:lpstr>Global Value Chains: Bombardier</vt:lpstr>
      <vt:lpstr>The Rise of BRIC as % of World GDP</vt:lpstr>
      <vt:lpstr>Canadian Exports By Destination</vt:lpstr>
      <vt:lpstr>Canadian Based Global Leaders</vt:lpstr>
      <vt:lpstr>Sectoral Regimes</vt:lpstr>
      <vt:lpstr>Sectoral Regimes Background</vt:lpstr>
      <vt:lpstr>The World has Changed Dramatically</vt:lpstr>
      <vt:lpstr>Sectoral Restrictions:  Telecom  Cellular Mobile Penetration Rates, 2005</vt:lpstr>
      <vt:lpstr>Sectoral Regimes Issues</vt:lpstr>
      <vt:lpstr>Logic Flow</vt:lpstr>
      <vt:lpstr>Canadian Firms Enjoy Higher Profits  some may have flexibility to set prices to meet profit goals</vt:lpstr>
      <vt:lpstr>Currency - A complicating factor</vt:lpstr>
      <vt:lpstr>Canadian Business Expenditure on Research and Development (BERD), 1985-2010 (billions of 2000 constant dollars)</vt:lpstr>
      <vt:lpstr>Slide 27</vt:lpstr>
      <vt:lpstr>With complex array of small direct support programs</vt:lpstr>
      <vt:lpstr>Firms have trouble finding / using these programs</vt:lpstr>
      <vt:lpstr>“Gaps” in Angel and Late-Stage Capital</vt:lpstr>
      <vt:lpstr>Innovation in Canada Agenda</vt:lpstr>
      <vt:lpstr>Need for Focus</vt:lpstr>
      <vt:lpstr>A Balanced Model for Innovation</vt:lpstr>
      <vt:lpstr>Competition Report: Review Sectoral Regimes</vt:lpstr>
      <vt:lpstr>Competition Report: Competitiveness Council</vt:lpstr>
      <vt:lpstr>R&amp;D Report: Six Recommendations</vt:lpstr>
      <vt:lpstr>Panel composition</vt:lpstr>
      <vt:lpstr>The Review process</vt:lpstr>
      <vt:lpstr>Scope of the Review</vt:lpstr>
      <vt:lpstr>Mandate</vt:lpstr>
      <vt:lpstr>Slide 41</vt:lpstr>
      <vt:lpstr>Slide 42</vt:lpstr>
      <vt:lpstr>Slide 43</vt:lpstr>
      <vt:lpstr>Slide 44</vt:lpstr>
      <vt:lpstr>Slide 45</vt:lpstr>
      <vt:lpstr>Slide 46</vt:lpstr>
      <vt:lpstr>Innovation in Canada Agenda</vt:lpstr>
      <vt:lpstr>The Role of Centres of Excellence</vt:lpstr>
      <vt:lpstr>Slide 49</vt:lpstr>
      <vt:lpstr>A Digital Public Private Partnership</vt:lpstr>
      <vt:lpstr>CDMN Partnership</vt:lpstr>
      <vt:lpstr>Digital Media in Universities</vt:lpstr>
      <vt:lpstr>SSHRC and Digital Humanities</vt:lpstr>
      <vt:lpstr>Canada 3.0 Conference in Stratford</vt:lpstr>
      <vt:lpstr>Canada 3.0 Participation – 6,000 Participants</vt:lpstr>
      <vt:lpstr>2,000 Attendees &amp; 4,000 Online</vt:lpstr>
      <vt:lpstr>Canada 3.0 - 150 Speakers from across Canada</vt:lpstr>
      <vt:lpstr>Canada 3.0 - 500 Secondary School Students - Workshops, Keynotes, Showcase Tours -</vt:lpstr>
      <vt:lpstr>Canada 3.0 - Industry Showcase &amp; Venture Capital</vt:lpstr>
      <vt:lpstr>Innovation in Canada Agenda</vt:lpstr>
      <vt:lpstr>Facilitating Global Governance</vt:lpstr>
      <vt:lpstr>Slide 62</vt:lpstr>
      <vt:lpstr>Research Collaboration@G20</vt:lpstr>
      <vt:lpstr>New Online Immersive Technologies</vt:lpstr>
      <vt:lpstr>Commonwealth</vt:lpstr>
      <vt:lpstr> Digital Outreach Program </vt:lpstr>
      <vt:lpstr>Slide 67</vt:lpstr>
      <vt:lpstr>Slide 68</vt:lpstr>
      <vt:lpstr>Innovation in Canada Agenda</vt:lpstr>
      <vt:lpstr>Thank You</vt:lpstr>
    </vt:vector>
  </TitlesOfParts>
  <Company>Industry Canada / Industrie Canada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orourkek</dc:creator>
  <cp:lastModifiedBy>GPI Laptop</cp:lastModifiedBy>
  <cp:revision>49</cp:revision>
  <dcterms:created xsi:type="dcterms:W3CDTF">2011-10-05T17:24:42Z</dcterms:created>
  <dcterms:modified xsi:type="dcterms:W3CDTF">2011-12-05T17:26:20Z</dcterms:modified>
</cp:coreProperties>
</file>